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947" r:id="rId2"/>
    <p:sldId id="971" r:id="rId3"/>
    <p:sldId id="966" r:id="rId4"/>
    <p:sldId id="967" r:id="rId5"/>
    <p:sldId id="969" r:id="rId6"/>
    <p:sldId id="965" r:id="rId7"/>
    <p:sldId id="949" r:id="rId8"/>
    <p:sldId id="951" r:id="rId9"/>
    <p:sldId id="979" r:id="rId10"/>
    <p:sldId id="964" r:id="rId11"/>
    <p:sldId id="961" r:id="rId12"/>
    <p:sldId id="962" r:id="rId13"/>
    <p:sldId id="963" r:id="rId14"/>
    <p:sldId id="968" r:id="rId15"/>
    <p:sldId id="958" r:id="rId16"/>
    <p:sldId id="972" r:id="rId17"/>
    <p:sldId id="973" r:id="rId18"/>
    <p:sldId id="275" r:id="rId19"/>
  </p:sldIdLst>
  <p:sldSz cx="9144000" cy="5143500" type="screen16x9"/>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74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C2C499-367E-4890-9595-CA3A02B4D820}" v="32" dt="2022-09-27T11:39:55.9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DF8F77-25CE-4150-B843-2EA75B5F25F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lv-LV"/>
        </a:p>
      </dgm:t>
    </dgm:pt>
    <dgm:pt modelId="{D7BA8D7D-4ABD-45A6-BC86-A08BB54CA65B}">
      <dgm:prSet custT="1"/>
      <dgm:spPr/>
      <dgm:t>
        <a:bodyPr/>
        <a:lstStyle/>
        <a:p>
          <a:r>
            <a:rPr lang="lv-LV" sz="1500" b="1" dirty="0">
              <a:latin typeface="Arial" panose="020B0604020202020204" pitchFamily="34" charset="0"/>
              <a:cs typeface="Arial" panose="020B0604020202020204" pitchFamily="34" charset="0"/>
            </a:rPr>
            <a:t>Pieteikšanās</a:t>
          </a:r>
        </a:p>
      </dgm:t>
    </dgm:pt>
    <dgm:pt modelId="{74902218-CED2-4F3E-A582-5DC434A3F80A}" type="parTrans" cxnId="{15D98252-D1B3-4E1A-B236-D3198BCC31C1}">
      <dgm:prSet/>
      <dgm:spPr/>
      <dgm:t>
        <a:bodyPr/>
        <a:lstStyle/>
        <a:p>
          <a:endParaRPr lang="lv-LV" sz="1500"/>
        </a:p>
      </dgm:t>
    </dgm:pt>
    <dgm:pt modelId="{ED8A4F9E-3574-470D-8ACB-6D7533D594C7}" type="sibTrans" cxnId="{15D98252-D1B3-4E1A-B236-D3198BCC31C1}">
      <dgm:prSet/>
      <dgm:spPr/>
      <dgm:t>
        <a:bodyPr/>
        <a:lstStyle/>
        <a:p>
          <a:endParaRPr lang="lv-LV" sz="1500"/>
        </a:p>
      </dgm:t>
    </dgm:pt>
    <dgm:pt modelId="{D37B335E-5517-4FCA-B9CB-A214162A1015}">
      <dgm:prSet custT="1"/>
      <dgm:spPr/>
      <dgm:t>
        <a:bodyPr/>
        <a:lstStyle/>
        <a:p>
          <a:r>
            <a:rPr lang="lv-LV" sz="1500" b="1" dirty="0">
              <a:latin typeface="Arial" panose="020B0604020202020204" pitchFamily="34" charset="0"/>
              <a:cs typeface="Arial" panose="020B0604020202020204" pitchFamily="34" charset="0"/>
            </a:rPr>
            <a:t>Pieteikumu vērtēšana</a:t>
          </a:r>
        </a:p>
      </dgm:t>
    </dgm:pt>
    <dgm:pt modelId="{72A447BA-8123-4F0B-AB4A-082FA25D92AC}" type="parTrans" cxnId="{E9F1C140-658A-4986-9848-ACC6B0F7E1C3}">
      <dgm:prSet/>
      <dgm:spPr/>
      <dgm:t>
        <a:bodyPr/>
        <a:lstStyle/>
        <a:p>
          <a:endParaRPr lang="lv-LV" sz="1500"/>
        </a:p>
      </dgm:t>
    </dgm:pt>
    <dgm:pt modelId="{0D7D6524-7906-4E46-8469-03BFAECCE8AC}" type="sibTrans" cxnId="{E9F1C140-658A-4986-9848-ACC6B0F7E1C3}">
      <dgm:prSet/>
      <dgm:spPr/>
      <dgm:t>
        <a:bodyPr/>
        <a:lstStyle/>
        <a:p>
          <a:endParaRPr lang="lv-LV" sz="1500"/>
        </a:p>
      </dgm:t>
    </dgm:pt>
    <dgm:pt modelId="{A8A8BEBF-9978-41E6-A3B0-616D892E369A}">
      <dgm:prSet custT="1"/>
      <dgm:spPr/>
      <dgm:t>
        <a:bodyPr/>
        <a:lstStyle/>
        <a:p>
          <a:r>
            <a:rPr lang="lv-LV" sz="1500" b="1" dirty="0">
              <a:latin typeface="Arial" panose="020B0604020202020204" pitchFamily="34" charset="0"/>
              <a:cs typeface="Arial" panose="020B0604020202020204" pitchFamily="34" charset="0"/>
            </a:rPr>
            <a:t>Apmācību īstenošana*</a:t>
          </a:r>
        </a:p>
      </dgm:t>
    </dgm:pt>
    <dgm:pt modelId="{12200534-E458-4A37-8C39-0EBD43F0D6B6}" type="parTrans" cxnId="{19B86905-5D09-4EB7-B38C-73BD8A0FA513}">
      <dgm:prSet/>
      <dgm:spPr/>
      <dgm:t>
        <a:bodyPr/>
        <a:lstStyle/>
        <a:p>
          <a:endParaRPr lang="lv-LV" sz="1500"/>
        </a:p>
      </dgm:t>
    </dgm:pt>
    <dgm:pt modelId="{B78993B8-F3AA-4B36-A0A1-63009303C37B}" type="sibTrans" cxnId="{19B86905-5D09-4EB7-B38C-73BD8A0FA513}">
      <dgm:prSet/>
      <dgm:spPr/>
      <dgm:t>
        <a:bodyPr/>
        <a:lstStyle/>
        <a:p>
          <a:endParaRPr lang="lv-LV" sz="1500"/>
        </a:p>
      </dgm:t>
    </dgm:pt>
    <dgm:pt modelId="{318810BE-79A2-47D2-82BF-02EADB6A6A20}">
      <dgm:prSet custT="1"/>
      <dgm:spPr>
        <a:solidFill>
          <a:srgbClr val="1F497D"/>
        </a:solidFill>
        <a:ln w="25400" cap="flat" cmpd="sng" algn="ctr">
          <a:solidFill>
            <a:prstClr val="white">
              <a:hueOff val="0"/>
              <a:satOff val="0"/>
              <a:lumOff val="0"/>
              <a:alphaOff val="0"/>
            </a:prstClr>
          </a:solidFill>
          <a:prstDash val="solid"/>
        </a:ln>
        <a:effectLst/>
      </dgm:spPr>
      <dgm:t>
        <a:bodyPr spcFirstLastPara="0" vert="horz" wrap="square" lIns="57150" tIns="28575" rIns="57150" bIns="28575" numCol="1" spcCol="1270" anchor="ctr" anchorCtr="0"/>
        <a:lstStyle/>
        <a:p>
          <a:pPr marL="0" lvl="0" indent="0" algn="ctr" defTabSz="666750">
            <a:lnSpc>
              <a:spcPct val="90000"/>
            </a:lnSpc>
            <a:spcBef>
              <a:spcPct val="0"/>
            </a:spcBef>
            <a:spcAft>
              <a:spcPct val="35000"/>
            </a:spcAft>
            <a:buNone/>
          </a:pPr>
          <a:r>
            <a:rPr lang="lv-LV" sz="1500" kern="1200" dirty="0">
              <a:solidFill>
                <a:schemeClr val="bg1"/>
              </a:solidFill>
              <a:latin typeface="Arial" panose="020B0604020202020204" pitchFamily="34" charset="0"/>
              <a:ea typeface="+mn-ea"/>
              <a:cs typeface="Arial" panose="020B0604020202020204" pitchFamily="34" charset="0"/>
            </a:rPr>
            <a:t>Vienam komersantam atlases ietvaros </a:t>
          </a:r>
          <a:r>
            <a:rPr lang="lv-LV" sz="1500" kern="1200" dirty="0" err="1">
              <a:solidFill>
                <a:schemeClr val="bg1"/>
              </a:solidFill>
              <a:latin typeface="Arial" panose="020B0604020202020204" pitchFamily="34" charset="0"/>
              <a:ea typeface="+mn-ea"/>
              <a:cs typeface="Arial" panose="020B0604020202020204" pitchFamily="34" charset="0"/>
            </a:rPr>
            <a:t>max</a:t>
          </a:r>
          <a:r>
            <a:rPr lang="lv-LV" sz="1500" kern="1200" dirty="0">
              <a:solidFill>
                <a:schemeClr val="bg1"/>
              </a:solidFill>
              <a:latin typeface="Arial" panose="020B0604020202020204" pitchFamily="34" charset="0"/>
              <a:ea typeface="+mn-ea"/>
              <a:cs typeface="Arial" panose="020B0604020202020204" pitchFamily="34" charset="0"/>
            </a:rPr>
            <a:t> pieejamais finansējums</a:t>
          </a:r>
        </a:p>
      </dgm:t>
    </dgm:pt>
    <dgm:pt modelId="{7BB0DC59-4468-4CB4-8FF3-98B4ED5CEB46}" type="parTrans" cxnId="{8CB973E8-0CB2-4DA5-90DB-C7C28A45BFC5}">
      <dgm:prSet/>
      <dgm:spPr/>
      <dgm:t>
        <a:bodyPr/>
        <a:lstStyle/>
        <a:p>
          <a:endParaRPr lang="lv-LV" sz="1500"/>
        </a:p>
      </dgm:t>
    </dgm:pt>
    <dgm:pt modelId="{B114F875-C53E-4AC5-9BE5-BFA8E60011BC}" type="sibTrans" cxnId="{8CB973E8-0CB2-4DA5-90DB-C7C28A45BFC5}">
      <dgm:prSet/>
      <dgm:spPr/>
      <dgm:t>
        <a:bodyPr/>
        <a:lstStyle/>
        <a:p>
          <a:endParaRPr lang="lv-LV" sz="1500"/>
        </a:p>
      </dgm:t>
    </dgm:pt>
    <dgm:pt modelId="{C7AA1919-6185-4446-8508-8E4C40B15E8A}">
      <dgm:prSet custT="1"/>
      <dgm:spPr>
        <a:solidFill>
          <a:srgbClr val="1F497D"/>
        </a:solidFill>
        <a:ln w="25400" cap="flat" cmpd="sng" algn="ctr">
          <a:solidFill>
            <a:prstClr val="white">
              <a:hueOff val="0"/>
              <a:satOff val="0"/>
              <a:lumOff val="0"/>
              <a:alphaOff val="0"/>
            </a:prstClr>
          </a:solidFill>
          <a:prstDash val="solid"/>
        </a:ln>
        <a:effectLst/>
      </dgm:spPr>
      <dgm:t>
        <a:bodyPr spcFirstLastPara="0" vert="horz" wrap="square" lIns="57150" tIns="28575" rIns="57150" bIns="28575" numCol="1" spcCol="1270" anchor="ctr" anchorCtr="0"/>
        <a:lstStyle/>
        <a:p>
          <a:pPr marL="0" lvl="0" indent="0" algn="ctr" defTabSz="666750">
            <a:lnSpc>
              <a:spcPct val="90000"/>
            </a:lnSpc>
            <a:spcBef>
              <a:spcPct val="0"/>
            </a:spcBef>
            <a:spcAft>
              <a:spcPct val="35000"/>
            </a:spcAft>
            <a:buNone/>
          </a:pPr>
          <a:r>
            <a:rPr lang="lv-LV" sz="1500" kern="1200" dirty="0">
              <a:solidFill>
                <a:schemeClr val="bg1"/>
              </a:solidFill>
              <a:latin typeface="Arial" panose="020B0604020202020204" pitchFamily="34" charset="0"/>
              <a:ea typeface="+mn-ea"/>
              <a:cs typeface="Arial" panose="020B0604020202020204" pitchFamily="34" charset="0"/>
            </a:rPr>
            <a:t>2.atlases </a:t>
          </a:r>
          <a:r>
            <a:rPr lang="lv-LV" sz="1500" kern="1200" dirty="0">
              <a:solidFill>
                <a:prstClr val="white"/>
              </a:solidFill>
              <a:latin typeface="Arial" panose="020B0604020202020204" pitchFamily="34" charset="0"/>
              <a:ea typeface="+mn-ea"/>
              <a:cs typeface="Arial" panose="020B0604020202020204" pitchFamily="34" charset="0"/>
            </a:rPr>
            <a:t>kārtas finansējums</a:t>
          </a:r>
        </a:p>
      </dgm:t>
    </dgm:pt>
    <dgm:pt modelId="{DF810FE0-5484-4E60-8F62-5C7343D09E13}" type="parTrans" cxnId="{DBEBCB99-B6F0-409D-BB51-C8B9DEC6EBF8}">
      <dgm:prSet/>
      <dgm:spPr/>
      <dgm:t>
        <a:bodyPr/>
        <a:lstStyle/>
        <a:p>
          <a:endParaRPr lang="lv-LV" sz="1500"/>
        </a:p>
      </dgm:t>
    </dgm:pt>
    <dgm:pt modelId="{6AFF7E7F-0D6A-4681-AC68-5B75747EBB42}" type="sibTrans" cxnId="{DBEBCB99-B6F0-409D-BB51-C8B9DEC6EBF8}">
      <dgm:prSet/>
      <dgm:spPr/>
      <dgm:t>
        <a:bodyPr/>
        <a:lstStyle/>
        <a:p>
          <a:endParaRPr lang="lv-LV" sz="1500"/>
        </a:p>
      </dgm:t>
    </dgm:pt>
    <dgm:pt modelId="{C70F7C68-8B32-4A67-918C-506650FA9F21}">
      <dgm:prSet custT="1"/>
      <dgm:spPr/>
      <dgm:t>
        <a:bodyPr/>
        <a:lstStyle/>
        <a:p>
          <a:pPr algn="ctr">
            <a:buNone/>
          </a:pPr>
          <a:r>
            <a:rPr lang="lv-LV" sz="1500" b="1" dirty="0">
              <a:latin typeface="Arial" panose="020B0604020202020204" pitchFamily="34" charset="0"/>
              <a:cs typeface="Arial" panose="020B0604020202020204" pitchFamily="34" charset="0"/>
            </a:rPr>
            <a:t>26.09.2022 - 23.10.2022</a:t>
          </a:r>
        </a:p>
      </dgm:t>
    </dgm:pt>
    <dgm:pt modelId="{E68D5DD5-4D05-4AE1-B6B4-2842CDDC3A5F}" type="parTrans" cxnId="{FD4BB49D-5376-4B4F-AC0D-A386B8B82CD5}">
      <dgm:prSet/>
      <dgm:spPr/>
      <dgm:t>
        <a:bodyPr/>
        <a:lstStyle/>
        <a:p>
          <a:endParaRPr lang="lv-LV" sz="1500">
            <a:latin typeface="Arial" panose="020B0604020202020204" pitchFamily="34" charset="0"/>
            <a:cs typeface="Arial" panose="020B0604020202020204" pitchFamily="34" charset="0"/>
          </a:endParaRPr>
        </a:p>
      </dgm:t>
    </dgm:pt>
    <dgm:pt modelId="{A130946B-C032-460D-A576-67B990C116E7}" type="sibTrans" cxnId="{FD4BB49D-5376-4B4F-AC0D-A386B8B82CD5}">
      <dgm:prSet/>
      <dgm:spPr/>
      <dgm:t>
        <a:bodyPr/>
        <a:lstStyle/>
        <a:p>
          <a:endParaRPr lang="lv-LV" sz="1500"/>
        </a:p>
      </dgm:t>
    </dgm:pt>
    <dgm:pt modelId="{7A3D221D-EF07-4489-BFDE-B6200284924A}">
      <dgm:prSet custT="1"/>
      <dgm:spPr/>
      <dgm:t>
        <a:bodyPr/>
        <a:lstStyle/>
        <a:p>
          <a:pPr algn="ctr">
            <a:buFontTx/>
            <a:buNone/>
          </a:pPr>
          <a:r>
            <a:rPr lang="lv-LV" sz="1500" b="1" dirty="0">
              <a:latin typeface="Arial" panose="020B0604020202020204" pitchFamily="34" charset="0"/>
              <a:cs typeface="Arial" panose="020B0604020202020204" pitchFamily="34" charset="0"/>
            </a:rPr>
            <a:t>1 mēnesis</a:t>
          </a:r>
        </a:p>
      </dgm:t>
    </dgm:pt>
    <dgm:pt modelId="{8DF9A19D-937E-4622-93F5-9FE1A4FC7324}" type="parTrans" cxnId="{77640BCA-E6F8-4B8E-98A2-53F81F2550A7}">
      <dgm:prSet/>
      <dgm:spPr/>
      <dgm:t>
        <a:bodyPr/>
        <a:lstStyle/>
        <a:p>
          <a:endParaRPr lang="lv-LV" sz="1500">
            <a:latin typeface="Arial" panose="020B0604020202020204" pitchFamily="34" charset="0"/>
            <a:cs typeface="Arial" panose="020B0604020202020204" pitchFamily="34" charset="0"/>
          </a:endParaRPr>
        </a:p>
      </dgm:t>
    </dgm:pt>
    <dgm:pt modelId="{B3C48A6F-9FF1-487B-902D-D284B6013764}" type="sibTrans" cxnId="{77640BCA-E6F8-4B8E-98A2-53F81F2550A7}">
      <dgm:prSet/>
      <dgm:spPr/>
      <dgm:t>
        <a:bodyPr/>
        <a:lstStyle/>
        <a:p>
          <a:endParaRPr lang="lv-LV" sz="1500"/>
        </a:p>
      </dgm:t>
    </dgm:pt>
    <dgm:pt modelId="{27CA8F48-8A39-4268-ABE2-66E9EC580CC9}">
      <dgm:prSet custT="1"/>
      <dgm:spPr/>
      <dgm:t>
        <a:bodyPr/>
        <a:lstStyle/>
        <a:p>
          <a:pPr algn="ctr">
            <a:buFontTx/>
            <a:buNone/>
          </a:pPr>
          <a:r>
            <a:rPr lang="lv-LV" sz="1500" b="1" dirty="0">
              <a:latin typeface="Arial" panose="020B0604020202020204" pitchFamily="34" charset="0"/>
              <a:cs typeface="Arial" panose="020B0604020202020204" pitchFamily="34" charset="0"/>
            </a:rPr>
            <a:t>1 000 000 </a:t>
          </a:r>
          <a:r>
            <a:rPr lang="lv-LV" sz="1500" b="1" dirty="0" err="1">
              <a:latin typeface="Arial" panose="020B0604020202020204" pitchFamily="34" charset="0"/>
              <a:cs typeface="Arial" panose="020B0604020202020204" pitchFamily="34" charset="0"/>
            </a:rPr>
            <a:t>euro</a:t>
          </a:r>
          <a:endParaRPr lang="lv-LV" sz="1500" b="1" dirty="0">
            <a:latin typeface="Arial" panose="020B0604020202020204" pitchFamily="34" charset="0"/>
            <a:cs typeface="Arial" panose="020B0604020202020204" pitchFamily="34" charset="0"/>
          </a:endParaRPr>
        </a:p>
      </dgm:t>
    </dgm:pt>
    <dgm:pt modelId="{D364F338-94F7-4DA3-8A0F-37FBC242A9B7}" type="parTrans" cxnId="{86C1859A-A2EE-487E-94A7-20A70FDCE72E}">
      <dgm:prSet/>
      <dgm:spPr/>
      <dgm:t>
        <a:bodyPr/>
        <a:lstStyle/>
        <a:p>
          <a:endParaRPr lang="lv-LV" sz="1500">
            <a:latin typeface="Arial" panose="020B0604020202020204" pitchFamily="34" charset="0"/>
            <a:cs typeface="Arial" panose="020B0604020202020204" pitchFamily="34" charset="0"/>
          </a:endParaRPr>
        </a:p>
      </dgm:t>
    </dgm:pt>
    <dgm:pt modelId="{5421E18A-D6C7-4EEC-ABB1-6B74457719DA}" type="sibTrans" cxnId="{86C1859A-A2EE-487E-94A7-20A70FDCE72E}">
      <dgm:prSet/>
      <dgm:spPr/>
      <dgm:t>
        <a:bodyPr/>
        <a:lstStyle/>
        <a:p>
          <a:endParaRPr lang="lv-LV" sz="1500"/>
        </a:p>
      </dgm:t>
    </dgm:pt>
    <dgm:pt modelId="{2FCC70E4-0782-4821-BC1C-DE0216636F7A}">
      <dgm:prSet custT="1"/>
      <dgm:spPr/>
      <dgm:t>
        <a:bodyPr/>
        <a:lstStyle/>
        <a:p>
          <a:pPr algn="ctr">
            <a:buNone/>
          </a:pPr>
          <a:r>
            <a:rPr lang="lv-LV" sz="1500" b="1" dirty="0">
              <a:solidFill>
                <a:schemeClr val="tx1"/>
              </a:solidFill>
              <a:latin typeface="Arial" panose="020B0604020202020204" pitchFamily="34" charset="0"/>
              <a:cs typeface="Arial" panose="020B0604020202020204" pitchFamily="34" charset="0"/>
            </a:rPr>
            <a:t>pēc LIAA lēmuma par pieteikuma apstiprināšanu</a:t>
          </a:r>
        </a:p>
      </dgm:t>
    </dgm:pt>
    <dgm:pt modelId="{14308448-1EEB-4EC4-A213-E994904BB49A}" type="parTrans" cxnId="{39CDC3BB-17BC-497D-8F1E-E703D21ABD21}">
      <dgm:prSet/>
      <dgm:spPr/>
      <dgm:t>
        <a:bodyPr/>
        <a:lstStyle/>
        <a:p>
          <a:endParaRPr lang="lv-LV" sz="1500">
            <a:latin typeface="Arial" panose="020B0604020202020204" pitchFamily="34" charset="0"/>
            <a:cs typeface="Arial" panose="020B0604020202020204" pitchFamily="34" charset="0"/>
          </a:endParaRPr>
        </a:p>
      </dgm:t>
    </dgm:pt>
    <dgm:pt modelId="{32B33D3A-878C-4E21-8E3E-BAD186E524BD}" type="sibTrans" cxnId="{39CDC3BB-17BC-497D-8F1E-E703D21ABD21}">
      <dgm:prSet/>
      <dgm:spPr/>
      <dgm:t>
        <a:bodyPr/>
        <a:lstStyle/>
        <a:p>
          <a:endParaRPr lang="lv-LV" sz="1500"/>
        </a:p>
      </dgm:t>
    </dgm:pt>
    <dgm:pt modelId="{9B428B4D-12EF-4F95-8B9F-8CCDBEBD066B}" type="pres">
      <dgm:prSet presAssocID="{39DF8F77-25CE-4150-B843-2EA75B5F25F5}" presName="Name0" presStyleCnt="0">
        <dgm:presLayoutVars>
          <dgm:dir/>
          <dgm:animLvl val="lvl"/>
          <dgm:resizeHandles val="exact"/>
        </dgm:presLayoutVars>
      </dgm:prSet>
      <dgm:spPr/>
    </dgm:pt>
    <dgm:pt modelId="{D4FFC1B8-9CB6-4397-88AD-C44BDB8EDDC4}" type="pres">
      <dgm:prSet presAssocID="{D7BA8D7D-4ABD-45A6-BC86-A08BB54CA65B}" presName="linNode" presStyleCnt="0"/>
      <dgm:spPr/>
    </dgm:pt>
    <dgm:pt modelId="{529905FB-405E-468E-B9FA-2028CBC0A4EB}" type="pres">
      <dgm:prSet presAssocID="{D7BA8D7D-4ABD-45A6-BC86-A08BB54CA65B}" presName="parentText" presStyleLbl="node1" presStyleIdx="0" presStyleCnt="5">
        <dgm:presLayoutVars>
          <dgm:chMax val="1"/>
          <dgm:bulletEnabled val="1"/>
        </dgm:presLayoutVars>
      </dgm:prSet>
      <dgm:spPr/>
    </dgm:pt>
    <dgm:pt modelId="{3A24D3F8-BCDD-4782-A579-88C958CFA83E}" type="pres">
      <dgm:prSet presAssocID="{D7BA8D7D-4ABD-45A6-BC86-A08BB54CA65B}" presName="descendantText" presStyleLbl="alignAccFollowNode1" presStyleIdx="0" presStyleCnt="4">
        <dgm:presLayoutVars>
          <dgm:bulletEnabled val="1"/>
        </dgm:presLayoutVars>
      </dgm:prSet>
      <dgm:spPr/>
    </dgm:pt>
    <dgm:pt modelId="{4717DBD9-1C9C-45CF-A58C-647254B10BCA}" type="pres">
      <dgm:prSet presAssocID="{ED8A4F9E-3574-470D-8ACB-6D7533D594C7}" presName="sp" presStyleCnt="0"/>
      <dgm:spPr/>
    </dgm:pt>
    <dgm:pt modelId="{B19D3AFB-F577-427A-BCAE-2D35BD66B81E}" type="pres">
      <dgm:prSet presAssocID="{D37B335E-5517-4FCA-B9CB-A214162A1015}" presName="linNode" presStyleCnt="0"/>
      <dgm:spPr/>
    </dgm:pt>
    <dgm:pt modelId="{05A16C30-AEAA-4CAE-A566-BE827C8B9272}" type="pres">
      <dgm:prSet presAssocID="{D37B335E-5517-4FCA-B9CB-A214162A1015}" presName="parentText" presStyleLbl="node1" presStyleIdx="1" presStyleCnt="5">
        <dgm:presLayoutVars>
          <dgm:chMax val="1"/>
          <dgm:bulletEnabled val="1"/>
        </dgm:presLayoutVars>
      </dgm:prSet>
      <dgm:spPr/>
    </dgm:pt>
    <dgm:pt modelId="{17873501-ABF4-4788-939A-629C41777763}" type="pres">
      <dgm:prSet presAssocID="{D37B335E-5517-4FCA-B9CB-A214162A1015}" presName="descendantText" presStyleLbl="alignAccFollowNode1" presStyleIdx="1" presStyleCnt="4">
        <dgm:presLayoutVars>
          <dgm:bulletEnabled val="1"/>
        </dgm:presLayoutVars>
      </dgm:prSet>
      <dgm:spPr/>
    </dgm:pt>
    <dgm:pt modelId="{8608A41C-3D89-4BFA-96DF-34B497DD4F29}" type="pres">
      <dgm:prSet presAssocID="{0D7D6524-7906-4E46-8469-03BFAECCE8AC}" presName="sp" presStyleCnt="0"/>
      <dgm:spPr/>
    </dgm:pt>
    <dgm:pt modelId="{17642926-0AFC-4F0C-AF8C-C6783AF34888}" type="pres">
      <dgm:prSet presAssocID="{A8A8BEBF-9978-41E6-A3B0-616D892E369A}" presName="linNode" presStyleCnt="0"/>
      <dgm:spPr/>
    </dgm:pt>
    <dgm:pt modelId="{5D601B96-D5D7-4D7B-8C74-7908C84E18CC}" type="pres">
      <dgm:prSet presAssocID="{A8A8BEBF-9978-41E6-A3B0-616D892E369A}" presName="parentText" presStyleLbl="node1" presStyleIdx="2" presStyleCnt="5">
        <dgm:presLayoutVars>
          <dgm:chMax val="1"/>
          <dgm:bulletEnabled val="1"/>
        </dgm:presLayoutVars>
      </dgm:prSet>
      <dgm:spPr/>
    </dgm:pt>
    <dgm:pt modelId="{0E3D8F8A-BF06-44F8-9CEB-933EFBEB70C3}" type="pres">
      <dgm:prSet presAssocID="{A8A8BEBF-9978-41E6-A3B0-616D892E369A}" presName="descendantText" presStyleLbl="alignAccFollowNode1" presStyleIdx="2" presStyleCnt="4">
        <dgm:presLayoutVars>
          <dgm:bulletEnabled val="1"/>
        </dgm:presLayoutVars>
      </dgm:prSet>
      <dgm:spPr/>
    </dgm:pt>
    <dgm:pt modelId="{2EB1E89C-F84A-41FC-88D0-51AF26BC4C3E}" type="pres">
      <dgm:prSet presAssocID="{B78993B8-F3AA-4B36-A0A1-63009303C37B}" presName="sp" presStyleCnt="0"/>
      <dgm:spPr/>
    </dgm:pt>
    <dgm:pt modelId="{3E910C11-F23E-49BB-BDE3-19804CD97254}" type="pres">
      <dgm:prSet presAssocID="{318810BE-79A2-47D2-82BF-02EADB6A6A20}" presName="linNode" presStyleCnt="0"/>
      <dgm:spPr/>
    </dgm:pt>
    <dgm:pt modelId="{248126AB-C5DD-4A1C-905B-77D52617D837}" type="pres">
      <dgm:prSet presAssocID="{318810BE-79A2-47D2-82BF-02EADB6A6A20}" presName="parentText" presStyleLbl="node1" presStyleIdx="3" presStyleCnt="5" custLinFactY="120876" custLinFactNeighborX="0" custLinFactNeighborY="200000">
        <dgm:presLayoutVars>
          <dgm:chMax val="1"/>
          <dgm:bulletEnabled val="1"/>
        </dgm:presLayoutVars>
      </dgm:prSet>
      <dgm:spPr>
        <a:xfrm>
          <a:off x="0" y="2926593"/>
          <a:ext cx="2955208" cy="558633"/>
        </a:xfrm>
        <a:prstGeom prst="roundRect">
          <a:avLst/>
        </a:prstGeom>
      </dgm:spPr>
    </dgm:pt>
    <dgm:pt modelId="{4618B2BA-863A-4C6A-B47E-74A2C82FE52A}" type="pres">
      <dgm:prSet presAssocID="{B114F875-C53E-4AC5-9BE5-BFA8E60011BC}" presName="sp" presStyleCnt="0"/>
      <dgm:spPr/>
    </dgm:pt>
    <dgm:pt modelId="{A8FDAE3D-0B4A-4818-B159-7FB0E0242857}" type="pres">
      <dgm:prSet presAssocID="{C7AA1919-6185-4446-8508-8E4C40B15E8A}" presName="linNode" presStyleCnt="0"/>
      <dgm:spPr/>
    </dgm:pt>
    <dgm:pt modelId="{6F9575B4-F366-49A5-8B4A-1355B0C62FBC}" type="pres">
      <dgm:prSet presAssocID="{C7AA1919-6185-4446-8508-8E4C40B15E8A}" presName="parentText" presStyleLbl="node1" presStyleIdx="4" presStyleCnt="5" custLinFactY="-159" custLinFactNeighborX="0" custLinFactNeighborY="-100000">
        <dgm:presLayoutVars>
          <dgm:chMax val="1"/>
          <dgm:bulletEnabled val="1"/>
        </dgm:presLayoutVars>
      </dgm:prSet>
      <dgm:spPr>
        <a:xfrm>
          <a:off x="0" y="2346608"/>
          <a:ext cx="2955208" cy="558633"/>
        </a:xfrm>
        <a:prstGeom prst="roundRect">
          <a:avLst/>
        </a:prstGeom>
      </dgm:spPr>
    </dgm:pt>
    <dgm:pt modelId="{A58AF8D7-4AB0-4AFF-AE14-63AA5EC55702}" type="pres">
      <dgm:prSet presAssocID="{C7AA1919-6185-4446-8508-8E4C40B15E8A}" presName="descendantText" presStyleLbl="alignAccFollowNode1" presStyleIdx="3" presStyleCnt="4" custLinFactY="-34625" custLinFactNeighborX="2105" custLinFactNeighborY="-100000">
        <dgm:presLayoutVars>
          <dgm:bulletEnabled val="1"/>
        </dgm:presLayoutVars>
      </dgm:prSet>
      <dgm:spPr/>
    </dgm:pt>
  </dgm:ptLst>
  <dgm:cxnLst>
    <dgm:cxn modelId="{19B86905-5D09-4EB7-B38C-73BD8A0FA513}" srcId="{39DF8F77-25CE-4150-B843-2EA75B5F25F5}" destId="{A8A8BEBF-9978-41E6-A3B0-616D892E369A}" srcOrd="2" destOrd="0" parTransId="{12200534-E458-4A37-8C39-0EBD43F0D6B6}" sibTransId="{B78993B8-F3AA-4B36-A0A1-63009303C37B}"/>
    <dgm:cxn modelId="{5228340D-AAC6-444A-8B5C-97A848D2528F}" type="presOf" srcId="{2FCC70E4-0782-4821-BC1C-DE0216636F7A}" destId="{0E3D8F8A-BF06-44F8-9CEB-933EFBEB70C3}" srcOrd="0" destOrd="0" presId="urn:microsoft.com/office/officeart/2005/8/layout/vList5"/>
    <dgm:cxn modelId="{E6B39913-1CDC-4D46-BD56-53559D63FF3B}" type="presOf" srcId="{318810BE-79A2-47D2-82BF-02EADB6A6A20}" destId="{248126AB-C5DD-4A1C-905B-77D52617D837}" srcOrd="0" destOrd="0" presId="urn:microsoft.com/office/officeart/2005/8/layout/vList5"/>
    <dgm:cxn modelId="{655D121E-51C4-4D11-9A28-309A1BE9CF07}" type="presOf" srcId="{39DF8F77-25CE-4150-B843-2EA75B5F25F5}" destId="{9B428B4D-12EF-4F95-8B9F-8CCDBEBD066B}" srcOrd="0" destOrd="0" presId="urn:microsoft.com/office/officeart/2005/8/layout/vList5"/>
    <dgm:cxn modelId="{514E432C-F910-4E66-90A5-D1A8EB5D4CDE}" type="presOf" srcId="{C7AA1919-6185-4446-8508-8E4C40B15E8A}" destId="{6F9575B4-F366-49A5-8B4A-1355B0C62FBC}" srcOrd="0" destOrd="0" presId="urn:microsoft.com/office/officeart/2005/8/layout/vList5"/>
    <dgm:cxn modelId="{E9F1C140-658A-4986-9848-ACC6B0F7E1C3}" srcId="{39DF8F77-25CE-4150-B843-2EA75B5F25F5}" destId="{D37B335E-5517-4FCA-B9CB-A214162A1015}" srcOrd="1" destOrd="0" parTransId="{72A447BA-8123-4F0B-AB4A-082FA25D92AC}" sibTransId="{0D7D6524-7906-4E46-8469-03BFAECCE8AC}"/>
    <dgm:cxn modelId="{15D98252-D1B3-4E1A-B236-D3198BCC31C1}" srcId="{39DF8F77-25CE-4150-B843-2EA75B5F25F5}" destId="{D7BA8D7D-4ABD-45A6-BC86-A08BB54CA65B}" srcOrd="0" destOrd="0" parTransId="{74902218-CED2-4F3E-A582-5DC434A3F80A}" sibTransId="{ED8A4F9E-3574-470D-8ACB-6D7533D594C7}"/>
    <dgm:cxn modelId="{3859F87D-2E1D-44E1-9574-78FCACAB1D89}" type="presOf" srcId="{A8A8BEBF-9978-41E6-A3B0-616D892E369A}" destId="{5D601B96-D5D7-4D7B-8C74-7908C84E18CC}" srcOrd="0" destOrd="0" presId="urn:microsoft.com/office/officeart/2005/8/layout/vList5"/>
    <dgm:cxn modelId="{FF630D88-DFE9-431C-AB0A-EEEA1B461614}" type="presOf" srcId="{C70F7C68-8B32-4A67-918C-506650FA9F21}" destId="{3A24D3F8-BCDD-4782-A579-88C958CFA83E}" srcOrd="0" destOrd="0" presId="urn:microsoft.com/office/officeart/2005/8/layout/vList5"/>
    <dgm:cxn modelId="{FBD84797-906D-4052-8A81-1F269EAF1E4C}" type="presOf" srcId="{7A3D221D-EF07-4489-BFDE-B6200284924A}" destId="{17873501-ABF4-4788-939A-629C41777763}" srcOrd="0" destOrd="0" presId="urn:microsoft.com/office/officeart/2005/8/layout/vList5"/>
    <dgm:cxn modelId="{DBEBCB99-B6F0-409D-BB51-C8B9DEC6EBF8}" srcId="{39DF8F77-25CE-4150-B843-2EA75B5F25F5}" destId="{C7AA1919-6185-4446-8508-8E4C40B15E8A}" srcOrd="4" destOrd="0" parTransId="{DF810FE0-5484-4E60-8F62-5C7343D09E13}" sibTransId="{6AFF7E7F-0D6A-4681-AC68-5B75747EBB42}"/>
    <dgm:cxn modelId="{86C1859A-A2EE-487E-94A7-20A70FDCE72E}" srcId="{C7AA1919-6185-4446-8508-8E4C40B15E8A}" destId="{27CA8F48-8A39-4268-ABE2-66E9EC580CC9}" srcOrd="0" destOrd="0" parTransId="{D364F338-94F7-4DA3-8A0F-37FBC242A9B7}" sibTransId="{5421E18A-D6C7-4EEC-ABB1-6B74457719DA}"/>
    <dgm:cxn modelId="{FD4BB49D-5376-4B4F-AC0D-A386B8B82CD5}" srcId="{D7BA8D7D-4ABD-45A6-BC86-A08BB54CA65B}" destId="{C70F7C68-8B32-4A67-918C-506650FA9F21}" srcOrd="0" destOrd="0" parTransId="{E68D5DD5-4D05-4AE1-B6B4-2842CDDC3A5F}" sibTransId="{A130946B-C032-460D-A576-67B990C116E7}"/>
    <dgm:cxn modelId="{39CDC3BB-17BC-497D-8F1E-E703D21ABD21}" srcId="{A8A8BEBF-9978-41E6-A3B0-616D892E369A}" destId="{2FCC70E4-0782-4821-BC1C-DE0216636F7A}" srcOrd="0" destOrd="0" parTransId="{14308448-1EEB-4EC4-A213-E994904BB49A}" sibTransId="{32B33D3A-878C-4E21-8E3E-BAD186E524BD}"/>
    <dgm:cxn modelId="{783F65C9-032D-470E-AB06-69C7178DF5D1}" type="presOf" srcId="{D37B335E-5517-4FCA-B9CB-A214162A1015}" destId="{05A16C30-AEAA-4CAE-A566-BE827C8B9272}" srcOrd="0" destOrd="0" presId="urn:microsoft.com/office/officeart/2005/8/layout/vList5"/>
    <dgm:cxn modelId="{77640BCA-E6F8-4B8E-98A2-53F81F2550A7}" srcId="{D37B335E-5517-4FCA-B9CB-A214162A1015}" destId="{7A3D221D-EF07-4489-BFDE-B6200284924A}" srcOrd="0" destOrd="0" parTransId="{8DF9A19D-937E-4622-93F5-9FE1A4FC7324}" sibTransId="{B3C48A6F-9FF1-487B-902D-D284B6013764}"/>
    <dgm:cxn modelId="{94B9D4D4-4E90-4B3F-A7BE-75E4D22B7320}" type="presOf" srcId="{27CA8F48-8A39-4268-ABE2-66E9EC580CC9}" destId="{A58AF8D7-4AB0-4AFF-AE14-63AA5EC55702}" srcOrd="0" destOrd="0" presId="urn:microsoft.com/office/officeart/2005/8/layout/vList5"/>
    <dgm:cxn modelId="{8CB973E8-0CB2-4DA5-90DB-C7C28A45BFC5}" srcId="{39DF8F77-25CE-4150-B843-2EA75B5F25F5}" destId="{318810BE-79A2-47D2-82BF-02EADB6A6A20}" srcOrd="3" destOrd="0" parTransId="{7BB0DC59-4468-4CB4-8FF3-98B4ED5CEB46}" sibTransId="{B114F875-C53E-4AC5-9BE5-BFA8E60011BC}"/>
    <dgm:cxn modelId="{C974C5F3-54C6-4CA9-8CC8-0FD687C4A023}" type="presOf" srcId="{D7BA8D7D-4ABD-45A6-BC86-A08BB54CA65B}" destId="{529905FB-405E-468E-B9FA-2028CBC0A4EB}" srcOrd="0" destOrd="0" presId="urn:microsoft.com/office/officeart/2005/8/layout/vList5"/>
    <dgm:cxn modelId="{9166308D-0E2F-4781-A6BB-1E997F30A709}" type="presParOf" srcId="{9B428B4D-12EF-4F95-8B9F-8CCDBEBD066B}" destId="{D4FFC1B8-9CB6-4397-88AD-C44BDB8EDDC4}" srcOrd="0" destOrd="0" presId="urn:microsoft.com/office/officeart/2005/8/layout/vList5"/>
    <dgm:cxn modelId="{B6F9CA89-38C7-45F3-B9F6-BE589B3A5B17}" type="presParOf" srcId="{D4FFC1B8-9CB6-4397-88AD-C44BDB8EDDC4}" destId="{529905FB-405E-468E-B9FA-2028CBC0A4EB}" srcOrd="0" destOrd="0" presId="urn:microsoft.com/office/officeart/2005/8/layout/vList5"/>
    <dgm:cxn modelId="{957B152E-7349-459C-8570-737E54A5A125}" type="presParOf" srcId="{D4FFC1B8-9CB6-4397-88AD-C44BDB8EDDC4}" destId="{3A24D3F8-BCDD-4782-A579-88C958CFA83E}" srcOrd="1" destOrd="0" presId="urn:microsoft.com/office/officeart/2005/8/layout/vList5"/>
    <dgm:cxn modelId="{6868A8D4-36FC-4E58-A424-6D1B8A95CBEC}" type="presParOf" srcId="{9B428B4D-12EF-4F95-8B9F-8CCDBEBD066B}" destId="{4717DBD9-1C9C-45CF-A58C-647254B10BCA}" srcOrd="1" destOrd="0" presId="urn:microsoft.com/office/officeart/2005/8/layout/vList5"/>
    <dgm:cxn modelId="{ED2D3C28-4D8A-4D94-8A7E-3381C33FD8E3}" type="presParOf" srcId="{9B428B4D-12EF-4F95-8B9F-8CCDBEBD066B}" destId="{B19D3AFB-F577-427A-BCAE-2D35BD66B81E}" srcOrd="2" destOrd="0" presId="urn:microsoft.com/office/officeart/2005/8/layout/vList5"/>
    <dgm:cxn modelId="{2F38D49B-5545-43C8-BA2D-323CA949389A}" type="presParOf" srcId="{B19D3AFB-F577-427A-BCAE-2D35BD66B81E}" destId="{05A16C30-AEAA-4CAE-A566-BE827C8B9272}" srcOrd="0" destOrd="0" presId="urn:microsoft.com/office/officeart/2005/8/layout/vList5"/>
    <dgm:cxn modelId="{476E2B83-75DE-428E-A2EB-C8F05D8076D5}" type="presParOf" srcId="{B19D3AFB-F577-427A-BCAE-2D35BD66B81E}" destId="{17873501-ABF4-4788-939A-629C41777763}" srcOrd="1" destOrd="0" presId="urn:microsoft.com/office/officeart/2005/8/layout/vList5"/>
    <dgm:cxn modelId="{31048335-AB66-4253-9054-2540190D6C7B}" type="presParOf" srcId="{9B428B4D-12EF-4F95-8B9F-8CCDBEBD066B}" destId="{8608A41C-3D89-4BFA-96DF-34B497DD4F29}" srcOrd="3" destOrd="0" presId="urn:microsoft.com/office/officeart/2005/8/layout/vList5"/>
    <dgm:cxn modelId="{D77C1F52-5FA2-495B-9C02-C436F2162D1F}" type="presParOf" srcId="{9B428B4D-12EF-4F95-8B9F-8CCDBEBD066B}" destId="{17642926-0AFC-4F0C-AF8C-C6783AF34888}" srcOrd="4" destOrd="0" presId="urn:microsoft.com/office/officeart/2005/8/layout/vList5"/>
    <dgm:cxn modelId="{304184EC-9405-4A40-A2A5-EA42ACB2E84F}" type="presParOf" srcId="{17642926-0AFC-4F0C-AF8C-C6783AF34888}" destId="{5D601B96-D5D7-4D7B-8C74-7908C84E18CC}" srcOrd="0" destOrd="0" presId="urn:microsoft.com/office/officeart/2005/8/layout/vList5"/>
    <dgm:cxn modelId="{127F0BF4-5836-4E41-88B4-37A4E2BE0BAA}" type="presParOf" srcId="{17642926-0AFC-4F0C-AF8C-C6783AF34888}" destId="{0E3D8F8A-BF06-44F8-9CEB-933EFBEB70C3}" srcOrd="1" destOrd="0" presId="urn:microsoft.com/office/officeart/2005/8/layout/vList5"/>
    <dgm:cxn modelId="{0DF5163D-F84F-4A7D-B35D-78DA92F77EB9}" type="presParOf" srcId="{9B428B4D-12EF-4F95-8B9F-8CCDBEBD066B}" destId="{2EB1E89C-F84A-41FC-88D0-51AF26BC4C3E}" srcOrd="5" destOrd="0" presId="urn:microsoft.com/office/officeart/2005/8/layout/vList5"/>
    <dgm:cxn modelId="{452641E2-DE82-4043-8739-1CA8BEA42596}" type="presParOf" srcId="{9B428B4D-12EF-4F95-8B9F-8CCDBEBD066B}" destId="{3E910C11-F23E-49BB-BDE3-19804CD97254}" srcOrd="6" destOrd="0" presId="urn:microsoft.com/office/officeart/2005/8/layout/vList5"/>
    <dgm:cxn modelId="{A9AD1176-8FE5-4541-A5EA-3574C25CFD35}" type="presParOf" srcId="{3E910C11-F23E-49BB-BDE3-19804CD97254}" destId="{248126AB-C5DD-4A1C-905B-77D52617D837}" srcOrd="0" destOrd="0" presId="urn:microsoft.com/office/officeart/2005/8/layout/vList5"/>
    <dgm:cxn modelId="{FCB19691-3A49-4B19-9134-68A5B7479988}" type="presParOf" srcId="{9B428B4D-12EF-4F95-8B9F-8CCDBEBD066B}" destId="{4618B2BA-863A-4C6A-B47E-74A2C82FE52A}" srcOrd="7" destOrd="0" presId="urn:microsoft.com/office/officeart/2005/8/layout/vList5"/>
    <dgm:cxn modelId="{E10D4EC1-3DDD-40D5-8FF7-29459C26C8C6}" type="presParOf" srcId="{9B428B4D-12EF-4F95-8B9F-8CCDBEBD066B}" destId="{A8FDAE3D-0B4A-4818-B159-7FB0E0242857}" srcOrd="8" destOrd="0" presId="urn:microsoft.com/office/officeart/2005/8/layout/vList5"/>
    <dgm:cxn modelId="{DF3ED406-6001-4FF8-9294-3F5585B1AF8F}" type="presParOf" srcId="{A8FDAE3D-0B4A-4818-B159-7FB0E0242857}" destId="{6F9575B4-F366-49A5-8B4A-1355B0C62FBC}" srcOrd="0" destOrd="0" presId="urn:microsoft.com/office/officeart/2005/8/layout/vList5"/>
    <dgm:cxn modelId="{992D0637-35A4-437B-AD7F-9065F6225132}" type="presParOf" srcId="{A8FDAE3D-0B4A-4818-B159-7FB0E0242857}" destId="{A58AF8D7-4AB0-4AFF-AE14-63AA5EC5570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FE04D8-FCBA-4DBB-B1B6-95E1B38CBDC2}" type="doc">
      <dgm:prSet loTypeId="urn:microsoft.com/office/officeart/2005/8/layout/hProcess9" loCatId="process" qsTypeId="urn:microsoft.com/office/officeart/2005/8/quickstyle/simple1" qsCatId="simple" csTypeId="urn:microsoft.com/office/officeart/2005/8/colors/accent1_4" csCatId="accent1" phldr="1"/>
      <dgm:spPr/>
      <dgm:t>
        <a:bodyPr/>
        <a:lstStyle/>
        <a:p>
          <a:endParaRPr lang="lv-LV"/>
        </a:p>
      </dgm:t>
    </dgm:pt>
    <dgm:pt modelId="{2E02C447-73EC-44FD-A120-C72CB1971CD3}">
      <dgm:prSet phldrT="[Text]" custT="1"/>
      <dgm:spPr/>
      <dgm:t>
        <a:bodyPr/>
        <a:lstStyle/>
        <a:p>
          <a:pPr marL="0" lvl="0" indent="0" algn="ctr" defTabSz="311150">
            <a:lnSpc>
              <a:spcPct val="90000"/>
            </a:lnSpc>
            <a:spcBef>
              <a:spcPct val="0"/>
            </a:spcBef>
            <a:spcAft>
              <a:spcPct val="35000"/>
            </a:spcAft>
            <a:buNone/>
          </a:pPr>
          <a:r>
            <a:rPr lang="lv-LV" sz="1000" kern="1200" dirty="0">
              <a:latin typeface="Arial" panose="020B0604020202020204" pitchFamily="34" charset="0"/>
              <a:ea typeface="+mn-ea"/>
              <a:cs typeface="Arial" panose="020B0604020202020204" pitchFamily="34" charset="0"/>
            </a:rPr>
            <a:t> Pieteikuma izvērtēšana un LIAA līguma ar komersantu slēgšana</a:t>
          </a:r>
        </a:p>
      </dgm:t>
    </dgm:pt>
    <dgm:pt modelId="{585CD9F3-C180-4995-93D5-C2252BCBD443}" type="parTrans" cxnId="{46DDB47A-799A-4EB7-AD0D-70975B7AC8B8}">
      <dgm:prSet/>
      <dgm:spPr/>
      <dgm:t>
        <a:bodyPr/>
        <a:lstStyle/>
        <a:p>
          <a:endParaRPr lang="lv-LV"/>
        </a:p>
      </dgm:t>
    </dgm:pt>
    <dgm:pt modelId="{F9735EF9-DF33-4173-B003-C2DE9649C734}" type="sibTrans" cxnId="{46DDB47A-799A-4EB7-AD0D-70975B7AC8B8}">
      <dgm:prSet/>
      <dgm:spPr/>
      <dgm:t>
        <a:bodyPr/>
        <a:lstStyle/>
        <a:p>
          <a:endParaRPr lang="lv-LV"/>
        </a:p>
      </dgm:t>
    </dgm:pt>
    <dgm:pt modelId="{3A57A80B-5BF9-4B57-91BA-FD15464184D3}">
      <dgm:prSet custT="1"/>
      <dgm:spPr/>
      <dgm:t>
        <a:bodyPr spcFirstLastPara="0" vert="horz" wrap="square" lIns="30480" tIns="30480" rIns="30480" bIns="30480" numCol="1" spcCol="1270" anchor="ctr" anchorCtr="0"/>
        <a:lstStyle/>
        <a:p>
          <a:pPr marL="0" lvl="0" indent="0" algn="ctr" defTabSz="311150">
            <a:lnSpc>
              <a:spcPct val="90000"/>
            </a:lnSpc>
            <a:spcBef>
              <a:spcPct val="0"/>
            </a:spcBef>
            <a:spcAft>
              <a:spcPct val="35000"/>
            </a:spcAft>
            <a:buNone/>
          </a:pPr>
          <a:r>
            <a:rPr lang="lv-LV" sz="900" kern="1200" dirty="0">
              <a:latin typeface="Arial" panose="020B0604020202020204" pitchFamily="34" charset="0"/>
              <a:ea typeface="+mn-ea"/>
              <a:cs typeface="Arial" panose="020B0604020202020204" pitchFamily="34" charset="0"/>
            </a:rPr>
            <a:t>Iepirkuma  plāna un  dokumentācijas iesniegšana LIAA </a:t>
          </a:r>
          <a:r>
            <a:rPr lang="lv-LV" sz="900" kern="1200" dirty="0" err="1">
              <a:latin typeface="Arial" panose="020B0604020202020204" pitchFamily="34" charset="0"/>
              <a:ea typeface="+mn-ea"/>
              <a:cs typeface="Arial" panose="020B0604020202020204" pitchFamily="34" charset="0"/>
            </a:rPr>
            <a:t>pirmspārbaudei</a:t>
          </a:r>
          <a:r>
            <a:rPr lang="lv-LV" sz="900" kern="1200" dirty="0">
              <a:latin typeface="Arial" panose="020B0604020202020204" pitchFamily="34" charset="0"/>
              <a:ea typeface="+mn-ea"/>
              <a:cs typeface="Arial" panose="020B0604020202020204" pitchFamily="34" charset="0"/>
            </a:rPr>
            <a:t> </a:t>
          </a:r>
        </a:p>
        <a:p>
          <a:pPr marL="0" lvl="0" indent="0" algn="ctr" defTabSz="311150">
            <a:lnSpc>
              <a:spcPct val="90000"/>
            </a:lnSpc>
            <a:spcBef>
              <a:spcPct val="0"/>
            </a:spcBef>
            <a:spcAft>
              <a:spcPct val="35000"/>
            </a:spcAft>
            <a:buNone/>
          </a:pPr>
          <a:r>
            <a:rPr lang="lv-LV" sz="900" kern="1200" dirty="0">
              <a:latin typeface="Arial" panose="020B0604020202020204" pitchFamily="34" charset="0"/>
              <a:ea typeface="+mn-ea"/>
              <a:cs typeface="Arial" panose="020B0604020202020204" pitchFamily="34" charset="0"/>
            </a:rPr>
            <a:t>(ja apmācību summa ir virs 70 000 EUR) </a:t>
          </a:r>
        </a:p>
      </dgm:t>
    </dgm:pt>
    <dgm:pt modelId="{E025E795-726E-4673-9241-A3B4FF112BAC}" type="parTrans" cxnId="{7C3305B3-009C-4F26-A0B9-E93B184CCB27}">
      <dgm:prSet/>
      <dgm:spPr/>
      <dgm:t>
        <a:bodyPr/>
        <a:lstStyle/>
        <a:p>
          <a:endParaRPr lang="lv-LV"/>
        </a:p>
      </dgm:t>
    </dgm:pt>
    <dgm:pt modelId="{D4E3EA51-0ADA-42B0-BDA5-F0FB2C3FE2FF}" type="sibTrans" cxnId="{7C3305B3-009C-4F26-A0B9-E93B184CCB27}">
      <dgm:prSet/>
      <dgm:spPr/>
      <dgm:t>
        <a:bodyPr/>
        <a:lstStyle/>
        <a:p>
          <a:endParaRPr lang="lv-LV"/>
        </a:p>
      </dgm:t>
    </dgm:pt>
    <dgm:pt modelId="{F3E4AEE4-611C-4061-B7E3-E2F3573F4EA2}">
      <dgm:prSet custT="1"/>
      <dgm:spPr/>
      <dgm:t>
        <a:bodyPr/>
        <a:lstStyle/>
        <a:p>
          <a:pPr marL="0" lvl="0" indent="0" algn="ctr" defTabSz="311150">
            <a:lnSpc>
              <a:spcPct val="90000"/>
            </a:lnSpc>
            <a:spcBef>
              <a:spcPct val="0"/>
            </a:spcBef>
            <a:spcAft>
              <a:spcPct val="35000"/>
            </a:spcAft>
            <a:buNone/>
          </a:pPr>
          <a:r>
            <a:rPr lang="lv-LV" sz="1000" kern="1200" dirty="0">
              <a:latin typeface="Arial" panose="020B0604020202020204" pitchFamily="34" charset="0"/>
              <a:ea typeface="+mn-ea"/>
              <a:cs typeface="Arial" panose="020B0604020202020204" pitchFamily="34" charset="0"/>
            </a:rPr>
            <a:t>Iepirkuma procedūras īstenošana </a:t>
          </a:r>
        </a:p>
        <a:p>
          <a:pPr marL="0" lvl="0" indent="0" algn="ctr" defTabSz="311150">
            <a:lnSpc>
              <a:spcPct val="90000"/>
            </a:lnSpc>
            <a:spcBef>
              <a:spcPct val="0"/>
            </a:spcBef>
            <a:spcAft>
              <a:spcPct val="35000"/>
            </a:spcAft>
            <a:buNone/>
          </a:pPr>
          <a:r>
            <a:rPr lang="lv-LV" sz="1000" kern="1200" dirty="0">
              <a:latin typeface="Arial" panose="020B0604020202020204" pitchFamily="34" charset="0"/>
              <a:ea typeface="+mn-ea"/>
              <a:cs typeface="Arial" panose="020B0604020202020204" pitchFamily="34" charset="0"/>
            </a:rPr>
            <a:t>(ja apmācību summa ir virs 70 000 EUR) </a:t>
          </a:r>
        </a:p>
      </dgm:t>
    </dgm:pt>
    <dgm:pt modelId="{C792230D-06B1-4EA4-B537-7E749DA901C2}" type="parTrans" cxnId="{CCC890CC-6AC4-4A46-9550-2BA911F33F52}">
      <dgm:prSet/>
      <dgm:spPr/>
      <dgm:t>
        <a:bodyPr/>
        <a:lstStyle/>
        <a:p>
          <a:endParaRPr lang="lv-LV"/>
        </a:p>
      </dgm:t>
    </dgm:pt>
    <dgm:pt modelId="{781FC2F8-BB94-482B-9D84-736CBDA36E52}" type="sibTrans" cxnId="{CCC890CC-6AC4-4A46-9550-2BA911F33F52}">
      <dgm:prSet/>
      <dgm:spPr/>
      <dgm:t>
        <a:bodyPr/>
        <a:lstStyle/>
        <a:p>
          <a:endParaRPr lang="lv-LV"/>
        </a:p>
      </dgm:t>
    </dgm:pt>
    <dgm:pt modelId="{2E8C0BF9-6A2A-4086-83ED-8A1532D56E52}">
      <dgm:prSet custT="1"/>
      <dgm:spPr/>
      <dgm:t>
        <a:bodyPr/>
        <a:lstStyle/>
        <a:p>
          <a:pPr marL="0" lvl="0" indent="0" algn="ctr" defTabSz="311150">
            <a:lnSpc>
              <a:spcPct val="90000"/>
            </a:lnSpc>
            <a:spcBef>
              <a:spcPct val="0"/>
            </a:spcBef>
            <a:spcAft>
              <a:spcPct val="35000"/>
            </a:spcAft>
            <a:buNone/>
          </a:pPr>
          <a:r>
            <a:rPr lang="lv-LV" sz="1000" kern="1200" dirty="0">
              <a:latin typeface="Arial" panose="020B0604020202020204" pitchFamily="34" charset="0"/>
              <a:ea typeface="+mn-ea"/>
              <a:cs typeface="Arial" panose="020B0604020202020204" pitchFamily="34" charset="0"/>
            </a:rPr>
            <a:t>Komersants slēdz līgumu ar apmācību sniedzēju </a:t>
          </a:r>
        </a:p>
      </dgm:t>
    </dgm:pt>
    <dgm:pt modelId="{9F0EC68E-5AA9-49E8-95E7-50B7AB021184}" type="parTrans" cxnId="{7D1CCCCB-E3CF-4EBA-B296-8DED5F12B356}">
      <dgm:prSet/>
      <dgm:spPr/>
      <dgm:t>
        <a:bodyPr/>
        <a:lstStyle/>
        <a:p>
          <a:endParaRPr lang="lv-LV"/>
        </a:p>
      </dgm:t>
    </dgm:pt>
    <dgm:pt modelId="{685E45A8-E08E-4AB7-8A94-406ABEF9D40C}" type="sibTrans" cxnId="{7D1CCCCB-E3CF-4EBA-B296-8DED5F12B356}">
      <dgm:prSet/>
      <dgm:spPr/>
      <dgm:t>
        <a:bodyPr/>
        <a:lstStyle/>
        <a:p>
          <a:endParaRPr lang="lv-LV"/>
        </a:p>
      </dgm:t>
    </dgm:pt>
    <dgm:pt modelId="{E54F98DC-D21C-4C94-BA48-CE27E1765F38}">
      <dgm:prSet custT="1"/>
      <dgm:spPr/>
      <dgm:t>
        <a:bodyPr/>
        <a:lstStyle/>
        <a:p>
          <a:r>
            <a:rPr lang="lv-LV" sz="1000" dirty="0">
              <a:latin typeface="Arial" panose="020B0604020202020204" pitchFamily="34" charset="0"/>
              <a:cs typeface="Arial" panose="020B0604020202020204" pitchFamily="34" charset="0"/>
            </a:rPr>
            <a:t>Pieteikuma iesniegšana LIAA</a:t>
          </a:r>
          <a:endParaRPr lang="lv-LV" sz="1000" b="1" dirty="0">
            <a:latin typeface="Arial" panose="020B0604020202020204" pitchFamily="34" charset="0"/>
            <a:cs typeface="Arial" panose="020B0604020202020204" pitchFamily="34" charset="0"/>
          </a:endParaRPr>
        </a:p>
      </dgm:t>
    </dgm:pt>
    <dgm:pt modelId="{F82D3604-5138-4E2A-A144-AC0262721145}" type="parTrans" cxnId="{DD96FAC8-8749-47F0-8F65-0DFA5FAF8895}">
      <dgm:prSet/>
      <dgm:spPr/>
      <dgm:t>
        <a:bodyPr/>
        <a:lstStyle/>
        <a:p>
          <a:endParaRPr lang="lv-LV"/>
        </a:p>
      </dgm:t>
    </dgm:pt>
    <dgm:pt modelId="{F694DBA7-DA5E-4AA8-9891-09097B7D238B}" type="sibTrans" cxnId="{DD96FAC8-8749-47F0-8F65-0DFA5FAF8895}">
      <dgm:prSet/>
      <dgm:spPr/>
      <dgm:t>
        <a:bodyPr/>
        <a:lstStyle/>
        <a:p>
          <a:endParaRPr lang="lv-LV"/>
        </a:p>
      </dgm:t>
    </dgm:pt>
    <dgm:pt modelId="{596E2DC4-15FA-42BD-A68B-CF1562CD53B2}">
      <dgm:prSet custT="1"/>
      <dgm:spPr/>
      <dgm:t>
        <a:bodyPr/>
        <a:lstStyle/>
        <a:p>
          <a:pPr>
            <a:buNone/>
          </a:pPr>
          <a:r>
            <a:rPr lang="lv-LV" sz="1000" b="0" dirty="0">
              <a:latin typeface="Arial" panose="020B0604020202020204" pitchFamily="34" charset="0"/>
              <a:cs typeface="Arial" panose="020B0604020202020204" pitchFamily="34" charset="0"/>
            </a:rPr>
            <a:t>Cenu aptauja par plānotajām apmācību izmaksām </a:t>
          </a:r>
        </a:p>
      </dgm:t>
    </dgm:pt>
    <dgm:pt modelId="{57192668-6C95-4B4B-A8F3-9647A614E4E8}" type="parTrans" cxnId="{94773DFC-4B12-4802-A288-8447F23DD1A0}">
      <dgm:prSet/>
      <dgm:spPr/>
      <dgm:t>
        <a:bodyPr/>
        <a:lstStyle/>
        <a:p>
          <a:endParaRPr lang="lv-LV"/>
        </a:p>
      </dgm:t>
    </dgm:pt>
    <dgm:pt modelId="{1156648C-FF6C-4C29-9FEE-E9CF8B2071F5}" type="sibTrans" cxnId="{94773DFC-4B12-4802-A288-8447F23DD1A0}">
      <dgm:prSet/>
      <dgm:spPr/>
      <dgm:t>
        <a:bodyPr/>
        <a:lstStyle/>
        <a:p>
          <a:endParaRPr lang="lv-LV"/>
        </a:p>
      </dgm:t>
    </dgm:pt>
    <dgm:pt modelId="{210DA9D5-1C78-460B-8600-B895EDD8537A}">
      <dgm:prSet custT="1"/>
      <dgm:spPr/>
      <dgm:t>
        <a:bodyPr/>
        <a:lstStyle/>
        <a:p>
          <a:pPr>
            <a:buNone/>
          </a:pPr>
          <a:r>
            <a:rPr lang="lv-LV" sz="1000" b="0" i="0" dirty="0">
              <a:latin typeface="Arial" panose="020B0604020202020204" pitchFamily="34" charset="0"/>
              <a:cs typeface="Arial" panose="020B0604020202020204" pitchFamily="34" charset="0"/>
            </a:rPr>
            <a:t>Apmācības</a:t>
          </a:r>
          <a:endParaRPr lang="lv-LV" sz="1000" dirty="0">
            <a:latin typeface="Arial" panose="020B0604020202020204" pitchFamily="34" charset="0"/>
            <a:ea typeface="+mn-ea"/>
            <a:cs typeface="Arial" panose="020B0604020202020204" pitchFamily="34" charset="0"/>
          </a:endParaRPr>
        </a:p>
      </dgm:t>
    </dgm:pt>
    <dgm:pt modelId="{69487FCF-9ADD-4299-BD0E-AFA40129F8B2}" type="parTrans" cxnId="{1B2B7617-FB74-420E-B224-7B7D0905427C}">
      <dgm:prSet/>
      <dgm:spPr/>
      <dgm:t>
        <a:bodyPr/>
        <a:lstStyle/>
        <a:p>
          <a:endParaRPr lang="lv-LV"/>
        </a:p>
      </dgm:t>
    </dgm:pt>
    <dgm:pt modelId="{D97F8CDE-AA2D-47BF-8C4C-70606E9B0783}" type="sibTrans" cxnId="{1B2B7617-FB74-420E-B224-7B7D0905427C}">
      <dgm:prSet/>
      <dgm:spPr/>
      <dgm:t>
        <a:bodyPr/>
        <a:lstStyle/>
        <a:p>
          <a:endParaRPr lang="lv-LV"/>
        </a:p>
      </dgm:t>
    </dgm:pt>
    <dgm:pt modelId="{1158389D-F116-4D8A-ACF8-59A618604EDB}">
      <dgm:prSet custT="1"/>
      <dgm:spPr/>
      <dgm:t>
        <a:bodyPr/>
        <a:lstStyle/>
        <a:p>
          <a:pPr>
            <a:buNone/>
          </a:pPr>
          <a:r>
            <a:rPr lang="lv-LV" sz="1000" b="0" i="0" dirty="0">
              <a:latin typeface="Arial" panose="020B0604020202020204" pitchFamily="34" charset="0"/>
              <a:cs typeface="Arial" panose="020B0604020202020204" pitchFamily="34" charset="0"/>
            </a:rPr>
            <a:t>Maksājuma pieprasījuma (MP)  iesniegšana  LIAA</a:t>
          </a:r>
          <a:endParaRPr lang="lv-LV" sz="1000" dirty="0">
            <a:latin typeface="Arial" panose="020B0604020202020204" pitchFamily="34" charset="0"/>
            <a:ea typeface="+mn-ea"/>
            <a:cs typeface="Arial" panose="020B0604020202020204" pitchFamily="34" charset="0"/>
          </a:endParaRPr>
        </a:p>
      </dgm:t>
    </dgm:pt>
    <dgm:pt modelId="{B10946B3-C330-448B-A09E-76286836DBC1}" type="parTrans" cxnId="{E38F242B-BDC9-41C3-BACD-74699D4F5D21}">
      <dgm:prSet/>
      <dgm:spPr/>
      <dgm:t>
        <a:bodyPr/>
        <a:lstStyle/>
        <a:p>
          <a:endParaRPr lang="lv-LV"/>
        </a:p>
      </dgm:t>
    </dgm:pt>
    <dgm:pt modelId="{8961E60B-FF66-42FF-B833-56CC12CB8328}" type="sibTrans" cxnId="{E38F242B-BDC9-41C3-BACD-74699D4F5D21}">
      <dgm:prSet/>
      <dgm:spPr/>
      <dgm:t>
        <a:bodyPr/>
        <a:lstStyle/>
        <a:p>
          <a:endParaRPr lang="lv-LV"/>
        </a:p>
      </dgm:t>
    </dgm:pt>
    <dgm:pt modelId="{AEDDB7F4-26D9-41E1-9253-D02D33F00682}">
      <dgm:prSet custT="1"/>
      <dgm:spPr/>
      <dgm:t>
        <a:bodyPr/>
        <a:lstStyle/>
        <a:p>
          <a:pPr>
            <a:buNone/>
          </a:pPr>
          <a:r>
            <a:rPr lang="lv-LV" sz="1000" b="0" i="0" dirty="0">
              <a:latin typeface="Arial" panose="020B0604020202020204" pitchFamily="34" charset="0"/>
              <a:cs typeface="Arial" panose="020B0604020202020204" pitchFamily="34" charset="0"/>
            </a:rPr>
            <a:t>MP pārbaude  un</a:t>
          </a:r>
          <a:r>
            <a:rPr lang="lv-LV" sz="1000" dirty="0">
              <a:latin typeface="Arial" panose="020B0604020202020204" pitchFamily="34" charset="0"/>
              <a:cs typeface="Arial" panose="020B0604020202020204" pitchFamily="34" charset="0"/>
            </a:rPr>
            <a:t> finansējuma  izmaksa</a:t>
          </a:r>
          <a:endParaRPr lang="lv-LV" sz="1000" b="0" i="0" dirty="0">
            <a:latin typeface="Arial" panose="020B0604020202020204" pitchFamily="34" charset="0"/>
            <a:cs typeface="Arial" panose="020B0604020202020204" pitchFamily="34" charset="0"/>
          </a:endParaRPr>
        </a:p>
        <a:p>
          <a:pPr>
            <a:buNone/>
          </a:pPr>
          <a:endParaRPr lang="lv-LV" sz="1000" dirty="0">
            <a:latin typeface="Arial" panose="020B0604020202020204" pitchFamily="34" charset="0"/>
            <a:ea typeface="+mn-ea"/>
            <a:cs typeface="Arial" panose="020B0604020202020204" pitchFamily="34" charset="0"/>
          </a:endParaRPr>
        </a:p>
      </dgm:t>
    </dgm:pt>
    <dgm:pt modelId="{D3F350F6-CF5C-45A1-85EF-DE19A6356510}" type="parTrans" cxnId="{875046AD-536A-4E1C-BD7D-EFC5227E39EE}">
      <dgm:prSet/>
      <dgm:spPr/>
      <dgm:t>
        <a:bodyPr/>
        <a:lstStyle/>
        <a:p>
          <a:endParaRPr lang="lv-LV"/>
        </a:p>
      </dgm:t>
    </dgm:pt>
    <dgm:pt modelId="{CD45A0DD-A895-439B-BD6E-F8D958695498}" type="sibTrans" cxnId="{875046AD-536A-4E1C-BD7D-EFC5227E39EE}">
      <dgm:prSet/>
      <dgm:spPr/>
      <dgm:t>
        <a:bodyPr/>
        <a:lstStyle/>
        <a:p>
          <a:endParaRPr lang="lv-LV"/>
        </a:p>
      </dgm:t>
    </dgm:pt>
    <dgm:pt modelId="{F351CBE0-00E0-487B-910A-E36A29EB3704}" type="pres">
      <dgm:prSet presAssocID="{42FE04D8-FCBA-4DBB-B1B6-95E1B38CBDC2}" presName="CompostProcess" presStyleCnt="0">
        <dgm:presLayoutVars>
          <dgm:dir/>
          <dgm:resizeHandles val="exact"/>
        </dgm:presLayoutVars>
      </dgm:prSet>
      <dgm:spPr/>
    </dgm:pt>
    <dgm:pt modelId="{145E9436-27FC-4705-9BEF-7AC057718A6E}" type="pres">
      <dgm:prSet presAssocID="{42FE04D8-FCBA-4DBB-B1B6-95E1B38CBDC2}" presName="arrow" presStyleLbl="bgShp" presStyleIdx="0" presStyleCnt="1"/>
      <dgm:spPr/>
    </dgm:pt>
    <dgm:pt modelId="{034777E9-BF0F-47C4-830C-73B5F3A990D9}" type="pres">
      <dgm:prSet presAssocID="{42FE04D8-FCBA-4DBB-B1B6-95E1B38CBDC2}" presName="linearProcess" presStyleCnt="0"/>
      <dgm:spPr/>
    </dgm:pt>
    <dgm:pt modelId="{9AC80FDC-7537-4E67-B2B5-528C9081C2D8}" type="pres">
      <dgm:prSet presAssocID="{596E2DC4-15FA-42BD-A68B-CF1562CD53B2}" presName="textNode" presStyleLbl="node1" presStyleIdx="0" presStyleCnt="9">
        <dgm:presLayoutVars>
          <dgm:bulletEnabled val="1"/>
        </dgm:presLayoutVars>
      </dgm:prSet>
      <dgm:spPr/>
    </dgm:pt>
    <dgm:pt modelId="{B0A8C3FE-CC0C-4B8F-A8E4-193F135CF3E6}" type="pres">
      <dgm:prSet presAssocID="{1156648C-FF6C-4C29-9FEE-E9CF8B2071F5}" presName="sibTrans" presStyleCnt="0"/>
      <dgm:spPr/>
    </dgm:pt>
    <dgm:pt modelId="{016EB64F-16E9-4828-98C5-01C576E6EA13}" type="pres">
      <dgm:prSet presAssocID="{E54F98DC-D21C-4C94-BA48-CE27E1765F38}" presName="textNode" presStyleLbl="node1" presStyleIdx="1" presStyleCnt="9" custScaleX="117703">
        <dgm:presLayoutVars>
          <dgm:bulletEnabled val="1"/>
        </dgm:presLayoutVars>
      </dgm:prSet>
      <dgm:spPr/>
    </dgm:pt>
    <dgm:pt modelId="{0A7FE85F-4FAB-453C-B1CB-60AFD213611A}" type="pres">
      <dgm:prSet presAssocID="{F694DBA7-DA5E-4AA8-9891-09097B7D238B}" presName="sibTrans" presStyleCnt="0"/>
      <dgm:spPr/>
    </dgm:pt>
    <dgm:pt modelId="{3E6F7EA4-4104-4414-9213-9EA4E8FFE44E}" type="pres">
      <dgm:prSet presAssocID="{2E02C447-73EC-44FD-A120-C72CB1971CD3}" presName="textNode" presStyleLbl="node1" presStyleIdx="2" presStyleCnt="9">
        <dgm:presLayoutVars>
          <dgm:bulletEnabled val="1"/>
        </dgm:presLayoutVars>
      </dgm:prSet>
      <dgm:spPr/>
    </dgm:pt>
    <dgm:pt modelId="{F34474B7-9EF0-4DA5-90AC-9D1D9415B829}" type="pres">
      <dgm:prSet presAssocID="{F9735EF9-DF33-4173-B003-C2DE9649C734}" presName="sibTrans" presStyleCnt="0"/>
      <dgm:spPr/>
    </dgm:pt>
    <dgm:pt modelId="{B9157F11-67F9-41B5-A225-D50451C6B52D}" type="pres">
      <dgm:prSet presAssocID="{3A57A80B-5BF9-4B57-91BA-FD15464184D3}" presName="textNode" presStyleLbl="node1" presStyleIdx="3" presStyleCnt="9" custScaleX="118780">
        <dgm:presLayoutVars>
          <dgm:bulletEnabled val="1"/>
        </dgm:presLayoutVars>
      </dgm:prSet>
      <dgm:spPr>
        <a:xfrm>
          <a:off x="2719353" y="950505"/>
          <a:ext cx="775618" cy="1267340"/>
        </a:xfrm>
        <a:prstGeom prst="roundRect">
          <a:avLst/>
        </a:prstGeom>
      </dgm:spPr>
    </dgm:pt>
    <dgm:pt modelId="{AF55CC7E-7EE9-4163-94D6-9AC6F272F52E}" type="pres">
      <dgm:prSet presAssocID="{D4E3EA51-0ADA-42B0-BDA5-F0FB2C3FE2FF}" presName="sibTrans" presStyleCnt="0"/>
      <dgm:spPr/>
    </dgm:pt>
    <dgm:pt modelId="{067682E9-4166-4BC6-9054-79E53EE2570C}" type="pres">
      <dgm:prSet presAssocID="{F3E4AEE4-611C-4061-B7E3-E2F3573F4EA2}" presName="textNode" presStyleLbl="node1" presStyleIdx="4" presStyleCnt="9">
        <dgm:presLayoutVars>
          <dgm:bulletEnabled val="1"/>
        </dgm:presLayoutVars>
      </dgm:prSet>
      <dgm:spPr/>
    </dgm:pt>
    <dgm:pt modelId="{DB87D12F-7824-4AC5-9363-8FCB2D890FD5}" type="pres">
      <dgm:prSet presAssocID="{781FC2F8-BB94-482B-9D84-736CBDA36E52}" presName="sibTrans" presStyleCnt="0"/>
      <dgm:spPr/>
    </dgm:pt>
    <dgm:pt modelId="{D3ABE1F3-F827-489E-95B4-411442139CD7}" type="pres">
      <dgm:prSet presAssocID="{2E8C0BF9-6A2A-4086-83ED-8A1532D56E52}" presName="textNode" presStyleLbl="node1" presStyleIdx="5" presStyleCnt="9" custScaleX="117496">
        <dgm:presLayoutVars>
          <dgm:bulletEnabled val="1"/>
        </dgm:presLayoutVars>
      </dgm:prSet>
      <dgm:spPr/>
    </dgm:pt>
    <dgm:pt modelId="{1E5BA7EE-5535-408F-9C6B-29899ADAA41A}" type="pres">
      <dgm:prSet presAssocID="{685E45A8-E08E-4AB7-8A94-406ABEF9D40C}" presName="sibTrans" presStyleCnt="0"/>
      <dgm:spPr/>
    </dgm:pt>
    <dgm:pt modelId="{50878E8C-4A2C-477B-A8CA-07B91E8CD93A}" type="pres">
      <dgm:prSet presAssocID="{210DA9D5-1C78-460B-8600-B895EDD8537A}" presName="textNode" presStyleLbl="node1" presStyleIdx="6" presStyleCnt="9">
        <dgm:presLayoutVars>
          <dgm:bulletEnabled val="1"/>
        </dgm:presLayoutVars>
      </dgm:prSet>
      <dgm:spPr/>
    </dgm:pt>
    <dgm:pt modelId="{59D5C218-550F-43CA-9245-273A40BB72F8}" type="pres">
      <dgm:prSet presAssocID="{D97F8CDE-AA2D-47BF-8C4C-70606E9B0783}" presName="sibTrans" presStyleCnt="0"/>
      <dgm:spPr/>
    </dgm:pt>
    <dgm:pt modelId="{0D9E9830-E51F-4250-87AA-B7699957BBBC}" type="pres">
      <dgm:prSet presAssocID="{1158389D-F116-4D8A-ACF8-59A618604EDB}" presName="textNode" presStyleLbl="node1" presStyleIdx="7" presStyleCnt="9" custScaleX="118531" custLinFactNeighborX="1760" custLinFactNeighborY="-1136">
        <dgm:presLayoutVars>
          <dgm:bulletEnabled val="1"/>
        </dgm:presLayoutVars>
      </dgm:prSet>
      <dgm:spPr/>
    </dgm:pt>
    <dgm:pt modelId="{233AE8D2-9994-483E-9A90-C415C76AAB69}" type="pres">
      <dgm:prSet presAssocID="{8961E60B-FF66-42FF-B833-56CC12CB8328}" presName="sibTrans" presStyleCnt="0"/>
      <dgm:spPr/>
    </dgm:pt>
    <dgm:pt modelId="{ACD52451-FCEF-45D3-A71C-47E9306C697D}" type="pres">
      <dgm:prSet presAssocID="{AEDDB7F4-26D9-41E1-9253-D02D33F00682}" presName="textNode" presStyleLbl="node1" presStyleIdx="8" presStyleCnt="9" custScaleX="119706">
        <dgm:presLayoutVars>
          <dgm:bulletEnabled val="1"/>
        </dgm:presLayoutVars>
      </dgm:prSet>
      <dgm:spPr/>
    </dgm:pt>
  </dgm:ptLst>
  <dgm:cxnLst>
    <dgm:cxn modelId="{1B2B7617-FB74-420E-B224-7B7D0905427C}" srcId="{42FE04D8-FCBA-4DBB-B1B6-95E1B38CBDC2}" destId="{210DA9D5-1C78-460B-8600-B895EDD8537A}" srcOrd="6" destOrd="0" parTransId="{69487FCF-9ADD-4299-BD0E-AFA40129F8B2}" sibTransId="{D97F8CDE-AA2D-47BF-8C4C-70606E9B0783}"/>
    <dgm:cxn modelId="{E38F242B-BDC9-41C3-BACD-74699D4F5D21}" srcId="{42FE04D8-FCBA-4DBB-B1B6-95E1B38CBDC2}" destId="{1158389D-F116-4D8A-ACF8-59A618604EDB}" srcOrd="7" destOrd="0" parTransId="{B10946B3-C330-448B-A09E-76286836DBC1}" sibTransId="{8961E60B-FF66-42FF-B833-56CC12CB8328}"/>
    <dgm:cxn modelId="{39D6B92D-9115-4CF4-ABF4-57B502A94706}" type="presOf" srcId="{2E02C447-73EC-44FD-A120-C72CB1971CD3}" destId="{3E6F7EA4-4104-4414-9213-9EA4E8FFE44E}" srcOrd="0" destOrd="0" presId="urn:microsoft.com/office/officeart/2005/8/layout/hProcess9"/>
    <dgm:cxn modelId="{61E86635-B5FD-4040-8877-FF06878DFE77}" type="presOf" srcId="{596E2DC4-15FA-42BD-A68B-CF1562CD53B2}" destId="{9AC80FDC-7537-4E67-B2B5-528C9081C2D8}" srcOrd="0" destOrd="0" presId="urn:microsoft.com/office/officeart/2005/8/layout/hProcess9"/>
    <dgm:cxn modelId="{C77F1D63-4326-4E20-A7BF-D7B07B6B135E}" type="presOf" srcId="{3A57A80B-5BF9-4B57-91BA-FD15464184D3}" destId="{B9157F11-67F9-41B5-A225-D50451C6B52D}" srcOrd="0" destOrd="0" presId="urn:microsoft.com/office/officeart/2005/8/layout/hProcess9"/>
    <dgm:cxn modelId="{D9D73F43-29C2-41C7-B02D-5810786C7A05}" type="presOf" srcId="{2E8C0BF9-6A2A-4086-83ED-8A1532D56E52}" destId="{D3ABE1F3-F827-489E-95B4-411442139CD7}" srcOrd="0" destOrd="0" presId="urn:microsoft.com/office/officeart/2005/8/layout/hProcess9"/>
    <dgm:cxn modelId="{51E3DD49-DBE8-4CF3-A24B-4D25A63C3A5F}" type="presOf" srcId="{1158389D-F116-4D8A-ACF8-59A618604EDB}" destId="{0D9E9830-E51F-4250-87AA-B7699957BBBC}" srcOrd="0" destOrd="0" presId="urn:microsoft.com/office/officeart/2005/8/layout/hProcess9"/>
    <dgm:cxn modelId="{BFE65573-AD3F-4ED0-BEDC-4B5AB395BEFE}" type="presOf" srcId="{F3E4AEE4-611C-4061-B7E3-E2F3573F4EA2}" destId="{067682E9-4166-4BC6-9054-79E53EE2570C}" srcOrd="0" destOrd="0" presId="urn:microsoft.com/office/officeart/2005/8/layout/hProcess9"/>
    <dgm:cxn modelId="{814D1955-7DFF-4716-AE66-E3914ED73A1B}" type="presOf" srcId="{210DA9D5-1C78-460B-8600-B895EDD8537A}" destId="{50878E8C-4A2C-477B-A8CA-07B91E8CD93A}" srcOrd="0" destOrd="0" presId="urn:microsoft.com/office/officeart/2005/8/layout/hProcess9"/>
    <dgm:cxn modelId="{46DDB47A-799A-4EB7-AD0D-70975B7AC8B8}" srcId="{42FE04D8-FCBA-4DBB-B1B6-95E1B38CBDC2}" destId="{2E02C447-73EC-44FD-A120-C72CB1971CD3}" srcOrd="2" destOrd="0" parTransId="{585CD9F3-C180-4995-93D5-C2252BCBD443}" sibTransId="{F9735EF9-DF33-4173-B003-C2DE9649C734}"/>
    <dgm:cxn modelId="{050D0385-CF31-42AE-A555-2786CB462628}" type="presOf" srcId="{AEDDB7F4-26D9-41E1-9253-D02D33F00682}" destId="{ACD52451-FCEF-45D3-A71C-47E9306C697D}" srcOrd="0" destOrd="0" presId="urn:microsoft.com/office/officeart/2005/8/layout/hProcess9"/>
    <dgm:cxn modelId="{CDE24397-EDE5-4B16-8AF4-3EF73BDF5A10}" type="presOf" srcId="{42FE04D8-FCBA-4DBB-B1B6-95E1B38CBDC2}" destId="{F351CBE0-00E0-487B-910A-E36A29EB3704}" srcOrd="0" destOrd="0" presId="urn:microsoft.com/office/officeart/2005/8/layout/hProcess9"/>
    <dgm:cxn modelId="{875046AD-536A-4E1C-BD7D-EFC5227E39EE}" srcId="{42FE04D8-FCBA-4DBB-B1B6-95E1B38CBDC2}" destId="{AEDDB7F4-26D9-41E1-9253-D02D33F00682}" srcOrd="8" destOrd="0" parTransId="{D3F350F6-CF5C-45A1-85EF-DE19A6356510}" sibTransId="{CD45A0DD-A895-439B-BD6E-F8D958695498}"/>
    <dgm:cxn modelId="{7C3305B3-009C-4F26-A0B9-E93B184CCB27}" srcId="{42FE04D8-FCBA-4DBB-B1B6-95E1B38CBDC2}" destId="{3A57A80B-5BF9-4B57-91BA-FD15464184D3}" srcOrd="3" destOrd="0" parTransId="{E025E795-726E-4673-9241-A3B4FF112BAC}" sibTransId="{D4E3EA51-0ADA-42B0-BDA5-F0FB2C3FE2FF}"/>
    <dgm:cxn modelId="{C5D980C4-7928-48C1-9FA8-4673E732C503}" type="presOf" srcId="{E54F98DC-D21C-4C94-BA48-CE27E1765F38}" destId="{016EB64F-16E9-4828-98C5-01C576E6EA13}" srcOrd="0" destOrd="0" presId="urn:microsoft.com/office/officeart/2005/8/layout/hProcess9"/>
    <dgm:cxn modelId="{DD96FAC8-8749-47F0-8F65-0DFA5FAF8895}" srcId="{42FE04D8-FCBA-4DBB-B1B6-95E1B38CBDC2}" destId="{E54F98DC-D21C-4C94-BA48-CE27E1765F38}" srcOrd="1" destOrd="0" parTransId="{F82D3604-5138-4E2A-A144-AC0262721145}" sibTransId="{F694DBA7-DA5E-4AA8-9891-09097B7D238B}"/>
    <dgm:cxn modelId="{7D1CCCCB-E3CF-4EBA-B296-8DED5F12B356}" srcId="{42FE04D8-FCBA-4DBB-B1B6-95E1B38CBDC2}" destId="{2E8C0BF9-6A2A-4086-83ED-8A1532D56E52}" srcOrd="5" destOrd="0" parTransId="{9F0EC68E-5AA9-49E8-95E7-50B7AB021184}" sibTransId="{685E45A8-E08E-4AB7-8A94-406ABEF9D40C}"/>
    <dgm:cxn modelId="{CCC890CC-6AC4-4A46-9550-2BA911F33F52}" srcId="{42FE04D8-FCBA-4DBB-B1B6-95E1B38CBDC2}" destId="{F3E4AEE4-611C-4061-B7E3-E2F3573F4EA2}" srcOrd="4" destOrd="0" parTransId="{C792230D-06B1-4EA4-B537-7E749DA901C2}" sibTransId="{781FC2F8-BB94-482B-9D84-736CBDA36E52}"/>
    <dgm:cxn modelId="{94773DFC-4B12-4802-A288-8447F23DD1A0}" srcId="{42FE04D8-FCBA-4DBB-B1B6-95E1B38CBDC2}" destId="{596E2DC4-15FA-42BD-A68B-CF1562CD53B2}" srcOrd="0" destOrd="0" parTransId="{57192668-6C95-4B4B-A8F3-9647A614E4E8}" sibTransId="{1156648C-FF6C-4C29-9FEE-E9CF8B2071F5}"/>
    <dgm:cxn modelId="{C6DFA13D-9A88-4655-BF56-4FDB0296424F}" type="presParOf" srcId="{F351CBE0-00E0-487B-910A-E36A29EB3704}" destId="{145E9436-27FC-4705-9BEF-7AC057718A6E}" srcOrd="0" destOrd="0" presId="urn:microsoft.com/office/officeart/2005/8/layout/hProcess9"/>
    <dgm:cxn modelId="{2498B94B-796C-440D-ADEA-576661123780}" type="presParOf" srcId="{F351CBE0-00E0-487B-910A-E36A29EB3704}" destId="{034777E9-BF0F-47C4-830C-73B5F3A990D9}" srcOrd="1" destOrd="0" presId="urn:microsoft.com/office/officeart/2005/8/layout/hProcess9"/>
    <dgm:cxn modelId="{2C370814-7272-4E7F-A1EA-8A8823A8D36A}" type="presParOf" srcId="{034777E9-BF0F-47C4-830C-73B5F3A990D9}" destId="{9AC80FDC-7537-4E67-B2B5-528C9081C2D8}" srcOrd="0" destOrd="0" presId="urn:microsoft.com/office/officeart/2005/8/layout/hProcess9"/>
    <dgm:cxn modelId="{C26DC59F-3E85-4B8B-9F55-0E0421EDD04F}" type="presParOf" srcId="{034777E9-BF0F-47C4-830C-73B5F3A990D9}" destId="{B0A8C3FE-CC0C-4B8F-A8E4-193F135CF3E6}" srcOrd="1" destOrd="0" presId="urn:microsoft.com/office/officeart/2005/8/layout/hProcess9"/>
    <dgm:cxn modelId="{4A9B6BEE-36E3-44A6-A5E3-32DE7C076A99}" type="presParOf" srcId="{034777E9-BF0F-47C4-830C-73B5F3A990D9}" destId="{016EB64F-16E9-4828-98C5-01C576E6EA13}" srcOrd="2" destOrd="0" presId="urn:microsoft.com/office/officeart/2005/8/layout/hProcess9"/>
    <dgm:cxn modelId="{CA7D7A20-7CFE-499D-B725-7FA63D9532ED}" type="presParOf" srcId="{034777E9-BF0F-47C4-830C-73B5F3A990D9}" destId="{0A7FE85F-4FAB-453C-B1CB-60AFD213611A}" srcOrd="3" destOrd="0" presId="urn:microsoft.com/office/officeart/2005/8/layout/hProcess9"/>
    <dgm:cxn modelId="{3963F90E-BDA3-4CD3-858F-90C4C5459658}" type="presParOf" srcId="{034777E9-BF0F-47C4-830C-73B5F3A990D9}" destId="{3E6F7EA4-4104-4414-9213-9EA4E8FFE44E}" srcOrd="4" destOrd="0" presId="urn:microsoft.com/office/officeart/2005/8/layout/hProcess9"/>
    <dgm:cxn modelId="{5923C2AB-673D-48C5-90E5-C40B8F6FBE1B}" type="presParOf" srcId="{034777E9-BF0F-47C4-830C-73B5F3A990D9}" destId="{F34474B7-9EF0-4DA5-90AC-9D1D9415B829}" srcOrd="5" destOrd="0" presId="urn:microsoft.com/office/officeart/2005/8/layout/hProcess9"/>
    <dgm:cxn modelId="{627AEDEF-BC8A-441A-A40F-A0FB7EE87114}" type="presParOf" srcId="{034777E9-BF0F-47C4-830C-73B5F3A990D9}" destId="{B9157F11-67F9-41B5-A225-D50451C6B52D}" srcOrd="6" destOrd="0" presId="urn:microsoft.com/office/officeart/2005/8/layout/hProcess9"/>
    <dgm:cxn modelId="{FE8775BE-0304-4549-B3A4-3FF3026C2E3D}" type="presParOf" srcId="{034777E9-BF0F-47C4-830C-73B5F3A990D9}" destId="{AF55CC7E-7EE9-4163-94D6-9AC6F272F52E}" srcOrd="7" destOrd="0" presId="urn:microsoft.com/office/officeart/2005/8/layout/hProcess9"/>
    <dgm:cxn modelId="{F8F5A999-5214-40EF-BD46-FCAA55F97646}" type="presParOf" srcId="{034777E9-BF0F-47C4-830C-73B5F3A990D9}" destId="{067682E9-4166-4BC6-9054-79E53EE2570C}" srcOrd="8" destOrd="0" presId="urn:microsoft.com/office/officeart/2005/8/layout/hProcess9"/>
    <dgm:cxn modelId="{52EF3656-E4F1-4AE6-A115-3DEC22E1F9D2}" type="presParOf" srcId="{034777E9-BF0F-47C4-830C-73B5F3A990D9}" destId="{DB87D12F-7824-4AC5-9363-8FCB2D890FD5}" srcOrd="9" destOrd="0" presId="urn:microsoft.com/office/officeart/2005/8/layout/hProcess9"/>
    <dgm:cxn modelId="{540880C8-316D-49AC-BB52-68D7942322AE}" type="presParOf" srcId="{034777E9-BF0F-47C4-830C-73B5F3A990D9}" destId="{D3ABE1F3-F827-489E-95B4-411442139CD7}" srcOrd="10" destOrd="0" presId="urn:microsoft.com/office/officeart/2005/8/layout/hProcess9"/>
    <dgm:cxn modelId="{A95C8DBB-1BF2-4B4F-93C7-117537E19905}" type="presParOf" srcId="{034777E9-BF0F-47C4-830C-73B5F3A990D9}" destId="{1E5BA7EE-5535-408F-9C6B-29899ADAA41A}" srcOrd="11" destOrd="0" presId="urn:microsoft.com/office/officeart/2005/8/layout/hProcess9"/>
    <dgm:cxn modelId="{3BA9035B-30BD-497F-98D5-46579008C6C1}" type="presParOf" srcId="{034777E9-BF0F-47C4-830C-73B5F3A990D9}" destId="{50878E8C-4A2C-477B-A8CA-07B91E8CD93A}" srcOrd="12" destOrd="0" presId="urn:microsoft.com/office/officeart/2005/8/layout/hProcess9"/>
    <dgm:cxn modelId="{77192A27-3410-487B-87F5-53545C1B023F}" type="presParOf" srcId="{034777E9-BF0F-47C4-830C-73B5F3A990D9}" destId="{59D5C218-550F-43CA-9245-273A40BB72F8}" srcOrd="13" destOrd="0" presId="urn:microsoft.com/office/officeart/2005/8/layout/hProcess9"/>
    <dgm:cxn modelId="{AF381C49-AF42-4296-99A2-77E4A53AEB69}" type="presParOf" srcId="{034777E9-BF0F-47C4-830C-73B5F3A990D9}" destId="{0D9E9830-E51F-4250-87AA-B7699957BBBC}" srcOrd="14" destOrd="0" presId="urn:microsoft.com/office/officeart/2005/8/layout/hProcess9"/>
    <dgm:cxn modelId="{5C165381-6A88-4496-ADA7-2AC67FC49CF6}" type="presParOf" srcId="{034777E9-BF0F-47C4-830C-73B5F3A990D9}" destId="{233AE8D2-9994-483E-9A90-C415C76AAB69}" srcOrd="15" destOrd="0" presId="urn:microsoft.com/office/officeart/2005/8/layout/hProcess9"/>
    <dgm:cxn modelId="{C545B086-D289-4A64-ACA2-A46355439AD3}" type="presParOf" srcId="{034777E9-BF0F-47C4-830C-73B5F3A990D9}" destId="{ACD52451-FCEF-45D3-A71C-47E9306C697D}" srcOrd="16" destOrd="0" presId="urn:microsoft.com/office/officeart/2005/8/layout/hProcess9"/>
  </dgm:cxnLst>
  <dgm:bg>
    <a:noFill/>
    <a:effectLst>
      <a:outerShdw blurRad="50800" dist="50800" dir="5400000" algn="ctr" rotWithShape="0">
        <a:schemeClr val="accent5">
          <a:lumMod val="40000"/>
          <a:lumOff val="60000"/>
        </a:schemeClr>
      </a:outerShdw>
    </a:effectLst>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42FE04D8-FCBA-4DBB-B1B6-95E1B38CBDC2}" type="doc">
      <dgm:prSet loTypeId="urn:microsoft.com/office/officeart/2005/8/layout/hProcess9" loCatId="process" qsTypeId="urn:microsoft.com/office/officeart/2005/8/quickstyle/simple1" qsCatId="simple" csTypeId="urn:microsoft.com/office/officeart/2005/8/colors/accent1_4" csCatId="accent1" phldr="1"/>
      <dgm:spPr/>
      <dgm:t>
        <a:bodyPr/>
        <a:lstStyle/>
        <a:p>
          <a:endParaRPr lang="lv-LV"/>
        </a:p>
      </dgm:t>
    </dgm:pt>
    <dgm:pt modelId="{2E02C447-73EC-44FD-A120-C72CB1971CD3}">
      <dgm:prSet phldrT="[Text]" custT="1"/>
      <dgm:spPr/>
      <dgm:t>
        <a:bodyPr/>
        <a:lstStyle/>
        <a:p>
          <a:pPr marL="0" lvl="0" indent="0" algn="ctr" defTabSz="311150">
            <a:lnSpc>
              <a:spcPct val="90000"/>
            </a:lnSpc>
            <a:spcBef>
              <a:spcPct val="0"/>
            </a:spcBef>
            <a:spcAft>
              <a:spcPct val="35000"/>
            </a:spcAft>
            <a:buNone/>
          </a:pPr>
          <a:r>
            <a:rPr lang="lv-LV" sz="1000" kern="1200" dirty="0">
              <a:latin typeface="Arial" panose="020B0604020202020204" pitchFamily="34" charset="0"/>
              <a:ea typeface="+mn-ea"/>
              <a:cs typeface="Arial" panose="020B0604020202020204" pitchFamily="34" charset="0"/>
            </a:rPr>
            <a:t>LIAA līguma ar komersantu slēgšana</a:t>
          </a:r>
        </a:p>
      </dgm:t>
    </dgm:pt>
    <dgm:pt modelId="{585CD9F3-C180-4995-93D5-C2252BCBD443}" type="parTrans" cxnId="{46DDB47A-799A-4EB7-AD0D-70975B7AC8B8}">
      <dgm:prSet/>
      <dgm:spPr/>
      <dgm:t>
        <a:bodyPr/>
        <a:lstStyle/>
        <a:p>
          <a:endParaRPr lang="lv-LV"/>
        </a:p>
      </dgm:t>
    </dgm:pt>
    <dgm:pt modelId="{F9735EF9-DF33-4173-B003-C2DE9649C734}" type="sibTrans" cxnId="{46DDB47A-799A-4EB7-AD0D-70975B7AC8B8}">
      <dgm:prSet/>
      <dgm:spPr/>
      <dgm:t>
        <a:bodyPr/>
        <a:lstStyle/>
        <a:p>
          <a:endParaRPr lang="lv-LV"/>
        </a:p>
      </dgm:t>
    </dgm:pt>
    <dgm:pt modelId="{3A57A80B-5BF9-4B57-91BA-FD15464184D3}">
      <dgm:prSet custT="1"/>
      <dgm:spPr/>
      <dgm:t>
        <a:bodyPr spcFirstLastPara="0" vert="horz" wrap="square" lIns="30480" tIns="30480" rIns="30480" bIns="30480" numCol="1" spcCol="1270" anchor="ctr" anchorCtr="0"/>
        <a:lstStyle/>
        <a:p>
          <a:pPr marL="0" lvl="0" indent="0" algn="ctr" defTabSz="311150">
            <a:lnSpc>
              <a:spcPct val="90000"/>
            </a:lnSpc>
            <a:spcBef>
              <a:spcPct val="0"/>
            </a:spcBef>
            <a:spcAft>
              <a:spcPct val="35000"/>
            </a:spcAft>
            <a:buNone/>
          </a:pPr>
          <a:r>
            <a:rPr lang="lv-LV" sz="1000" kern="1200" dirty="0">
              <a:latin typeface="Arial" panose="020B0604020202020204" pitchFamily="34" charset="0"/>
              <a:cs typeface="Arial" panose="020B0604020202020204" pitchFamily="34" charset="0"/>
            </a:rPr>
            <a:t>Apmācības/</a:t>
          </a:r>
        </a:p>
        <a:p>
          <a:pPr marL="0" lvl="0" indent="0" algn="ctr" defTabSz="311150">
            <a:lnSpc>
              <a:spcPct val="90000"/>
            </a:lnSpc>
            <a:spcBef>
              <a:spcPct val="0"/>
            </a:spcBef>
            <a:spcAft>
              <a:spcPct val="35000"/>
            </a:spcAft>
            <a:buNone/>
          </a:pPr>
          <a:r>
            <a:rPr lang="lv-LV" sz="1000" kern="1200" dirty="0">
              <a:latin typeface="Arial" panose="020B0604020202020204" pitchFamily="34" charset="0"/>
              <a:cs typeface="Arial" panose="020B0604020202020204" pitchFamily="34" charset="0"/>
            </a:rPr>
            <a:t>pieredzes apmaiņa pie saistītā  uzņēmuma</a:t>
          </a:r>
          <a:endParaRPr lang="lv-LV" sz="1000" kern="1200" dirty="0">
            <a:latin typeface="Arial" panose="020B0604020202020204" pitchFamily="34" charset="0"/>
            <a:ea typeface="+mn-ea"/>
            <a:cs typeface="Arial" panose="020B0604020202020204" pitchFamily="34" charset="0"/>
          </a:endParaRPr>
        </a:p>
      </dgm:t>
    </dgm:pt>
    <dgm:pt modelId="{E025E795-726E-4673-9241-A3B4FF112BAC}" type="parTrans" cxnId="{7C3305B3-009C-4F26-A0B9-E93B184CCB27}">
      <dgm:prSet/>
      <dgm:spPr/>
      <dgm:t>
        <a:bodyPr/>
        <a:lstStyle/>
        <a:p>
          <a:endParaRPr lang="lv-LV"/>
        </a:p>
      </dgm:t>
    </dgm:pt>
    <dgm:pt modelId="{D4E3EA51-0ADA-42B0-BDA5-F0FB2C3FE2FF}" type="sibTrans" cxnId="{7C3305B3-009C-4F26-A0B9-E93B184CCB27}">
      <dgm:prSet/>
      <dgm:spPr/>
      <dgm:t>
        <a:bodyPr/>
        <a:lstStyle/>
        <a:p>
          <a:endParaRPr lang="lv-LV"/>
        </a:p>
      </dgm:t>
    </dgm:pt>
    <dgm:pt modelId="{F3E4AEE4-611C-4061-B7E3-E2F3573F4EA2}">
      <dgm:prSet custT="1"/>
      <dgm:spPr/>
      <dgm:t>
        <a:bodyPr/>
        <a:lstStyle/>
        <a:p>
          <a:pPr marL="0" lvl="0" indent="0" algn="ctr" defTabSz="311150">
            <a:lnSpc>
              <a:spcPct val="90000"/>
            </a:lnSpc>
            <a:spcBef>
              <a:spcPct val="0"/>
            </a:spcBef>
            <a:spcAft>
              <a:spcPct val="35000"/>
            </a:spcAft>
            <a:buNone/>
          </a:pPr>
          <a:r>
            <a:rPr lang="lv-LV" sz="1000" b="0" i="0" kern="1200" dirty="0">
              <a:latin typeface="Arial" panose="020B0604020202020204" pitchFamily="34" charset="0"/>
              <a:cs typeface="Arial" panose="020B0604020202020204" pitchFamily="34" charset="0"/>
            </a:rPr>
            <a:t>Maksājuma pieprasījuma (MP)  iesniegšana  LIAA</a:t>
          </a:r>
          <a:endParaRPr lang="lv-LV" sz="1000" kern="1200" dirty="0">
            <a:latin typeface="Arial" panose="020B0604020202020204" pitchFamily="34" charset="0"/>
            <a:ea typeface="+mn-ea"/>
            <a:cs typeface="Arial" panose="020B0604020202020204" pitchFamily="34" charset="0"/>
          </a:endParaRPr>
        </a:p>
      </dgm:t>
    </dgm:pt>
    <dgm:pt modelId="{C792230D-06B1-4EA4-B537-7E749DA901C2}" type="parTrans" cxnId="{CCC890CC-6AC4-4A46-9550-2BA911F33F52}">
      <dgm:prSet/>
      <dgm:spPr/>
      <dgm:t>
        <a:bodyPr/>
        <a:lstStyle/>
        <a:p>
          <a:endParaRPr lang="lv-LV"/>
        </a:p>
      </dgm:t>
    </dgm:pt>
    <dgm:pt modelId="{781FC2F8-BB94-482B-9D84-736CBDA36E52}" type="sibTrans" cxnId="{CCC890CC-6AC4-4A46-9550-2BA911F33F52}">
      <dgm:prSet/>
      <dgm:spPr/>
      <dgm:t>
        <a:bodyPr/>
        <a:lstStyle/>
        <a:p>
          <a:endParaRPr lang="lv-LV"/>
        </a:p>
      </dgm:t>
    </dgm:pt>
    <dgm:pt modelId="{E54F98DC-D21C-4C94-BA48-CE27E1765F38}">
      <dgm:prSet custT="1"/>
      <dgm:spPr/>
      <dgm:t>
        <a:bodyPr/>
        <a:lstStyle/>
        <a:p>
          <a:r>
            <a:rPr lang="lv-LV" sz="1000" dirty="0">
              <a:latin typeface="Arial" panose="020B0604020202020204" pitchFamily="34" charset="0"/>
              <a:ea typeface="+mn-ea"/>
              <a:cs typeface="Arial" panose="020B0604020202020204" pitchFamily="34" charset="0"/>
            </a:rPr>
            <a:t>Pieteikuma izvērtēšana</a:t>
          </a:r>
          <a:endParaRPr lang="lv-LV" sz="1000" b="1" dirty="0">
            <a:latin typeface="Arial" panose="020B0604020202020204" pitchFamily="34" charset="0"/>
            <a:cs typeface="Arial" panose="020B0604020202020204" pitchFamily="34" charset="0"/>
          </a:endParaRPr>
        </a:p>
      </dgm:t>
    </dgm:pt>
    <dgm:pt modelId="{F82D3604-5138-4E2A-A144-AC0262721145}" type="parTrans" cxnId="{DD96FAC8-8749-47F0-8F65-0DFA5FAF8895}">
      <dgm:prSet/>
      <dgm:spPr/>
      <dgm:t>
        <a:bodyPr/>
        <a:lstStyle/>
        <a:p>
          <a:endParaRPr lang="lv-LV"/>
        </a:p>
      </dgm:t>
    </dgm:pt>
    <dgm:pt modelId="{F694DBA7-DA5E-4AA8-9891-09097B7D238B}" type="sibTrans" cxnId="{DD96FAC8-8749-47F0-8F65-0DFA5FAF8895}">
      <dgm:prSet/>
      <dgm:spPr/>
      <dgm:t>
        <a:bodyPr/>
        <a:lstStyle/>
        <a:p>
          <a:endParaRPr lang="lv-LV"/>
        </a:p>
      </dgm:t>
    </dgm:pt>
    <dgm:pt modelId="{596E2DC4-15FA-42BD-A68B-CF1562CD53B2}">
      <dgm:prSet custT="1"/>
      <dgm:spPr/>
      <dgm:t>
        <a:bodyPr/>
        <a:lstStyle/>
        <a:p>
          <a:pPr>
            <a:buAutoNum type="arabicParenR"/>
          </a:pPr>
          <a:r>
            <a:rPr lang="lv-LV" sz="1000" dirty="0">
              <a:latin typeface="Arial" panose="020B0604020202020204" pitchFamily="34" charset="0"/>
              <a:cs typeface="Arial" panose="020B0604020202020204" pitchFamily="34" charset="0"/>
            </a:rPr>
            <a:t>Pieteikuma iesniegšana LIAA</a:t>
          </a:r>
          <a:endParaRPr lang="lv-LV" sz="1000" b="0" dirty="0">
            <a:latin typeface="Arial" panose="020B0604020202020204" pitchFamily="34" charset="0"/>
            <a:cs typeface="Arial" panose="020B0604020202020204" pitchFamily="34" charset="0"/>
          </a:endParaRPr>
        </a:p>
      </dgm:t>
    </dgm:pt>
    <dgm:pt modelId="{57192668-6C95-4B4B-A8F3-9647A614E4E8}" type="parTrans" cxnId="{94773DFC-4B12-4802-A288-8447F23DD1A0}">
      <dgm:prSet/>
      <dgm:spPr/>
      <dgm:t>
        <a:bodyPr/>
        <a:lstStyle/>
        <a:p>
          <a:endParaRPr lang="lv-LV"/>
        </a:p>
      </dgm:t>
    </dgm:pt>
    <dgm:pt modelId="{1156648C-FF6C-4C29-9FEE-E9CF8B2071F5}" type="sibTrans" cxnId="{94773DFC-4B12-4802-A288-8447F23DD1A0}">
      <dgm:prSet/>
      <dgm:spPr/>
      <dgm:t>
        <a:bodyPr/>
        <a:lstStyle/>
        <a:p>
          <a:endParaRPr lang="lv-LV"/>
        </a:p>
      </dgm:t>
    </dgm:pt>
    <dgm:pt modelId="{1158389D-F116-4D8A-ACF8-59A618604EDB}">
      <dgm:prSet custT="1"/>
      <dgm:spPr/>
      <dgm:t>
        <a:bodyPr/>
        <a:lstStyle/>
        <a:p>
          <a:pPr>
            <a:buNone/>
          </a:pPr>
          <a:r>
            <a:rPr lang="lv-LV" sz="1000" b="0" i="0" dirty="0">
              <a:latin typeface="Arial" panose="020B0604020202020204" pitchFamily="34" charset="0"/>
              <a:cs typeface="Arial" panose="020B0604020202020204" pitchFamily="34" charset="0"/>
            </a:rPr>
            <a:t>MP pārbaude  un</a:t>
          </a:r>
          <a:r>
            <a:rPr lang="lv-LV" sz="1000" dirty="0">
              <a:latin typeface="Arial" panose="020B0604020202020204" pitchFamily="34" charset="0"/>
              <a:cs typeface="Arial" panose="020B0604020202020204" pitchFamily="34" charset="0"/>
            </a:rPr>
            <a:t> finansējuma  izmaksa</a:t>
          </a:r>
          <a:endParaRPr lang="lv-LV" sz="1000" dirty="0">
            <a:latin typeface="Arial" panose="020B0604020202020204" pitchFamily="34" charset="0"/>
            <a:ea typeface="+mn-ea"/>
            <a:cs typeface="Arial" panose="020B0604020202020204" pitchFamily="34" charset="0"/>
          </a:endParaRPr>
        </a:p>
      </dgm:t>
    </dgm:pt>
    <dgm:pt modelId="{B10946B3-C330-448B-A09E-76286836DBC1}" type="parTrans" cxnId="{E38F242B-BDC9-41C3-BACD-74699D4F5D21}">
      <dgm:prSet/>
      <dgm:spPr/>
      <dgm:t>
        <a:bodyPr/>
        <a:lstStyle/>
        <a:p>
          <a:endParaRPr lang="lv-LV"/>
        </a:p>
      </dgm:t>
    </dgm:pt>
    <dgm:pt modelId="{8961E60B-FF66-42FF-B833-56CC12CB8328}" type="sibTrans" cxnId="{E38F242B-BDC9-41C3-BACD-74699D4F5D21}">
      <dgm:prSet/>
      <dgm:spPr/>
      <dgm:t>
        <a:bodyPr/>
        <a:lstStyle/>
        <a:p>
          <a:endParaRPr lang="lv-LV"/>
        </a:p>
      </dgm:t>
    </dgm:pt>
    <dgm:pt modelId="{F351CBE0-00E0-487B-910A-E36A29EB3704}" type="pres">
      <dgm:prSet presAssocID="{42FE04D8-FCBA-4DBB-B1B6-95E1B38CBDC2}" presName="CompostProcess" presStyleCnt="0">
        <dgm:presLayoutVars>
          <dgm:dir/>
          <dgm:resizeHandles val="exact"/>
        </dgm:presLayoutVars>
      </dgm:prSet>
      <dgm:spPr/>
    </dgm:pt>
    <dgm:pt modelId="{145E9436-27FC-4705-9BEF-7AC057718A6E}" type="pres">
      <dgm:prSet presAssocID="{42FE04D8-FCBA-4DBB-B1B6-95E1B38CBDC2}" presName="arrow" presStyleLbl="bgShp" presStyleIdx="0" presStyleCnt="1"/>
      <dgm:spPr/>
    </dgm:pt>
    <dgm:pt modelId="{034777E9-BF0F-47C4-830C-73B5F3A990D9}" type="pres">
      <dgm:prSet presAssocID="{42FE04D8-FCBA-4DBB-B1B6-95E1B38CBDC2}" presName="linearProcess" presStyleCnt="0"/>
      <dgm:spPr/>
    </dgm:pt>
    <dgm:pt modelId="{9AC80FDC-7537-4E67-B2B5-528C9081C2D8}" type="pres">
      <dgm:prSet presAssocID="{596E2DC4-15FA-42BD-A68B-CF1562CD53B2}" presName="textNode" presStyleLbl="node1" presStyleIdx="0" presStyleCnt="6">
        <dgm:presLayoutVars>
          <dgm:bulletEnabled val="1"/>
        </dgm:presLayoutVars>
      </dgm:prSet>
      <dgm:spPr/>
    </dgm:pt>
    <dgm:pt modelId="{B0A8C3FE-CC0C-4B8F-A8E4-193F135CF3E6}" type="pres">
      <dgm:prSet presAssocID="{1156648C-FF6C-4C29-9FEE-E9CF8B2071F5}" presName="sibTrans" presStyleCnt="0"/>
      <dgm:spPr/>
    </dgm:pt>
    <dgm:pt modelId="{016EB64F-16E9-4828-98C5-01C576E6EA13}" type="pres">
      <dgm:prSet presAssocID="{E54F98DC-D21C-4C94-BA48-CE27E1765F38}" presName="textNode" presStyleLbl="node1" presStyleIdx="1" presStyleCnt="6">
        <dgm:presLayoutVars>
          <dgm:bulletEnabled val="1"/>
        </dgm:presLayoutVars>
      </dgm:prSet>
      <dgm:spPr/>
    </dgm:pt>
    <dgm:pt modelId="{0A7FE85F-4FAB-453C-B1CB-60AFD213611A}" type="pres">
      <dgm:prSet presAssocID="{F694DBA7-DA5E-4AA8-9891-09097B7D238B}" presName="sibTrans" presStyleCnt="0"/>
      <dgm:spPr/>
    </dgm:pt>
    <dgm:pt modelId="{3E6F7EA4-4104-4414-9213-9EA4E8FFE44E}" type="pres">
      <dgm:prSet presAssocID="{2E02C447-73EC-44FD-A120-C72CB1971CD3}" presName="textNode" presStyleLbl="node1" presStyleIdx="2" presStyleCnt="6">
        <dgm:presLayoutVars>
          <dgm:bulletEnabled val="1"/>
        </dgm:presLayoutVars>
      </dgm:prSet>
      <dgm:spPr/>
    </dgm:pt>
    <dgm:pt modelId="{F34474B7-9EF0-4DA5-90AC-9D1D9415B829}" type="pres">
      <dgm:prSet presAssocID="{F9735EF9-DF33-4173-B003-C2DE9649C734}" presName="sibTrans" presStyleCnt="0"/>
      <dgm:spPr/>
    </dgm:pt>
    <dgm:pt modelId="{B9157F11-67F9-41B5-A225-D50451C6B52D}" type="pres">
      <dgm:prSet presAssocID="{3A57A80B-5BF9-4B57-91BA-FD15464184D3}" presName="textNode" presStyleLbl="node1" presStyleIdx="3" presStyleCnt="6">
        <dgm:presLayoutVars>
          <dgm:bulletEnabled val="1"/>
        </dgm:presLayoutVars>
      </dgm:prSet>
      <dgm:spPr>
        <a:xfrm>
          <a:off x="2719353" y="950505"/>
          <a:ext cx="775618" cy="1267340"/>
        </a:xfrm>
        <a:prstGeom prst="roundRect">
          <a:avLst/>
        </a:prstGeom>
      </dgm:spPr>
    </dgm:pt>
    <dgm:pt modelId="{AF55CC7E-7EE9-4163-94D6-9AC6F272F52E}" type="pres">
      <dgm:prSet presAssocID="{D4E3EA51-0ADA-42B0-BDA5-F0FB2C3FE2FF}" presName="sibTrans" presStyleCnt="0"/>
      <dgm:spPr/>
    </dgm:pt>
    <dgm:pt modelId="{067682E9-4166-4BC6-9054-79E53EE2570C}" type="pres">
      <dgm:prSet presAssocID="{F3E4AEE4-611C-4061-B7E3-E2F3573F4EA2}" presName="textNode" presStyleLbl="node1" presStyleIdx="4" presStyleCnt="6">
        <dgm:presLayoutVars>
          <dgm:bulletEnabled val="1"/>
        </dgm:presLayoutVars>
      </dgm:prSet>
      <dgm:spPr/>
    </dgm:pt>
    <dgm:pt modelId="{DB87D12F-7824-4AC5-9363-8FCB2D890FD5}" type="pres">
      <dgm:prSet presAssocID="{781FC2F8-BB94-482B-9D84-736CBDA36E52}" presName="sibTrans" presStyleCnt="0"/>
      <dgm:spPr/>
    </dgm:pt>
    <dgm:pt modelId="{0D9E9830-E51F-4250-87AA-B7699957BBBC}" type="pres">
      <dgm:prSet presAssocID="{1158389D-F116-4D8A-ACF8-59A618604EDB}" presName="textNode" presStyleLbl="node1" presStyleIdx="5" presStyleCnt="6" custLinFactNeighborX="1057" custLinFactNeighborY="-1136">
        <dgm:presLayoutVars>
          <dgm:bulletEnabled val="1"/>
        </dgm:presLayoutVars>
      </dgm:prSet>
      <dgm:spPr/>
    </dgm:pt>
  </dgm:ptLst>
  <dgm:cxnLst>
    <dgm:cxn modelId="{E38F242B-BDC9-41C3-BACD-74699D4F5D21}" srcId="{42FE04D8-FCBA-4DBB-B1B6-95E1B38CBDC2}" destId="{1158389D-F116-4D8A-ACF8-59A618604EDB}" srcOrd="5" destOrd="0" parTransId="{B10946B3-C330-448B-A09E-76286836DBC1}" sibTransId="{8961E60B-FF66-42FF-B833-56CC12CB8328}"/>
    <dgm:cxn modelId="{39D6B92D-9115-4CF4-ABF4-57B502A94706}" type="presOf" srcId="{2E02C447-73EC-44FD-A120-C72CB1971CD3}" destId="{3E6F7EA4-4104-4414-9213-9EA4E8FFE44E}" srcOrd="0" destOrd="0" presId="urn:microsoft.com/office/officeart/2005/8/layout/hProcess9"/>
    <dgm:cxn modelId="{61E86635-B5FD-4040-8877-FF06878DFE77}" type="presOf" srcId="{596E2DC4-15FA-42BD-A68B-CF1562CD53B2}" destId="{9AC80FDC-7537-4E67-B2B5-528C9081C2D8}" srcOrd="0" destOrd="0" presId="urn:microsoft.com/office/officeart/2005/8/layout/hProcess9"/>
    <dgm:cxn modelId="{C77F1D63-4326-4E20-A7BF-D7B07B6B135E}" type="presOf" srcId="{3A57A80B-5BF9-4B57-91BA-FD15464184D3}" destId="{B9157F11-67F9-41B5-A225-D50451C6B52D}" srcOrd="0" destOrd="0" presId="urn:microsoft.com/office/officeart/2005/8/layout/hProcess9"/>
    <dgm:cxn modelId="{51E3DD49-DBE8-4CF3-A24B-4D25A63C3A5F}" type="presOf" srcId="{1158389D-F116-4D8A-ACF8-59A618604EDB}" destId="{0D9E9830-E51F-4250-87AA-B7699957BBBC}" srcOrd="0" destOrd="0" presId="urn:microsoft.com/office/officeart/2005/8/layout/hProcess9"/>
    <dgm:cxn modelId="{BFE65573-AD3F-4ED0-BEDC-4B5AB395BEFE}" type="presOf" srcId="{F3E4AEE4-611C-4061-B7E3-E2F3573F4EA2}" destId="{067682E9-4166-4BC6-9054-79E53EE2570C}" srcOrd="0" destOrd="0" presId="urn:microsoft.com/office/officeart/2005/8/layout/hProcess9"/>
    <dgm:cxn modelId="{46DDB47A-799A-4EB7-AD0D-70975B7AC8B8}" srcId="{42FE04D8-FCBA-4DBB-B1B6-95E1B38CBDC2}" destId="{2E02C447-73EC-44FD-A120-C72CB1971CD3}" srcOrd="2" destOrd="0" parTransId="{585CD9F3-C180-4995-93D5-C2252BCBD443}" sibTransId="{F9735EF9-DF33-4173-B003-C2DE9649C734}"/>
    <dgm:cxn modelId="{CDE24397-EDE5-4B16-8AF4-3EF73BDF5A10}" type="presOf" srcId="{42FE04D8-FCBA-4DBB-B1B6-95E1B38CBDC2}" destId="{F351CBE0-00E0-487B-910A-E36A29EB3704}" srcOrd="0" destOrd="0" presId="urn:microsoft.com/office/officeart/2005/8/layout/hProcess9"/>
    <dgm:cxn modelId="{7C3305B3-009C-4F26-A0B9-E93B184CCB27}" srcId="{42FE04D8-FCBA-4DBB-B1B6-95E1B38CBDC2}" destId="{3A57A80B-5BF9-4B57-91BA-FD15464184D3}" srcOrd="3" destOrd="0" parTransId="{E025E795-726E-4673-9241-A3B4FF112BAC}" sibTransId="{D4E3EA51-0ADA-42B0-BDA5-F0FB2C3FE2FF}"/>
    <dgm:cxn modelId="{C5D980C4-7928-48C1-9FA8-4673E732C503}" type="presOf" srcId="{E54F98DC-D21C-4C94-BA48-CE27E1765F38}" destId="{016EB64F-16E9-4828-98C5-01C576E6EA13}" srcOrd="0" destOrd="0" presId="urn:microsoft.com/office/officeart/2005/8/layout/hProcess9"/>
    <dgm:cxn modelId="{DD96FAC8-8749-47F0-8F65-0DFA5FAF8895}" srcId="{42FE04D8-FCBA-4DBB-B1B6-95E1B38CBDC2}" destId="{E54F98DC-D21C-4C94-BA48-CE27E1765F38}" srcOrd="1" destOrd="0" parTransId="{F82D3604-5138-4E2A-A144-AC0262721145}" sibTransId="{F694DBA7-DA5E-4AA8-9891-09097B7D238B}"/>
    <dgm:cxn modelId="{CCC890CC-6AC4-4A46-9550-2BA911F33F52}" srcId="{42FE04D8-FCBA-4DBB-B1B6-95E1B38CBDC2}" destId="{F3E4AEE4-611C-4061-B7E3-E2F3573F4EA2}" srcOrd="4" destOrd="0" parTransId="{C792230D-06B1-4EA4-B537-7E749DA901C2}" sibTransId="{781FC2F8-BB94-482B-9D84-736CBDA36E52}"/>
    <dgm:cxn modelId="{94773DFC-4B12-4802-A288-8447F23DD1A0}" srcId="{42FE04D8-FCBA-4DBB-B1B6-95E1B38CBDC2}" destId="{596E2DC4-15FA-42BD-A68B-CF1562CD53B2}" srcOrd="0" destOrd="0" parTransId="{57192668-6C95-4B4B-A8F3-9647A614E4E8}" sibTransId="{1156648C-FF6C-4C29-9FEE-E9CF8B2071F5}"/>
    <dgm:cxn modelId="{C6DFA13D-9A88-4655-BF56-4FDB0296424F}" type="presParOf" srcId="{F351CBE0-00E0-487B-910A-E36A29EB3704}" destId="{145E9436-27FC-4705-9BEF-7AC057718A6E}" srcOrd="0" destOrd="0" presId="urn:microsoft.com/office/officeart/2005/8/layout/hProcess9"/>
    <dgm:cxn modelId="{2498B94B-796C-440D-ADEA-576661123780}" type="presParOf" srcId="{F351CBE0-00E0-487B-910A-E36A29EB3704}" destId="{034777E9-BF0F-47C4-830C-73B5F3A990D9}" srcOrd="1" destOrd="0" presId="urn:microsoft.com/office/officeart/2005/8/layout/hProcess9"/>
    <dgm:cxn modelId="{2C370814-7272-4E7F-A1EA-8A8823A8D36A}" type="presParOf" srcId="{034777E9-BF0F-47C4-830C-73B5F3A990D9}" destId="{9AC80FDC-7537-4E67-B2B5-528C9081C2D8}" srcOrd="0" destOrd="0" presId="urn:microsoft.com/office/officeart/2005/8/layout/hProcess9"/>
    <dgm:cxn modelId="{C26DC59F-3E85-4B8B-9F55-0E0421EDD04F}" type="presParOf" srcId="{034777E9-BF0F-47C4-830C-73B5F3A990D9}" destId="{B0A8C3FE-CC0C-4B8F-A8E4-193F135CF3E6}" srcOrd="1" destOrd="0" presId="urn:microsoft.com/office/officeart/2005/8/layout/hProcess9"/>
    <dgm:cxn modelId="{4A9B6BEE-36E3-44A6-A5E3-32DE7C076A99}" type="presParOf" srcId="{034777E9-BF0F-47C4-830C-73B5F3A990D9}" destId="{016EB64F-16E9-4828-98C5-01C576E6EA13}" srcOrd="2" destOrd="0" presId="urn:microsoft.com/office/officeart/2005/8/layout/hProcess9"/>
    <dgm:cxn modelId="{CA7D7A20-7CFE-499D-B725-7FA63D9532ED}" type="presParOf" srcId="{034777E9-BF0F-47C4-830C-73B5F3A990D9}" destId="{0A7FE85F-4FAB-453C-B1CB-60AFD213611A}" srcOrd="3" destOrd="0" presId="urn:microsoft.com/office/officeart/2005/8/layout/hProcess9"/>
    <dgm:cxn modelId="{3963F90E-BDA3-4CD3-858F-90C4C5459658}" type="presParOf" srcId="{034777E9-BF0F-47C4-830C-73B5F3A990D9}" destId="{3E6F7EA4-4104-4414-9213-9EA4E8FFE44E}" srcOrd="4" destOrd="0" presId="urn:microsoft.com/office/officeart/2005/8/layout/hProcess9"/>
    <dgm:cxn modelId="{5923C2AB-673D-48C5-90E5-C40B8F6FBE1B}" type="presParOf" srcId="{034777E9-BF0F-47C4-830C-73B5F3A990D9}" destId="{F34474B7-9EF0-4DA5-90AC-9D1D9415B829}" srcOrd="5" destOrd="0" presId="urn:microsoft.com/office/officeart/2005/8/layout/hProcess9"/>
    <dgm:cxn modelId="{627AEDEF-BC8A-441A-A40F-A0FB7EE87114}" type="presParOf" srcId="{034777E9-BF0F-47C4-830C-73B5F3A990D9}" destId="{B9157F11-67F9-41B5-A225-D50451C6B52D}" srcOrd="6" destOrd="0" presId="urn:microsoft.com/office/officeart/2005/8/layout/hProcess9"/>
    <dgm:cxn modelId="{FE8775BE-0304-4549-B3A4-3FF3026C2E3D}" type="presParOf" srcId="{034777E9-BF0F-47C4-830C-73B5F3A990D9}" destId="{AF55CC7E-7EE9-4163-94D6-9AC6F272F52E}" srcOrd="7" destOrd="0" presId="urn:microsoft.com/office/officeart/2005/8/layout/hProcess9"/>
    <dgm:cxn modelId="{F8F5A999-5214-40EF-BD46-FCAA55F97646}" type="presParOf" srcId="{034777E9-BF0F-47C4-830C-73B5F3A990D9}" destId="{067682E9-4166-4BC6-9054-79E53EE2570C}" srcOrd="8" destOrd="0" presId="urn:microsoft.com/office/officeart/2005/8/layout/hProcess9"/>
    <dgm:cxn modelId="{52EF3656-E4F1-4AE6-A115-3DEC22E1F9D2}" type="presParOf" srcId="{034777E9-BF0F-47C4-830C-73B5F3A990D9}" destId="{DB87D12F-7824-4AC5-9363-8FCB2D890FD5}" srcOrd="9" destOrd="0" presId="urn:microsoft.com/office/officeart/2005/8/layout/hProcess9"/>
    <dgm:cxn modelId="{AF381C49-AF42-4296-99A2-77E4A53AEB69}" type="presParOf" srcId="{034777E9-BF0F-47C4-830C-73B5F3A990D9}" destId="{0D9E9830-E51F-4250-87AA-B7699957BBBC}" srcOrd="10" destOrd="0" presId="urn:microsoft.com/office/officeart/2005/8/layout/hProcess9"/>
  </dgm:cxnLst>
  <dgm:bg>
    <a:noFill/>
    <a:effectLst>
      <a:outerShdw blurRad="50800" dist="50800" dir="5400000" algn="ctr" rotWithShape="0">
        <a:schemeClr val="accent5">
          <a:lumMod val="40000"/>
          <a:lumOff val="60000"/>
        </a:schemeClr>
      </a:outerShdw>
    </a:effectLst>
  </dgm:bg>
  <dgm:whole>
    <a:ln>
      <a:noFill/>
    </a:ln>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24D3F8-BCDD-4782-A579-88C958CFA83E}">
      <dsp:nvSpPr>
        <dsp:cNvPr id="0" name=""/>
        <dsp:cNvSpPr/>
      </dsp:nvSpPr>
      <dsp:spPr>
        <a:xfrm rot="5400000">
          <a:off x="5268588" y="-2233219"/>
          <a:ext cx="626944" cy="525370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ctr" defTabSz="666750">
            <a:lnSpc>
              <a:spcPct val="90000"/>
            </a:lnSpc>
            <a:spcBef>
              <a:spcPct val="0"/>
            </a:spcBef>
            <a:spcAft>
              <a:spcPct val="15000"/>
            </a:spcAft>
            <a:buNone/>
          </a:pPr>
          <a:r>
            <a:rPr lang="lv-LV" sz="1500" b="1" kern="1200" dirty="0">
              <a:latin typeface="Arial" panose="020B0604020202020204" pitchFamily="34" charset="0"/>
              <a:cs typeface="Arial" panose="020B0604020202020204" pitchFamily="34" charset="0"/>
            </a:rPr>
            <a:t>26.09.2022 - 23.10.2022</a:t>
          </a:r>
        </a:p>
      </dsp:txBody>
      <dsp:txXfrm rot="-5400000">
        <a:off x="2955209" y="110765"/>
        <a:ext cx="5223098" cy="565734"/>
      </dsp:txXfrm>
    </dsp:sp>
    <dsp:sp modelId="{529905FB-405E-468E-B9FA-2028CBC0A4EB}">
      <dsp:nvSpPr>
        <dsp:cNvPr id="0" name=""/>
        <dsp:cNvSpPr/>
      </dsp:nvSpPr>
      <dsp:spPr>
        <a:xfrm>
          <a:off x="0" y="1792"/>
          <a:ext cx="2955208" cy="78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lv-LV" sz="1500" b="1" kern="1200" dirty="0">
              <a:latin typeface="Arial" panose="020B0604020202020204" pitchFamily="34" charset="0"/>
              <a:cs typeface="Arial" panose="020B0604020202020204" pitchFamily="34" charset="0"/>
            </a:rPr>
            <a:t>Pieteikšanās</a:t>
          </a:r>
        </a:p>
      </dsp:txBody>
      <dsp:txXfrm>
        <a:off x="38256" y="40048"/>
        <a:ext cx="2878696" cy="707168"/>
      </dsp:txXfrm>
    </dsp:sp>
    <dsp:sp modelId="{17873501-ABF4-4788-939A-629C41777763}">
      <dsp:nvSpPr>
        <dsp:cNvPr id="0" name=""/>
        <dsp:cNvSpPr/>
      </dsp:nvSpPr>
      <dsp:spPr>
        <a:xfrm rot="5400000">
          <a:off x="5268588" y="-1410355"/>
          <a:ext cx="626944" cy="525370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ctr" defTabSz="666750">
            <a:lnSpc>
              <a:spcPct val="90000"/>
            </a:lnSpc>
            <a:spcBef>
              <a:spcPct val="0"/>
            </a:spcBef>
            <a:spcAft>
              <a:spcPct val="15000"/>
            </a:spcAft>
            <a:buFontTx/>
            <a:buNone/>
          </a:pPr>
          <a:r>
            <a:rPr lang="lv-LV" sz="1500" b="1" kern="1200" dirty="0">
              <a:latin typeface="Arial" panose="020B0604020202020204" pitchFamily="34" charset="0"/>
              <a:cs typeface="Arial" panose="020B0604020202020204" pitchFamily="34" charset="0"/>
            </a:rPr>
            <a:t>1 mēnesis</a:t>
          </a:r>
        </a:p>
      </dsp:txBody>
      <dsp:txXfrm rot="-5400000">
        <a:off x="2955209" y="933629"/>
        <a:ext cx="5223098" cy="565734"/>
      </dsp:txXfrm>
    </dsp:sp>
    <dsp:sp modelId="{05A16C30-AEAA-4CAE-A566-BE827C8B9272}">
      <dsp:nvSpPr>
        <dsp:cNvPr id="0" name=""/>
        <dsp:cNvSpPr/>
      </dsp:nvSpPr>
      <dsp:spPr>
        <a:xfrm>
          <a:off x="0" y="824656"/>
          <a:ext cx="2955208" cy="78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lv-LV" sz="1500" b="1" kern="1200" dirty="0">
              <a:latin typeface="Arial" panose="020B0604020202020204" pitchFamily="34" charset="0"/>
              <a:cs typeface="Arial" panose="020B0604020202020204" pitchFamily="34" charset="0"/>
            </a:rPr>
            <a:t>Pieteikumu vērtēšana</a:t>
          </a:r>
        </a:p>
      </dsp:txBody>
      <dsp:txXfrm>
        <a:off x="38256" y="862912"/>
        <a:ext cx="2878696" cy="707168"/>
      </dsp:txXfrm>
    </dsp:sp>
    <dsp:sp modelId="{0E3D8F8A-BF06-44F8-9CEB-933EFBEB70C3}">
      <dsp:nvSpPr>
        <dsp:cNvPr id="0" name=""/>
        <dsp:cNvSpPr/>
      </dsp:nvSpPr>
      <dsp:spPr>
        <a:xfrm rot="5400000">
          <a:off x="5268588" y="-587491"/>
          <a:ext cx="626944" cy="525370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ctr" defTabSz="666750">
            <a:lnSpc>
              <a:spcPct val="90000"/>
            </a:lnSpc>
            <a:spcBef>
              <a:spcPct val="0"/>
            </a:spcBef>
            <a:spcAft>
              <a:spcPct val="15000"/>
            </a:spcAft>
            <a:buNone/>
          </a:pPr>
          <a:r>
            <a:rPr lang="lv-LV" sz="1500" b="1" kern="1200" dirty="0">
              <a:solidFill>
                <a:schemeClr val="tx1"/>
              </a:solidFill>
              <a:latin typeface="Arial" panose="020B0604020202020204" pitchFamily="34" charset="0"/>
              <a:cs typeface="Arial" panose="020B0604020202020204" pitchFamily="34" charset="0"/>
            </a:rPr>
            <a:t>pēc LIAA lēmuma par pieteikuma apstiprināšanu</a:t>
          </a:r>
        </a:p>
      </dsp:txBody>
      <dsp:txXfrm rot="-5400000">
        <a:off x="2955209" y="1756493"/>
        <a:ext cx="5223098" cy="565734"/>
      </dsp:txXfrm>
    </dsp:sp>
    <dsp:sp modelId="{5D601B96-D5D7-4D7B-8C74-7908C84E18CC}">
      <dsp:nvSpPr>
        <dsp:cNvPr id="0" name=""/>
        <dsp:cNvSpPr/>
      </dsp:nvSpPr>
      <dsp:spPr>
        <a:xfrm>
          <a:off x="0" y="1647520"/>
          <a:ext cx="2955208" cy="7836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lv-LV" sz="1500" b="1" kern="1200" dirty="0">
              <a:latin typeface="Arial" panose="020B0604020202020204" pitchFamily="34" charset="0"/>
              <a:cs typeface="Arial" panose="020B0604020202020204" pitchFamily="34" charset="0"/>
            </a:rPr>
            <a:t>Apmācību īstenošana*</a:t>
          </a:r>
        </a:p>
      </dsp:txBody>
      <dsp:txXfrm>
        <a:off x="38256" y="1685776"/>
        <a:ext cx="2878696" cy="707168"/>
      </dsp:txXfrm>
    </dsp:sp>
    <dsp:sp modelId="{248126AB-C5DD-4A1C-905B-77D52617D837}">
      <dsp:nvSpPr>
        <dsp:cNvPr id="0" name=""/>
        <dsp:cNvSpPr/>
      </dsp:nvSpPr>
      <dsp:spPr>
        <a:xfrm>
          <a:off x="0" y="3295040"/>
          <a:ext cx="2955208" cy="783680"/>
        </a:xfrm>
        <a:prstGeom prst="roundRect">
          <a:avLst/>
        </a:prstGeom>
        <a:solidFill>
          <a:srgbClr val="1F497D"/>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lv-LV" sz="1500" kern="1200" dirty="0">
              <a:solidFill>
                <a:schemeClr val="bg1"/>
              </a:solidFill>
              <a:latin typeface="Arial" panose="020B0604020202020204" pitchFamily="34" charset="0"/>
              <a:ea typeface="+mn-ea"/>
              <a:cs typeface="Arial" panose="020B0604020202020204" pitchFamily="34" charset="0"/>
            </a:rPr>
            <a:t>Vienam komersantam atlases ietvaros </a:t>
          </a:r>
          <a:r>
            <a:rPr lang="lv-LV" sz="1500" kern="1200" dirty="0" err="1">
              <a:solidFill>
                <a:schemeClr val="bg1"/>
              </a:solidFill>
              <a:latin typeface="Arial" panose="020B0604020202020204" pitchFamily="34" charset="0"/>
              <a:ea typeface="+mn-ea"/>
              <a:cs typeface="Arial" panose="020B0604020202020204" pitchFamily="34" charset="0"/>
            </a:rPr>
            <a:t>max</a:t>
          </a:r>
          <a:r>
            <a:rPr lang="lv-LV" sz="1500" kern="1200" dirty="0">
              <a:solidFill>
                <a:schemeClr val="bg1"/>
              </a:solidFill>
              <a:latin typeface="Arial" panose="020B0604020202020204" pitchFamily="34" charset="0"/>
              <a:ea typeface="+mn-ea"/>
              <a:cs typeface="Arial" panose="020B0604020202020204" pitchFamily="34" charset="0"/>
            </a:rPr>
            <a:t> pieejamais finansējums</a:t>
          </a:r>
        </a:p>
      </dsp:txBody>
      <dsp:txXfrm>
        <a:off x="38256" y="3333296"/>
        <a:ext cx="2878696" cy="707168"/>
      </dsp:txXfrm>
    </dsp:sp>
    <dsp:sp modelId="{A58AF8D7-4AB0-4AFF-AE14-63AA5EC55702}">
      <dsp:nvSpPr>
        <dsp:cNvPr id="0" name=""/>
        <dsp:cNvSpPr/>
      </dsp:nvSpPr>
      <dsp:spPr>
        <a:xfrm rot="5400000">
          <a:off x="5268588" y="214213"/>
          <a:ext cx="626944" cy="5253703"/>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ctr" defTabSz="666750">
            <a:lnSpc>
              <a:spcPct val="90000"/>
            </a:lnSpc>
            <a:spcBef>
              <a:spcPct val="0"/>
            </a:spcBef>
            <a:spcAft>
              <a:spcPct val="15000"/>
            </a:spcAft>
            <a:buFontTx/>
            <a:buNone/>
          </a:pPr>
          <a:r>
            <a:rPr lang="lv-LV" sz="1500" b="1" kern="1200" dirty="0">
              <a:latin typeface="Arial" panose="020B0604020202020204" pitchFamily="34" charset="0"/>
              <a:cs typeface="Arial" panose="020B0604020202020204" pitchFamily="34" charset="0"/>
            </a:rPr>
            <a:t>1 000 000 </a:t>
          </a:r>
          <a:r>
            <a:rPr lang="lv-LV" sz="1500" b="1" kern="1200" dirty="0" err="1">
              <a:latin typeface="Arial" panose="020B0604020202020204" pitchFamily="34" charset="0"/>
              <a:cs typeface="Arial" panose="020B0604020202020204" pitchFamily="34" charset="0"/>
            </a:rPr>
            <a:t>euro</a:t>
          </a:r>
          <a:endParaRPr lang="lv-LV" sz="1500" b="1" kern="1200" dirty="0">
            <a:latin typeface="Arial" panose="020B0604020202020204" pitchFamily="34" charset="0"/>
            <a:cs typeface="Arial" panose="020B0604020202020204" pitchFamily="34" charset="0"/>
          </a:endParaRPr>
        </a:p>
      </dsp:txBody>
      <dsp:txXfrm rot="-5400000">
        <a:off x="2955209" y="2558198"/>
        <a:ext cx="5223098" cy="565734"/>
      </dsp:txXfrm>
    </dsp:sp>
    <dsp:sp modelId="{6F9575B4-F366-49A5-8B4A-1355B0C62FBC}">
      <dsp:nvSpPr>
        <dsp:cNvPr id="0" name=""/>
        <dsp:cNvSpPr/>
      </dsp:nvSpPr>
      <dsp:spPr>
        <a:xfrm>
          <a:off x="0" y="2508322"/>
          <a:ext cx="2955208" cy="783680"/>
        </a:xfrm>
        <a:prstGeom prst="roundRect">
          <a:avLst/>
        </a:prstGeom>
        <a:solidFill>
          <a:srgbClr val="1F497D"/>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lv-LV" sz="1500" kern="1200" dirty="0">
              <a:solidFill>
                <a:schemeClr val="bg1"/>
              </a:solidFill>
              <a:latin typeface="Arial" panose="020B0604020202020204" pitchFamily="34" charset="0"/>
              <a:ea typeface="+mn-ea"/>
              <a:cs typeface="Arial" panose="020B0604020202020204" pitchFamily="34" charset="0"/>
            </a:rPr>
            <a:t>2.atlases </a:t>
          </a:r>
          <a:r>
            <a:rPr lang="lv-LV" sz="1500" kern="1200" dirty="0">
              <a:solidFill>
                <a:prstClr val="white"/>
              </a:solidFill>
              <a:latin typeface="Arial" panose="020B0604020202020204" pitchFamily="34" charset="0"/>
              <a:ea typeface="+mn-ea"/>
              <a:cs typeface="Arial" panose="020B0604020202020204" pitchFamily="34" charset="0"/>
            </a:rPr>
            <a:t>kārtas finansējums</a:t>
          </a:r>
        </a:p>
      </dsp:txBody>
      <dsp:txXfrm>
        <a:off x="38256" y="2546578"/>
        <a:ext cx="2878696" cy="7071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E9436-27FC-4705-9BEF-7AC057718A6E}">
      <dsp:nvSpPr>
        <dsp:cNvPr id="0" name=""/>
        <dsp:cNvSpPr/>
      </dsp:nvSpPr>
      <dsp:spPr>
        <a:xfrm>
          <a:off x="677737" y="0"/>
          <a:ext cx="7681021" cy="3168351"/>
        </a:xfrm>
        <a:prstGeom prst="rightArrow">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C80FDC-7537-4E67-B2B5-528C9081C2D8}">
      <dsp:nvSpPr>
        <dsp:cNvPr id="0" name=""/>
        <dsp:cNvSpPr/>
      </dsp:nvSpPr>
      <dsp:spPr>
        <a:xfrm>
          <a:off x="3863" y="950505"/>
          <a:ext cx="802165" cy="1267340"/>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lv-LV" sz="1000" b="0" kern="1200" dirty="0">
              <a:latin typeface="Arial" panose="020B0604020202020204" pitchFamily="34" charset="0"/>
              <a:cs typeface="Arial" panose="020B0604020202020204" pitchFamily="34" charset="0"/>
            </a:rPr>
            <a:t>Cenu aptauja par plānotajām apmācību izmaksām </a:t>
          </a:r>
        </a:p>
      </dsp:txBody>
      <dsp:txXfrm>
        <a:off x="43021" y="989663"/>
        <a:ext cx="723849" cy="1189024"/>
      </dsp:txXfrm>
    </dsp:sp>
    <dsp:sp modelId="{016EB64F-16E9-4828-98C5-01C576E6EA13}">
      <dsp:nvSpPr>
        <dsp:cNvPr id="0" name=""/>
        <dsp:cNvSpPr/>
      </dsp:nvSpPr>
      <dsp:spPr>
        <a:xfrm>
          <a:off x="939723" y="950505"/>
          <a:ext cx="944172" cy="1267340"/>
        </a:xfrm>
        <a:prstGeom prst="roundRect">
          <a:avLst/>
        </a:prstGeom>
        <a:solidFill>
          <a:schemeClr val="accent1">
            <a:shade val="50000"/>
            <a:hueOff val="80319"/>
            <a:satOff val="-1680"/>
            <a:lumOff val="93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lv-LV" sz="1000" kern="1200" dirty="0">
              <a:latin typeface="Arial" panose="020B0604020202020204" pitchFamily="34" charset="0"/>
              <a:cs typeface="Arial" panose="020B0604020202020204" pitchFamily="34" charset="0"/>
            </a:rPr>
            <a:t>Pieteikuma iesniegšana LIAA</a:t>
          </a:r>
          <a:endParaRPr lang="lv-LV" sz="1000" b="1" kern="1200" dirty="0">
            <a:latin typeface="Arial" panose="020B0604020202020204" pitchFamily="34" charset="0"/>
            <a:cs typeface="Arial" panose="020B0604020202020204" pitchFamily="34" charset="0"/>
          </a:endParaRPr>
        </a:p>
      </dsp:txBody>
      <dsp:txXfrm>
        <a:off x="985814" y="996596"/>
        <a:ext cx="851990" cy="1175158"/>
      </dsp:txXfrm>
    </dsp:sp>
    <dsp:sp modelId="{3E6F7EA4-4104-4414-9213-9EA4E8FFE44E}">
      <dsp:nvSpPr>
        <dsp:cNvPr id="0" name=""/>
        <dsp:cNvSpPr/>
      </dsp:nvSpPr>
      <dsp:spPr>
        <a:xfrm>
          <a:off x="2017590" y="950505"/>
          <a:ext cx="802165" cy="1267340"/>
        </a:xfrm>
        <a:prstGeom prst="roundRect">
          <a:avLst/>
        </a:prstGeom>
        <a:solidFill>
          <a:schemeClr val="accent1">
            <a:shade val="50000"/>
            <a:hueOff val="160638"/>
            <a:satOff val="-3360"/>
            <a:lumOff val="186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311150">
            <a:lnSpc>
              <a:spcPct val="90000"/>
            </a:lnSpc>
            <a:spcBef>
              <a:spcPct val="0"/>
            </a:spcBef>
            <a:spcAft>
              <a:spcPct val="35000"/>
            </a:spcAft>
            <a:buNone/>
          </a:pPr>
          <a:r>
            <a:rPr lang="lv-LV" sz="1000" kern="1200" dirty="0">
              <a:latin typeface="Arial" panose="020B0604020202020204" pitchFamily="34" charset="0"/>
              <a:ea typeface="+mn-ea"/>
              <a:cs typeface="Arial" panose="020B0604020202020204" pitchFamily="34" charset="0"/>
            </a:rPr>
            <a:t> Pieteikuma izvērtēšana un LIAA līguma ar komersantu slēgšana</a:t>
          </a:r>
        </a:p>
      </dsp:txBody>
      <dsp:txXfrm>
        <a:off x="2056748" y="989663"/>
        <a:ext cx="723849" cy="1189024"/>
      </dsp:txXfrm>
    </dsp:sp>
    <dsp:sp modelId="{B9157F11-67F9-41B5-A225-D50451C6B52D}">
      <dsp:nvSpPr>
        <dsp:cNvPr id="0" name=""/>
        <dsp:cNvSpPr/>
      </dsp:nvSpPr>
      <dsp:spPr>
        <a:xfrm>
          <a:off x="2953450" y="950505"/>
          <a:ext cx="952812" cy="1267340"/>
        </a:xfrm>
        <a:prstGeom prst="round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11150">
            <a:lnSpc>
              <a:spcPct val="90000"/>
            </a:lnSpc>
            <a:spcBef>
              <a:spcPct val="0"/>
            </a:spcBef>
            <a:spcAft>
              <a:spcPct val="35000"/>
            </a:spcAft>
            <a:buNone/>
          </a:pPr>
          <a:r>
            <a:rPr lang="lv-LV" sz="900" kern="1200" dirty="0">
              <a:latin typeface="Arial" panose="020B0604020202020204" pitchFamily="34" charset="0"/>
              <a:ea typeface="+mn-ea"/>
              <a:cs typeface="Arial" panose="020B0604020202020204" pitchFamily="34" charset="0"/>
            </a:rPr>
            <a:t>Iepirkuma  plāna un  dokumentācijas iesniegšana LIAA </a:t>
          </a:r>
          <a:r>
            <a:rPr lang="lv-LV" sz="900" kern="1200" dirty="0" err="1">
              <a:latin typeface="Arial" panose="020B0604020202020204" pitchFamily="34" charset="0"/>
              <a:ea typeface="+mn-ea"/>
              <a:cs typeface="Arial" panose="020B0604020202020204" pitchFamily="34" charset="0"/>
            </a:rPr>
            <a:t>pirmspārbaudei</a:t>
          </a:r>
          <a:r>
            <a:rPr lang="lv-LV" sz="900" kern="1200" dirty="0">
              <a:latin typeface="Arial" panose="020B0604020202020204" pitchFamily="34" charset="0"/>
              <a:ea typeface="+mn-ea"/>
              <a:cs typeface="Arial" panose="020B0604020202020204" pitchFamily="34" charset="0"/>
            </a:rPr>
            <a:t> </a:t>
          </a:r>
        </a:p>
        <a:p>
          <a:pPr marL="0" lvl="0" indent="0" algn="ctr" defTabSz="311150">
            <a:lnSpc>
              <a:spcPct val="90000"/>
            </a:lnSpc>
            <a:spcBef>
              <a:spcPct val="0"/>
            </a:spcBef>
            <a:spcAft>
              <a:spcPct val="35000"/>
            </a:spcAft>
            <a:buNone/>
          </a:pPr>
          <a:r>
            <a:rPr lang="lv-LV" sz="900" kern="1200" dirty="0">
              <a:latin typeface="Arial" panose="020B0604020202020204" pitchFamily="34" charset="0"/>
              <a:ea typeface="+mn-ea"/>
              <a:cs typeface="Arial" panose="020B0604020202020204" pitchFamily="34" charset="0"/>
            </a:rPr>
            <a:t>(ja apmācību summa ir virs 70 000 EUR) </a:t>
          </a:r>
        </a:p>
      </dsp:txBody>
      <dsp:txXfrm>
        <a:off x="2999962" y="997017"/>
        <a:ext cx="859788" cy="1174316"/>
      </dsp:txXfrm>
    </dsp:sp>
    <dsp:sp modelId="{067682E9-4166-4BC6-9054-79E53EE2570C}">
      <dsp:nvSpPr>
        <dsp:cNvPr id="0" name=""/>
        <dsp:cNvSpPr/>
      </dsp:nvSpPr>
      <dsp:spPr>
        <a:xfrm>
          <a:off x="4039956" y="950505"/>
          <a:ext cx="802165" cy="1267340"/>
        </a:xfrm>
        <a:prstGeom prst="roundRect">
          <a:avLst/>
        </a:prstGeom>
        <a:solidFill>
          <a:schemeClr val="accent1">
            <a:shade val="50000"/>
            <a:hueOff val="321277"/>
            <a:satOff val="-6720"/>
            <a:lumOff val="373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311150">
            <a:lnSpc>
              <a:spcPct val="90000"/>
            </a:lnSpc>
            <a:spcBef>
              <a:spcPct val="0"/>
            </a:spcBef>
            <a:spcAft>
              <a:spcPct val="35000"/>
            </a:spcAft>
            <a:buNone/>
          </a:pPr>
          <a:r>
            <a:rPr lang="lv-LV" sz="1000" kern="1200" dirty="0">
              <a:latin typeface="Arial" panose="020B0604020202020204" pitchFamily="34" charset="0"/>
              <a:ea typeface="+mn-ea"/>
              <a:cs typeface="Arial" panose="020B0604020202020204" pitchFamily="34" charset="0"/>
            </a:rPr>
            <a:t>Iepirkuma procedūras īstenošana </a:t>
          </a:r>
        </a:p>
        <a:p>
          <a:pPr marL="0" lvl="0" indent="0" algn="ctr" defTabSz="311150">
            <a:lnSpc>
              <a:spcPct val="90000"/>
            </a:lnSpc>
            <a:spcBef>
              <a:spcPct val="0"/>
            </a:spcBef>
            <a:spcAft>
              <a:spcPct val="35000"/>
            </a:spcAft>
            <a:buNone/>
          </a:pPr>
          <a:r>
            <a:rPr lang="lv-LV" sz="1000" kern="1200" dirty="0">
              <a:latin typeface="Arial" panose="020B0604020202020204" pitchFamily="34" charset="0"/>
              <a:ea typeface="+mn-ea"/>
              <a:cs typeface="Arial" panose="020B0604020202020204" pitchFamily="34" charset="0"/>
            </a:rPr>
            <a:t>(ja apmācību summa ir virs 70 000 EUR) </a:t>
          </a:r>
        </a:p>
      </dsp:txBody>
      <dsp:txXfrm>
        <a:off x="4079114" y="989663"/>
        <a:ext cx="723849" cy="1189024"/>
      </dsp:txXfrm>
    </dsp:sp>
    <dsp:sp modelId="{D3ABE1F3-F827-489E-95B4-411442139CD7}">
      <dsp:nvSpPr>
        <dsp:cNvPr id="0" name=""/>
        <dsp:cNvSpPr/>
      </dsp:nvSpPr>
      <dsp:spPr>
        <a:xfrm>
          <a:off x="4975816" y="950505"/>
          <a:ext cx="942512" cy="1267340"/>
        </a:xfrm>
        <a:prstGeom prst="roundRect">
          <a:avLst/>
        </a:prstGeom>
        <a:solidFill>
          <a:schemeClr val="accent1">
            <a:shade val="50000"/>
            <a:hueOff val="321277"/>
            <a:satOff val="-6720"/>
            <a:lumOff val="373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311150">
            <a:lnSpc>
              <a:spcPct val="90000"/>
            </a:lnSpc>
            <a:spcBef>
              <a:spcPct val="0"/>
            </a:spcBef>
            <a:spcAft>
              <a:spcPct val="35000"/>
            </a:spcAft>
            <a:buNone/>
          </a:pPr>
          <a:r>
            <a:rPr lang="lv-LV" sz="1000" kern="1200" dirty="0">
              <a:latin typeface="Arial" panose="020B0604020202020204" pitchFamily="34" charset="0"/>
              <a:ea typeface="+mn-ea"/>
              <a:cs typeface="Arial" panose="020B0604020202020204" pitchFamily="34" charset="0"/>
            </a:rPr>
            <a:t>Komersants slēdz līgumu ar apmācību sniedzēju </a:t>
          </a:r>
        </a:p>
      </dsp:txBody>
      <dsp:txXfrm>
        <a:off x="5021826" y="996515"/>
        <a:ext cx="850492" cy="1175320"/>
      </dsp:txXfrm>
    </dsp:sp>
    <dsp:sp modelId="{50878E8C-4A2C-477B-A8CA-07B91E8CD93A}">
      <dsp:nvSpPr>
        <dsp:cNvPr id="0" name=""/>
        <dsp:cNvSpPr/>
      </dsp:nvSpPr>
      <dsp:spPr>
        <a:xfrm>
          <a:off x="6052023" y="950505"/>
          <a:ext cx="802165" cy="1267340"/>
        </a:xfrm>
        <a:prstGeom prst="round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lv-LV" sz="1000" b="0" i="0" kern="1200" dirty="0">
              <a:latin typeface="Arial" panose="020B0604020202020204" pitchFamily="34" charset="0"/>
              <a:cs typeface="Arial" panose="020B0604020202020204" pitchFamily="34" charset="0"/>
            </a:rPr>
            <a:t>Apmācības</a:t>
          </a:r>
          <a:endParaRPr lang="lv-LV" sz="1000" kern="1200" dirty="0">
            <a:latin typeface="Arial" panose="020B0604020202020204" pitchFamily="34" charset="0"/>
            <a:ea typeface="+mn-ea"/>
            <a:cs typeface="Arial" panose="020B0604020202020204" pitchFamily="34" charset="0"/>
          </a:endParaRPr>
        </a:p>
      </dsp:txBody>
      <dsp:txXfrm>
        <a:off x="6091181" y="989663"/>
        <a:ext cx="723849" cy="1189024"/>
      </dsp:txXfrm>
    </dsp:sp>
    <dsp:sp modelId="{0D9E9830-E51F-4250-87AA-B7699957BBBC}">
      <dsp:nvSpPr>
        <dsp:cNvPr id="0" name=""/>
        <dsp:cNvSpPr/>
      </dsp:nvSpPr>
      <dsp:spPr>
        <a:xfrm>
          <a:off x="6990236" y="936108"/>
          <a:ext cx="950814" cy="1267340"/>
        </a:xfrm>
        <a:prstGeom prst="roundRect">
          <a:avLst/>
        </a:prstGeom>
        <a:solidFill>
          <a:schemeClr val="accent1">
            <a:shade val="50000"/>
            <a:hueOff val="160638"/>
            <a:satOff val="-3360"/>
            <a:lumOff val="1869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lv-LV" sz="1000" b="0" i="0" kern="1200" dirty="0">
              <a:latin typeface="Arial" panose="020B0604020202020204" pitchFamily="34" charset="0"/>
              <a:cs typeface="Arial" panose="020B0604020202020204" pitchFamily="34" charset="0"/>
            </a:rPr>
            <a:t>Maksājuma pieprasījuma (MP)  iesniegšana  LIAA</a:t>
          </a:r>
          <a:endParaRPr lang="lv-LV" sz="1000" kern="1200" dirty="0">
            <a:latin typeface="Arial" panose="020B0604020202020204" pitchFamily="34" charset="0"/>
            <a:ea typeface="+mn-ea"/>
            <a:cs typeface="Arial" panose="020B0604020202020204" pitchFamily="34" charset="0"/>
          </a:endParaRPr>
        </a:p>
      </dsp:txBody>
      <dsp:txXfrm>
        <a:off x="7036651" y="982523"/>
        <a:ext cx="857984" cy="1174510"/>
      </dsp:txXfrm>
    </dsp:sp>
    <dsp:sp modelId="{ACD52451-FCEF-45D3-A71C-47E9306C697D}">
      <dsp:nvSpPr>
        <dsp:cNvPr id="0" name=""/>
        <dsp:cNvSpPr/>
      </dsp:nvSpPr>
      <dsp:spPr>
        <a:xfrm>
          <a:off x="8072392" y="950505"/>
          <a:ext cx="960240" cy="1267340"/>
        </a:xfrm>
        <a:prstGeom prst="roundRect">
          <a:avLst/>
        </a:prstGeom>
        <a:solidFill>
          <a:schemeClr val="accent1">
            <a:shade val="50000"/>
            <a:hueOff val="80319"/>
            <a:satOff val="-1680"/>
            <a:lumOff val="93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lv-LV" sz="1000" b="0" i="0" kern="1200" dirty="0">
              <a:latin typeface="Arial" panose="020B0604020202020204" pitchFamily="34" charset="0"/>
              <a:cs typeface="Arial" panose="020B0604020202020204" pitchFamily="34" charset="0"/>
            </a:rPr>
            <a:t>MP pārbaude  un</a:t>
          </a:r>
          <a:r>
            <a:rPr lang="lv-LV" sz="1000" kern="1200" dirty="0">
              <a:latin typeface="Arial" panose="020B0604020202020204" pitchFamily="34" charset="0"/>
              <a:cs typeface="Arial" panose="020B0604020202020204" pitchFamily="34" charset="0"/>
            </a:rPr>
            <a:t> finansējuma  izmaksa</a:t>
          </a:r>
          <a:endParaRPr lang="lv-LV" sz="1000" b="0" i="0" kern="1200" dirty="0">
            <a:latin typeface="Arial" panose="020B0604020202020204" pitchFamily="34" charset="0"/>
            <a:cs typeface="Arial" panose="020B0604020202020204" pitchFamily="34" charset="0"/>
          </a:endParaRPr>
        </a:p>
        <a:p>
          <a:pPr marL="0" lvl="0" indent="0" algn="ctr" defTabSz="444500">
            <a:lnSpc>
              <a:spcPct val="90000"/>
            </a:lnSpc>
            <a:spcBef>
              <a:spcPct val="0"/>
            </a:spcBef>
            <a:spcAft>
              <a:spcPct val="35000"/>
            </a:spcAft>
            <a:buNone/>
          </a:pPr>
          <a:endParaRPr lang="lv-LV" sz="1000" kern="1200" dirty="0">
            <a:latin typeface="Arial" panose="020B0604020202020204" pitchFamily="34" charset="0"/>
            <a:ea typeface="+mn-ea"/>
            <a:cs typeface="Arial" panose="020B0604020202020204" pitchFamily="34" charset="0"/>
          </a:endParaRPr>
        </a:p>
      </dsp:txBody>
      <dsp:txXfrm>
        <a:off x="8119267" y="997380"/>
        <a:ext cx="866490" cy="11735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E9436-27FC-4705-9BEF-7AC057718A6E}">
      <dsp:nvSpPr>
        <dsp:cNvPr id="0" name=""/>
        <dsp:cNvSpPr/>
      </dsp:nvSpPr>
      <dsp:spPr>
        <a:xfrm>
          <a:off x="669674" y="0"/>
          <a:ext cx="7589643" cy="3168351"/>
        </a:xfrm>
        <a:prstGeom prst="rightArrow">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C80FDC-7537-4E67-B2B5-528C9081C2D8}">
      <dsp:nvSpPr>
        <dsp:cNvPr id="0" name=""/>
        <dsp:cNvSpPr/>
      </dsp:nvSpPr>
      <dsp:spPr>
        <a:xfrm>
          <a:off x="108" y="950505"/>
          <a:ext cx="1306649" cy="1267340"/>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lv-LV" sz="1000" kern="1200" dirty="0">
              <a:latin typeface="Arial" panose="020B0604020202020204" pitchFamily="34" charset="0"/>
              <a:cs typeface="Arial" panose="020B0604020202020204" pitchFamily="34" charset="0"/>
            </a:rPr>
            <a:t>Pieteikuma iesniegšana LIAA</a:t>
          </a:r>
          <a:endParaRPr lang="lv-LV" sz="1000" b="0" kern="1200" dirty="0">
            <a:latin typeface="Arial" panose="020B0604020202020204" pitchFamily="34" charset="0"/>
            <a:cs typeface="Arial" panose="020B0604020202020204" pitchFamily="34" charset="0"/>
          </a:endParaRPr>
        </a:p>
      </dsp:txBody>
      <dsp:txXfrm>
        <a:off x="61974" y="1012371"/>
        <a:ext cx="1182917" cy="1143608"/>
      </dsp:txXfrm>
    </dsp:sp>
    <dsp:sp modelId="{016EB64F-16E9-4828-98C5-01C576E6EA13}">
      <dsp:nvSpPr>
        <dsp:cNvPr id="0" name=""/>
        <dsp:cNvSpPr/>
      </dsp:nvSpPr>
      <dsp:spPr>
        <a:xfrm>
          <a:off x="1524533" y="950505"/>
          <a:ext cx="1306649" cy="1267340"/>
        </a:xfrm>
        <a:prstGeom prst="roundRect">
          <a:avLst/>
        </a:prstGeom>
        <a:solidFill>
          <a:schemeClr val="accent1">
            <a:shade val="50000"/>
            <a:hueOff val="120479"/>
            <a:satOff val="-2520"/>
            <a:lumOff val="1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lv-LV" sz="1000" kern="1200" dirty="0">
              <a:latin typeface="Arial" panose="020B0604020202020204" pitchFamily="34" charset="0"/>
              <a:ea typeface="+mn-ea"/>
              <a:cs typeface="Arial" panose="020B0604020202020204" pitchFamily="34" charset="0"/>
            </a:rPr>
            <a:t>Pieteikuma izvērtēšana</a:t>
          </a:r>
          <a:endParaRPr lang="lv-LV" sz="1000" b="1" kern="1200" dirty="0">
            <a:latin typeface="Arial" panose="020B0604020202020204" pitchFamily="34" charset="0"/>
            <a:cs typeface="Arial" panose="020B0604020202020204" pitchFamily="34" charset="0"/>
          </a:endParaRPr>
        </a:p>
      </dsp:txBody>
      <dsp:txXfrm>
        <a:off x="1586399" y="1012371"/>
        <a:ext cx="1182917" cy="1143608"/>
      </dsp:txXfrm>
    </dsp:sp>
    <dsp:sp modelId="{3E6F7EA4-4104-4414-9213-9EA4E8FFE44E}">
      <dsp:nvSpPr>
        <dsp:cNvPr id="0" name=""/>
        <dsp:cNvSpPr/>
      </dsp:nvSpPr>
      <dsp:spPr>
        <a:xfrm>
          <a:off x="3048958" y="950505"/>
          <a:ext cx="1306649" cy="1267340"/>
        </a:xfrm>
        <a:prstGeom prst="round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311150">
            <a:lnSpc>
              <a:spcPct val="90000"/>
            </a:lnSpc>
            <a:spcBef>
              <a:spcPct val="0"/>
            </a:spcBef>
            <a:spcAft>
              <a:spcPct val="35000"/>
            </a:spcAft>
            <a:buNone/>
          </a:pPr>
          <a:r>
            <a:rPr lang="lv-LV" sz="1000" kern="1200" dirty="0">
              <a:latin typeface="Arial" panose="020B0604020202020204" pitchFamily="34" charset="0"/>
              <a:ea typeface="+mn-ea"/>
              <a:cs typeface="Arial" panose="020B0604020202020204" pitchFamily="34" charset="0"/>
            </a:rPr>
            <a:t>LIAA līguma ar komersantu slēgšana</a:t>
          </a:r>
        </a:p>
      </dsp:txBody>
      <dsp:txXfrm>
        <a:off x="3110824" y="1012371"/>
        <a:ext cx="1182917" cy="1143608"/>
      </dsp:txXfrm>
    </dsp:sp>
    <dsp:sp modelId="{B9157F11-67F9-41B5-A225-D50451C6B52D}">
      <dsp:nvSpPr>
        <dsp:cNvPr id="0" name=""/>
        <dsp:cNvSpPr/>
      </dsp:nvSpPr>
      <dsp:spPr>
        <a:xfrm>
          <a:off x="4573383" y="950505"/>
          <a:ext cx="1306649" cy="1267340"/>
        </a:xfrm>
        <a:prstGeom prst="roundRect">
          <a:avLst/>
        </a:prstGeom>
        <a:solidFill>
          <a:schemeClr val="accent1">
            <a:shade val="50000"/>
            <a:hueOff val="361436"/>
            <a:satOff val="-7560"/>
            <a:lumOff val="420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11150">
            <a:lnSpc>
              <a:spcPct val="90000"/>
            </a:lnSpc>
            <a:spcBef>
              <a:spcPct val="0"/>
            </a:spcBef>
            <a:spcAft>
              <a:spcPct val="35000"/>
            </a:spcAft>
            <a:buNone/>
          </a:pPr>
          <a:r>
            <a:rPr lang="lv-LV" sz="1000" kern="1200" dirty="0">
              <a:latin typeface="Arial" panose="020B0604020202020204" pitchFamily="34" charset="0"/>
              <a:cs typeface="Arial" panose="020B0604020202020204" pitchFamily="34" charset="0"/>
            </a:rPr>
            <a:t>Apmācības/</a:t>
          </a:r>
        </a:p>
        <a:p>
          <a:pPr marL="0" lvl="0" indent="0" algn="ctr" defTabSz="311150">
            <a:lnSpc>
              <a:spcPct val="90000"/>
            </a:lnSpc>
            <a:spcBef>
              <a:spcPct val="0"/>
            </a:spcBef>
            <a:spcAft>
              <a:spcPct val="35000"/>
            </a:spcAft>
            <a:buNone/>
          </a:pPr>
          <a:r>
            <a:rPr lang="lv-LV" sz="1000" kern="1200" dirty="0">
              <a:latin typeface="Arial" panose="020B0604020202020204" pitchFamily="34" charset="0"/>
              <a:cs typeface="Arial" panose="020B0604020202020204" pitchFamily="34" charset="0"/>
            </a:rPr>
            <a:t>pieredzes apmaiņa pie saistītā  uzņēmuma</a:t>
          </a:r>
          <a:endParaRPr lang="lv-LV" sz="1000" kern="1200" dirty="0">
            <a:latin typeface="Arial" panose="020B0604020202020204" pitchFamily="34" charset="0"/>
            <a:ea typeface="+mn-ea"/>
            <a:cs typeface="Arial" panose="020B0604020202020204" pitchFamily="34" charset="0"/>
          </a:endParaRPr>
        </a:p>
      </dsp:txBody>
      <dsp:txXfrm>
        <a:off x="4635249" y="1012371"/>
        <a:ext cx="1182917" cy="1143608"/>
      </dsp:txXfrm>
    </dsp:sp>
    <dsp:sp modelId="{067682E9-4166-4BC6-9054-79E53EE2570C}">
      <dsp:nvSpPr>
        <dsp:cNvPr id="0" name=""/>
        <dsp:cNvSpPr/>
      </dsp:nvSpPr>
      <dsp:spPr>
        <a:xfrm>
          <a:off x="6097808" y="950505"/>
          <a:ext cx="1306649" cy="1267340"/>
        </a:xfrm>
        <a:prstGeom prst="round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311150">
            <a:lnSpc>
              <a:spcPct val="90000"/>
            </a:lnSpc>
            <a:spcBef>
              <a:spcPct val="0"/>
            </a:spcBef>
            <a:spcAft>
              <a:spcPct val="35000"/>
            </a:spcAft>
            <a:buNone/>
          </a:pPr>
          <a:r>
            <a:rPr lang="lv-LV" sz="1000" b="0" i="0" kern="1200" dirty="0">
              <a:latin typeface="Arial" panose="020B0604020202020204" pitchFamily="34" charset="0"/>
              <a:cs typeface="Arial" panose="020B0604020202020204" pitchFamily="34" charset="0"/>
            </a:rPr>
            <a:t>Maksājuma pieprasījuma (MP)  iesniegšana  LIAA</a:t>
          </a:r>
          <a:endParaRPr lang="lv-LV" sz="1000" kern="1200" dirty="0">
            <a:latin typeface="Arial" panose="020B0604020202020204" pitchFamily="34" charset="0"/>
            <a:ea typeface="+mn-ea"/>
            <a:cs typeface="Arial" panose="020B0604020202020204" pitchFamily="34" charset="0"/>
          </a:endParaRPr>
        </a:p>
      </dsp:txBody>
      <dsp:txXfrm>
        <a:off x="6159674" y="1012371"/>
        <a:ext cx="1182917" cy="1143608"/>
      </dsp:txXfrm>
    </dsp:sp>
    <dsp:sp modelId="{0D9E9830-E51F-4250-87AA-B7699957BBBC}">
      <dsp:nvSpPr>
        <dsp:cNvPr id="0" name=""/>
        <dsp:cNvSpPr/>
      </dsp:nvSpPr>
      <dsp:spPr>
        <a:xfrm>
          <a:off x="7622342" y="936108"/>
          <a:ext cx="1306649" cy="1267340"/>
        </a:xfrm>
        <a:prstGeom prst="roundRect">
          <a:avLst/>
        </a:prstGeom>
        <a:solidFill>
          <a:schemeClr val="accent1">
            <a:shade val="50000"/>
            <a:hueOff val="120479"/>
            <a:satOff val="-2520"/>
            <a:lumOff val="140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lv-LV" sz="1000" b="0" i="0" kern="1200" dirty="0">
              <a:latin typeface="Arial" panose="020B0604020202020204" pitchFamily="34" charset="0"/>
              <a:cs typeface="Arial" panose="020B0604020202020204" pitchFamily="34" charset="0"/>
            </a:rPr>
            <a:t>MP pārbaude  un</a:t>
          </a:r>
          <a:r>
            <a:rPr lang="lv-LV" sz="1000" kern="1200" dirty="0">
              <a:latin typeface="Arial" panose="020B0604020202020204" pitchFamily="34" charset="0"/>
              <a:cs typeface="Arial" panose="020B0604020202020204" pitchFamily="34" charset="0"/>
            </a:rPr>
            <a:t> finansējuma  izmaksa</a:t>
          </a:r>
          <a:endParaRPr lang="lv-LV" sz="1000" kern="1200" dirty="0">
            <a:latin typeface="Arial" panose="020B0604020202020204" pitchFamily="34" charset="0"/>
            <a:ea typeface="+mn-ea"/>
            <a:cs typeface="Arial" panose="020B0604020202020204" pitchFamily="34" charset="0"/>
          </a:endParaRPr>
        </a:p>
      </dsp:txBody>
      <dsp:txXfrm>
        <a:off x="7684208" y="997974"/>
        <a:ext cx="1182917" cy="114360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9D72A0-6A4F-49F1-AEA6-3D7A14093BE0}" type="datetimeFigureOut">
              <a:rPr lang="lv-LV" smtClean="0"/>
              <a:t>27.09.2022</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26DB92-23BF-439C-B568-DA3E6B0365B1}" type="slidenum">
              <a:rPr lang="lv-LV" smtClean="0"/>
              <a:t>‹#›</a:t>
            </a:fld>
            <a:endParaRPr lang="lv-LV"/>
          </a:p>
        </p:txBody>
      </p:sp>
    </p:spTree>
    <p:extLst>
      <p:ext uri="{BB962C8B-B14F-4D97-AF65-F5344CB8AC3E}">
        <p14:creationId xmlns:p14="http://schemas.microsoft.com/office/powerpoint/2010/main" val="2943853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381000" y="685800"/>
            <a:ext cx="6096000" cy="3429000"/>
          </a:xfrm>
          <a:prstGeom prst="rect">
            <a:avLst/>
          </a:prstGeom>
        </p:spPr>
        <p:txBody>
          <a:bodyPr/>
          <a:lstStyle/>
          <a:p>
            <a:endParaRPr/>
          </a:p>
        </p:txBody>
      </p:sp>
      <p:sp>
        <p:nvSpPr>
          <p:cNvPr id="109" name="Shape 109"/>
          <p:cNvSpPr>
            <a:spLocks noGrp="1"/>
          </p:cNvSpPr>
          <p:nvPr>
            <p:ph type="body" sz="quarter" idx="1"/>
          </p:nvPr>
        </p:nvSpPr>
        <p:spPr>
          <a:prstGeom prst="rect">
            <a:avLst/>
          </a:prstGeom>
        </p:spPr>
        <p:txBody>
          <a:bodyPr/>
          <a:lstStyle/>
          <a:p>
            <a:pPr>
              <a:defRPr sz="800"/>
            </a:pPr>
            <a:endParaRPr dirty="0"/>
          </a:p>
        </p:txBody>
      </p:sp>
    </p:spTree>
    <p:extLst>
      <p:ext uri="{BB962C8B-B14F-4D97-AF65-F5344CB8AC3E}">
        <p14:creationId xmlns:p14="http://schemas.microsoft.com/office/powerpoint/2010/main" val="3712216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381000" y="685800"/>
            <a:ext cx="6096000" cy="3429000"/>
          </a:xfrm>
          <a:prstGeom prst="rect">
            <a:avLst/>
          </a:prstGeom>
        </p:spPr>
        <p:txBody>
          <a:bodyPr/>
          <a:lstStyle/>
          <a:p>
            <a:endParaRPr/>
          </a:p>
        </p:txBody>
      </p:sp>
      <p:sp>
        <p:nvSpPr>
          <p:cNvPr id="109" name="Shape 109"/>
          <p:cNvSpPr>
            <a:spLocks noGrp="1"/>
          </p:cNvSpPr>
          <p:nvPr>
            <p:ph type="body" sz="quarter" idx="1"/>
          </p:nvPr>
        </p:nvSpPr>
        <p:spPr>
          <a:prstGeom prst="rect">
            <a:avLst/>
          </a:prstGeom>
        </p:spPr>
        <p:txBody>
          <a:bodyPr/>
          <a:lstStyle/>
          <a:p>
            <a:pPr>
              <a:defRPr sz="800"/>
            </a:pPr>
            <a:endParaRPr dirty="0"/>
          </a:p>
        </p:txBody>
      </p:sp>
    </p:spTree>
    <p:extLst>
      <p:ext uri="{BB962C8B-B14F-4D97-AF65-F5344CB8AC3E}">
        <p14:creationId xmlns:p14="http://schemas.microsoft.com/office/powerpoint/2010/main" val="29177251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381000" y="685800"/>
            <a:ext cx="6096000" cy="3429000"/>
          </a:xfrm>
          <a:prstGeom prst="rect">
            <a:avLst/>
          </a:prstGeom>
        </p:spPr>
        <p:txBody>
          <a:bodyPr/>
          <a:lstStyle/>
          <a:p>
            <a:endParaRPr/>
          </a:p>
        </p:txBody>
      </p:sp>
      <p:sp>
        <p:nvSpPr>
          <p:cNvPr id="109" name="Shape 109"/>
          <p:cNvSpPr>
            <a:spLocks noGrp="1"/>
          </p:cNvSpPr>
          <p:nvPr>
            <p:ph type="body" sz="quarter" idx="1"/>
          </p:nvPr>
        </p:nvSpPr>
        <p:spPr>
          <a:prstGeom prst="rect">
            <a:avLst/>
          </a:prstGeom>
        </p:spPr>
        <p:txBody>
          <a:bodyPr/>
          <a:lstStyle/>
          <a:p>
            <a:pPr>
              <a:defRPr sz="800"/>
            </a:pPr>
            <a:endParaRPr dirty="0"/>
          </a:p>
        </p:txBody>
      </p:sp>
    </p:spTree>
    <p:extLst>
      <p:ext uri="{BB962C8B-B14F-4D97-AF65-F5344CB8AC3E}">
        <p14:creationId xmlns:p14="http://schemas.microsoft.com/office/powerpoint/2010/main" val="3544735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381000" y="685800"/>
            <a:ext cx="6096000" cy="3429000"/>
          </a:xfrm>
          <a:prstGeom prst="rect">
            <a:avLst/>
          </a:prstGeom>
        </p:spPr>
        <p:txBody>
          <a:bodyPr/>
          <a:lstStyle/>
          <a:p>
            <a:endParaRPr/>
          </a:p>
        </p:txBody>
      </p:sp>
      <p:sp>
        <p:nvSpPr>
          <p:cNvPr id="109" name="Shape 109"/>
          <p:cNvSpPr>
            <a:spLocks noGrp="1"/>
          </p:cNvSpPr>
          <p:nvPr>
            <p:ph type="body" sz="quarter" idx="1"/>
          </p:nvPr>
        </p:nvSpPr>
        <p:spPr>
          <a:prstGeom prst="rect">
            <a:avLst/>
          </a:prstGeom>
        </p:spPr>
        <p:txBody>
          <a:bodyPr/>
          <a:lstStyle/>
          <a:p>
            <a:pPr>
              <a:defRPr sz="800"/>
            </a:pPr>
            <a:endParaRPr dirty="0"/>
          </a:p>
        </p:txBody>
      </p:sp>
    </p:spTree>
    <p:extLst>
      <p:ext uri="{BB962C8B-B14F-4D97-AF65-F5344CB8AC3E}">
        <p14:creationId xmlns:p14="http://schemas.microsoft.com/office/powerpoint/2010/main" val="656196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788024" y="2283718"/>
            <a:ext cx="3888432" cy="598463"/>
          </a:xfrm>
        </p:spPr>
        <p:txBody>
          <a:bodyPr>
            <a:noAutofit/>
          </a:bodyPr>
          <a:lstStyle>
            <a:lvl1pPr algn="l">
              <a:defRPr sz="3200" b="1" cap="all" baseline="0"/>
            </a:lvl1pPr>
          </a:lstStyle>
          <a:p>
            <a:r>
              <a:rPr lang="en-US" noProof="0" dirty="0"/>
              <a:t>discover</a:t>
            </a:r>
          </a:p>
        </p:txBody>
      </p:sp>
      <p:sp>
        <p:nvSpPr>
          <p:cNvPr id="3" name="Subtitle 2"/>
          <p:cNvSpPr>
            <a:spLocks noGrp="1"/>
          </p:cNvSpPr>
          <p:nvPr>
            <p:ph type="subTitle" idx="1" hasCustomPrompt="1"/>
          </p:nvPr>
        </p:nvSpPr>
        <p:spPr>
          <a:xfrm>
            <a:off x="4790364" y="2914650"/>
            <a:ext cx="3886092" cy="1457300"/>
          </a:xfrm>
        </p:spPr>
        <p:txBody>
          <a:bodyPr/>
          <a:lstStyle>
            <a:lvl1pPr marL="0" indent="0" algn="l">
              <a:buNone/>
              <a:defRPr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a:t>Shared services &amp; outsourcing opportunities</a:t>
            </a:r>
          </a:p>
        </p:txBody>
      </p:sp>
      <p:sp>
        <p:nvSpPr>
          <p:cNvPr id="4" name="Date Placeholder 3"/>
          <p:cNvSpPr>
            <a:spLocks noGrp="1"/>
          </p:cNvSpPr>
          <p:nvPr>
            <p:ph type="dt" sz="half" idx="10"/>
          </p:nvPr>
        </p:nvSpPr>
        <p:spPr/>
        <p:txBody>
          <a:bodyPr/>
          <a:lstStyle/>
          <a:p>
            <a:fld id="{EE33C93F-E3FD-4BD9-8EDE-2A09432076C2}" type="datetimeFigureOut">
              <a:rPr lang="lv-LV" smtClean="0"/>
              <a:t>27.09.2022</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0C19388B-06E1-4582-946A-697DAD19D6C4}" type="slidenum">
              <a:rPr lang="lv-LV" smtClean="0"/>
              <a:t>‹#›</a:t>
            </a:fld>
            <a:endParaRPr lang="lv-LV"/>
          </a:p>
        </p:txBody>
      </p:sp>
    </p:spTree>
    <p:extLst>
      <p:ext uri="{BB962C8B-B14F-4D97-AF65-F5344CB8AC3E}">
        <p14:creationId xmlns:p14="http://schemas.microsoft.com/office/powerpoint/2010/main" val="3762838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35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xfrm>
            <a:off x="8756240" y="4693444"/>
            <a:ext cx="163925" cy="182879"/>
          </a:xfrm>
          <a:prstGeom prst="rect">
            <a:avLst/>
          </a:prstGeom>
        </p:spPr>
        <p:txBody>
          <a:bodyPr lIns="91437" tIns="91437" rIns="91437" bIns="91437"/>
          <a:lstStyle>
            <a:lvl1pPr algn="r" defTabSz="685800">
              <a:defRPr sz="750"/>
            </a:lvl1pPr>
          </a:lstStyle>
          <a:p>
            <a:fld id="{86CB4B4D-7CA3-9044-876B-883B54F8677D}" type="slidenum">
              <a:t>‹#›</a:t>
            </a:fld>
            <a:endParaRPr/>
          </a:p>
        </p:txBody>
      </p:sp>
    </p:spTree>
    <p:extLst>
      <p:ext uri="{BB962C8B-B14F-4D97-AF65-F5344CB8AC3E}">
        <p14:creationId xmlns:p14="http://schemas.microsoft.com/office/powerpoint/2010/main" val="208913009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cap="all" baseline="0"/>
            </a:lvl1pPr>
          </a:lstStyle>
          <a:p>
            <a:r>
              <a:rPr lang="en-US"/>
              <a:t>Click to edit Master title style</a:t>
            </a:r>
            <a:endParaRPr lang="lv-LV" dirty="0"/>
          </a:p>
        </p:txBody>
      </p:sp>
      <p:sp>
        <p:nvSpPr>
          <p:cNvPr id="3" name="Content Placeholder 2"/>
          <p:cNvSpPr>
            <a:spLocks noGrp="1"/>
          </p:cNvSpPr>
          <p:nvPr>
            <p:ph idx="1"/>
          </p:nvPr>
        </p:nvSpPr>
        <p:spPr>
          <a:xfrm>
            <a:off x="457200" y="1200151"/>
            <a:ext cx="8229600" cy="30277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227934"/>
            <a:ext cx="1624587" cy="743714"/>
          </a:xfrm>
          <a:prstGeom prst="rect">
            <a:avLst/>
          </a:prstGeom>
        </p:spPr>
      </p:pic>
    </p:spTree>
    <p:extLst>
      <p:ext uri="{BB962C8B-B14F-4D97-AF65-F5344CB8AC3E}">
        <p14:creationId xmlns:p14="http://schemas.microsoft.com/office/powerpoint/2010/main" val="2088602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55576" y="3075806"/>
            <a:ext cx="7772400" cy="1210790"/>
          </a:xfrm>
        </p:spPr>
        <p:txBody>
          <a:bodyPr anchor="t"/>
          <a:lstStyle>
            <a:lvl1pPr algn="l">
              <a:defRPr sz="4000" b="1" cap="all"/>
            </a:lvl1pPr>
          </a:lstStyle>
          <a:p>
            <a:r>
              <a:rPr lang="en-US"/>
              <a:t>Click to edit Master title style</a:t>
            </a:r>
            <a:endParaRPr lang="lv-LV" dirty="0"/>
          </a:p>
        </p:txBody>
      </p:sp>
      <p:sp>
        <p:nvSpPr>
          <p:cNvPr id="3" name="Text Placeholder 2"/>
          <p:cNvSpPr>
            <a:spLocks noGrp="1"/>
          </p:cNvSpPr>
          <p:nvPr>
            <p:ph type="body" idx="1"/>
          </p:nvPr>
        </p:nvSpPr>
        <p:spPr>
          <a:xfrm>
            <a:off x="755576" y="1923678"/>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227934"/>
            <a:ext cx="1624587" cy="743714"/>
          </a:xfrm>
          <a:prstGeom prst="rect">
            <a:avLst/>
          </a:prstGeom>
        </p:spPr>
      </p:pic>
    </p:spTree>
    <p:extLst>
      <p:ext uri="{BB962C8B-B14F-4D97-AF65-F5344CB8AC3E}">
        <p14:creationId xmlns:p14="http://schemas.microsoft.com/office/powerpoint/2010/main" val="78219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cap="all" baseline="0"/>
            </a:lvl1pPr>
          </a:lstStyle>
          <a:p>
            <a:r>
              <a:rPr lang="en-US"/>
              <a:t>Click to edit Master title style</a:t>
            </a:r>
            <a:endParaRPr lang="lv-LV" dirty="0"/>
          </a:p>
        </p:txBody>
      </p:sp>
      <p:sp>
        <p:nvSpPr>
          <p:cNvPr id="3" name="Content Placeholder 2"/>
          <p:cNvSpPr>
            <a:spLocks noGrp="1"/>
          </p:cNvSpPr>
          <p:nvPr>
            <p:ph sz="half" idx="1"/>
          </p:nvPr>
        </p:nvSpPr>
        <p:spPr>
          <a:xfrm>
            <a:off x="457200" y="1200151"/>
            <a:ext cx="4038600" cy="3027783"/>
          </a:xfrm>
        </p:spPr>
        <p:txBody>
          <a:bodyPr/>
          <a:lstStyle>
            <a:lvl1pPr>
              <a:defRPr sz="2400" cap="all" baseline="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dirty="0"/>
          </a:p>
        </p:txBody>
      </p:sp>
      <p:sp>
        <p:nvSpPr>
          <p:cNvPr id="4" name="Content Placeholder 3"/>
          <p:cNvSpPr>
            <a:spLocks noGrp="1"/>
          </p:cNvSpPr>
          <p:nvPr>
            <p:ph sz="half" idx="2"/>
          </p:nvPr>
        </p:nvSpPr>
        <p:spPr>
          <a:xfrm>
            <a:off x="4648200" y="1200151"/>
            <a:ext cx="4038600" cy="3027783"/>
          </a:xfrm>
        </p:spPr>
        <p:txBody>
          <a:bodyPr/>
          <a:lstStyle>
            <a:lvl1pPr marL="342900" indent="-342900">
              <a:defRPr lang="en-US" sz="2400" kern="1200" cap="all" baseline="0" dirty="0" smtClean="0">
                <a:solidFill>
                  <a:schemeClr val="tx1"/>
                </a:solidFill>
                <a:latin typeface="+mn-lt"/>
                <a:ea typeface="+mn-ea"/>
                <a:cs typeface="+mn-cs"/>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marL="342900" lvl="0" indent="-342900" algn="l" defTabSz="914400" rtl="0" eaLnBrk="1" latinLnBrk="0" hangingPunct="1">
              <a:spcBef>
                <a:spcPct val="20000"/>
              </a:spcBef>
              <a:buFont typeface="Arial" panose="020B0604020202020204" pitchFamily="34" charset="0"/>
              <a:buChar char="•"/>
            </a:pPr>
            <a:r>
              <a:rPr lang="en-US"/>
              <a:t>Click to edit Master text styles</a:t>
            </a:r>
          </a:p>
          <a:p>
            <a:pPr marL="342900" lvl="1" indent="-342900" algn="l" defTabSz="914400" rtl="0" eaLnBrk="1" latinLnBrk="0" hangingPunct="1">
              <a:spcBef>
                <a:spcPct val="20000"/>
              </a:spcBef>
              <a:buFont typeface="Arial" panose="020B0604020202020204" pitchFamily="34" charset="0"/>
              <a:buChar char="•"/>
            </a:pPr>
            <a:r>
              <a:rPr lang="en-US"/>
              <a:t>Second level</a:t>
            </a:r>
          </a:p>
          <a:p>
            <a:pPr marL="342900" lvl="2" indent="-342900" algn="l" defTabSz="914400" rtl="0" eaLnBrk="1" latinLnBrk="0" hangingPunct="1">
              <a:spcBef>
                <a:spcPct val="20000"/>
              </a:spcBef>
              <a:buFont typeface="Arial" panose="020B0604020202020204" pitchFamily="34" charset="0"/>
              <a:buChar char="•"/>
            </a:pPr>
            <a:r>
              <a:rPr lang="en-US"/>
              <a:t>Third level</a:t>
            </a:r>
          </a:p>
          <a:p>
            <a:pPr marL="342900" lvl="3" indent="-342900" algn="l" defTabSz="914400" rtl="0" eaLnBrk="1" latinLnBrk="0" hangingPunct="1">
              <a:spcBef>
                <a:spcPct val="20000"/>
              </a:spcBef>
              <a:buFont typeface="Arial" panose="020B0604020202020204" pitchFamily="34" charset="0"/>
              <a:buChar char="•"/>
            </a:pPr>
            <a:r>
              <a:rPr lang="en-US"/>
              <a:t>Fourth level</a:t>
            </a:r>
          </a:p>
          <a:p>
            <a:pPr marL="342900" lvl="4" indent="-342900" algn="l" defTabSz="914400" rtl="0" eaLnBrk="1" latinLnBrk="0" hangingPunct="1">
              <a:spcBef>
                <a:spcPct val="20000"/>
              </a:spcBef>
              <a:buFont typeface="Arial" panose="020B0604020202020204" pitchFamily="34" charset="0"/>
              <a:buChar char="•"/>
            </a:pPr>
            <a:r>
              <a:rPr lang="en-US"/>
              <a:t>Fifth level</a:t>
            </a:r>
            <a:endParaRPr lang="lv-LV"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227934"/>
            <a:ext cx="1624587" cy="743714"/>
          </a:xfrm>
          <a:prstGeom prst="rect">
            <a:avLst/>
          </a:prstGeom>
        </p:spPr>
      </p:pic>
    </p:spTree>
    <p:extLst>
      <p:ext uri="{BB962C8B-B14F-4D97-AF65-F5344CB8AC3E}">
        <p14:creationId xmlns:p14="http://schemas.microsoft.com/office/powerpoint/2010/main" val="39745083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cap="all" baseline="0"/>
            </a:lvl1pPr>
          </a:lstStyle>
          <a:p>
            <a:r>
              <a:rPr lang="en-US"/>
              <a:t>Click to edit Master title style</a:t>
            </a:r>
            <a:endParaRPr lang="lv-LV" dirty="0"/>
          </a:p>
        </p:txBody>
      </p:sp>
      <p:sp>
        <p:nvSpPr>
          <p:cNvPr id="3" name="Text Placeholder 2"/>
          <p:cNvSpPr>
            <a:spLocks noGrp="1"/>
          </p:cNvSpPr>
          <p:nvPr>
            <p:ph type="body" idx="1"/>
          </p:nvPr>
        </p:nvSpPr>
        <p:spPr>
          <a:xfrm>
            <a:off x="457200" y="1151334"/>
            <a:ext cx="4040188" cy="628327"/>
          </a:xfrm>
        </p:spPr>
        <p:txBody>
          <a:bodyPr anchor="b">
            <a:noAutofit/>
          </a:bodyPr>
          <a:lstStyle>
            <a:lvl1pPr marL="0" indent="0">
              <a:buNone/>
              <a:defRPr sz="21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779662"/>
            <a:ext cx="4040188" cy="2448272"/>
          </a:xfrm>
        </p:spPr>
        <p:txBody>
          <a:bodyPr/>
          <a:lstStyle>
            <a:lvl1pPr>
              <a:defRPr sz="2000" cap="all"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dirty="0"/>
          </a:p>
        </p:txBody>
      </p:sp>
      <p:sp>
        <p:nvSpPr>
          <p:cNvPr id="5" name="Text Placeholder 4"/>
          <p:cNvSpPr>
            <a:spLocks noGrp="1"/>
          </p:cNvSpPr>
          <p:nvPr>
            <p:ph type="body" sz="quarter" idx="3"/>
          </p:nvPr>
        </p:nvSpPr>
        <p:spPr>
          <a:xfrm>
            <a:off x="4645026" y="1151334"/>
            <a:ext cx="4041775" cy="628327"/>
          </a:xfrm>
        </p:spPr>
        <p:txBody>
          <a:bodyPr anchor="b">
            <a:noAutofit/>
          </a:bodyPr>
          <a:lstStyle>
            <a:lvl1pPr marL="0" indent="0">
              <a:buNone/>
              <a:defRPr lang="en-US" sz="2100" b="1" kern="1200" cap="all" baseline="0" dirty="0"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anose="020B0604020202020204" pitchFamily="34" charset="0"/>
              <a:buNone/>
            </a:pPr>
            <a:r>
              <a:rPr lang="en-US"/>
              <a:t>Click to edit Master text styles</a:t>
            </a:r>
          </a:p>
        </p:txBody>
      </p:sp>
      <p:sp>
        <p:nvSpPr>
          <p:cNvPr id="6" name="Content Placeholder 5"/>
          <p:cNvSpPr>
            <a:spLocks noGrp="1"/>
          </p:cNvSpPr>
          <p:nvPr>
            <p:ph sz="quarter" idx="4"/>
          </p:nvPr>
        </p:nvSpPr>
        <p:spPr>
          <a:xfrm>
            <a:off x="4645026" y="1779662"/>
            <a:ext cx="4041775" cy="2448272"/>
          </a:xfrm>
        </p:spPr>
        <p:txBody>
          <a:bodyPr/>
          <a:lstStyle>
            <a:lvl1pPr marL="342900" indent="-342900">
              <a:defRPr lang="en-US" sz="2000" kern="1200" cap="all" baseline="0" dirty="0" smtClean="0">
                <a:solidFill>
                  <a:schemeClr val="tx1"/>
                </a:solidFill>
                <a:latin typeface="+mn-lt"/>
                <a:ea typeface="+mn-ea"/>
                <a:cs typeface="+mn-cs"/>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marL="342900" lvl="0" indent="-342900" algn="l" defTabSz="914400" rtl="0" eaLnBrk="1" latinLnBrk="0" hangingPunct="1">
              <a:spcBef>
                <a:spcPct val="20000"/>
              </a:spcBef>
              <a:buFont typeface="Arial" panose="020B0604020202020204" pitchFamily="34" charset="0"/>
              <a:buChar char="•"/>
            </a:pPr>
            <a:r>
              <a:rPr lang="en-US"/>
              <a:t>Click to edit Master text styles</a:t>
            </a:r>
          </a:p>
          <a:p>
            <a:pPr marL="342900" lvl="1" indent="-342900" algn="l" defTabSz="914400" rtl="0" eaLnBrk="1" latinLnBrk="0" hangingPunct="1">
              <a:spcBef>
                <a:spcPct val="20000"/>
              </a:spcBef>
              <a:buFont typeface="Arial" panose="020B0604020202020204" pitchFamily="34" charset="0"/>
              <a:buChar char="•"/>
            </a:pPr>
            <a:r>
              <a:rPr lang="en-US"/>
              <a:t>Second level</a:t>
            </a:r>
          </a:p>
          <a:p>
            <a:pPr marL="342900" lvl="2" indent="-342900" algn="l" defTabSz="914400" rtl="0" eaLnBrk="1" latinLnBrk="0" hangingPunct="1">
              <a:spcBef>
                <a:spcPct val="20000"/>
              </a:spcBef>
              <a:buFont typeface="Arial" panose="020B0604020202020204" pitchFamily="34" charset="0"/>
              <a:buChar char="•"/>
            </a:pPr>
            <a:r>
              <a:rPr lang="en-US"/>
              <a:t>Third level</a:t>
            </a:r>
          </a:p>
          <a:p>
            <a:pPr marL="342900" lvl="3" indent="-342900" algn="l" defTabSz="914400" rtl="0" eaLnBrk="1" latinLnBrk="0" hangingPunct="1">
              <a:spcBef>
                <a:spcPct val="20000"/>
              </a:spcBef>
              <a:buFont typeface="Arial" panose="020B0604020202020204" pitchFamily="34" charset="0"/>
              <a:buChar char="•"/>
            </a:pPr>
            <a:r>
              <a:rPr lang="en-US"/>
              <a:t>Fourth level</a:t>
            </a:r>
          </a:p>
          <a:p>
            <a:pPr marL="342900" lvl="4" indent="-342900" algn="l" defTabSz="914400" rtl="0" eaLnBrk="1" latinLnBrk="0" hangingPunct="1">
              <a:spcBef>
                <a:spcPct val="20000"/>
              </a:spcBef>
              <a:buFont typeface="Arial" panose="020B0604020202020204" pitchFamily="34" charset="0"/>
              <a:buChar char="•"/>
            </a:pPr>
            <a:r>
              <a:rPr lang="en-US"/>
              <a:t>Fifth level</a:t>
            </a:r>
            <a:endParaRPr lang="lv-LV"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227934"/>
            <a:ext cx="1624587" cy="743714"/>
          </a:xfrm>
          <a:prstGeom prst="rect">
            <a:avLst/>
          </a:prstGeom>
        </p:spPr>
      </p:pic>
    </p:spTree>
    <p:extLst>
      <p:ext uri="{BB962C8B-B14F-4D97-AF65-F5344CB8AC3E}">
        <p14:creationId xmlns:p14="http://schemas.microsoft.com/office/powerpoint/2010/main" val="2022422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cap="all" baseline="0"/>
            </a:lvl1pPr>
          </a:lstStyle>
          <a:p>
            <a:r>
              <a:rPr lang="en-US"/>
              <a:t>Click to edit Master title style</a:t>
            </a:r>
            <a:endParaRPr lang="lv-LV"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4848" t="60824" r="48805" b="27899"/>
          <a:stretch/>
        </p:blipFill>
        <p:spPr>
          <a:xfrm>
            <a:off x="179512" y="4299942"/>
            <a:ext cx="4617790" cy="805980"/>
          </a:xfrm>
          <a:prstGeom prst="rect">
            <a:avLst/>
          </a:prstGeom>
        </p:spPr>
      </p:pic>
    </p:spTree>
    <p:extLst>
      <p:ext uri="{BB962C8B-B14F-4D97-AF65-F5344CB8AC3E}">
        <p14:creationId xmlns:p14="http://schemas.microsoft.com/office/powerpoint/2010/main" val="3035068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250703" cy="871538"/>
          </a:xfrm>
        </p:spPr>
        <p:txBody>
          <a:bodyPr anchor="b">
            <a:noAutofit/>
          </a:bodyPr>
          <a:lstStyle>
            <a:lvl1pPr algn="l">
              <a:defRPr sz="2400" b="1" cap="all" baseline="0"/>
            </a:lvl1pPr>
          </a:lstStyle>
          <a:p>
            <a:r>
              <a:rPr lang="en-US"/>
              <a:t>Click to edit Master title style</a:t>
            </a:r>
            <a:endParaRPr lang="lv-LV" dirty="0"/>
          </a:p>
        </p:txBody>
      </p:sp>
      <p:sp>
        <p:nvSpPr>
          <p:cNvPr id="3" name="Content Placeholder 2"/>
          <p:cNvSpPr>
            <a:spLocks noGrp="1"/>
          </p:cNvSpPr>
          <p:nvPr>
            <p:ph idx="1"/>
          </p:nvPr>
        </p:nvSpPr>
        <p:spPr>
          <a:xfrm>
            <a:off x="3707904" y="204789"/>
            <a:ext cx="4978896" cy="4023146"/>
          </a:xfrm>
        </p:spPr>
        <p:txBody>
          <a:bodyPr/>
          <a:lstStyle>
            <a:lvl1pPr>
              <a:defRPr sz="2400" cap="all"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dirty="0"/>
          </a:p>
        </p:txBody>
      </p:sp>
      <p:sp>
        <p:nvSpPr>
          <p:cNvPr id="4" name="Text Placeholder 3"/>
          <p:cNvSpPr>
            <a:spLocks noGrp="1"/>
          </p:cNvSpPr>
          <p:nvPr>
            <p:ph type="body" sz="half" idx="2"/>
          </p:nvPr>
        </p:nvSpPr>
        <p:spPr>
          <a:xfrm>
            <a:off x="457201" y="1076327"/>
            <a:ext cx="3250703" cy="315160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227934"/>
            <a:ext cx="1624587" cy="743714"/>
          </a:xfrm>
          <a:prstGeom prst="rect">
            <a:avLst/>
          </a:prstGeom>
        </p:spPr>
      </p:pic>
    </p:spTree>
    <p:extLst>
      <p:ext uri="{BB962C8B-B14F-4D97-AF65-F5344CB8AC3E}">
        <p14:creationId xmlns:p14="http://schemas.microsoft.com/office/powerpoint/2010/main" val="381281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63688" y="3363838"/>
            <a:ext cx="5486400" cy="425054"/>
          </a:xfrm>
        </p:spPr>
        <p:txBody>
          <a:bodyPr anchor="b"/>
          <a:lstStyle>
            <a:lvl1pPr algn="l">
              <a:defRPr sz="2000" b="1" cap="all" baseline="0"/>
            </a:lvl1pPr>
          </a:lstStyle>
          <a:p>
            <a:r>
              <a:rPr lang="en-US"/>
              <a:t>Click to edit Master title style</a:t>
            </a:r>
            <a:endParaRPr lang="lv-LV" dirty="0"/>
          </a:p>
        </p:txBody>
      </p:sp>
      <p:sp>
        <p:nvSpPr>
          <p:cNvPr id="3" name="Picture Placeholder 2"/>
          <p:cNvSpPr>
            <a:spLocks noGrp="1"/>
          </p:cNvSpPr>
          <p:nvPr>
            <p:ph type="pic" idx="1"/>
          </p:nvPr>
        </p:nvSpPr>
        <p:spPr>
          <a:xfrm>
            <a:off x="1763688" y="267494"/>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lv-LV"/>
          </a:p>
        </p:txBody>
      </p:sp>
      <p:sp>
        <p:nvSpPr>
          <p:cNvPr id="4" name="Text Placeholder 3"/>
          <p:cNvSpPr>
            <a:spLocks noGrp="1"/>
          </p:cNvSpPr>
          <p:nvPr>
            <p:ph type="body" sz="half" idx="2"/>
          </p:nvPr>
        </p:nvSpPr>
        <p:spPr>
          <a:xfrm>
            <a:off x="1763688" y="3795887"/>
            <a:ext cx="5486400" cy="432048"/>
          </a:xfrm>
        </p:spPr>
        <p:txBody>
          <a:bodyPr/>
          <a:lstStyle>
            <a:lvl1pPr marL="0" indent="0">
              <a:buNone/>
              <a:defRPr sz="1400" cap="all"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227934"/>
            <a:ext cx="1624587" cy="743714"/>
          </a:xfrm>
          <a:prstGeom prst="rect">
            <a:avLst/>
          </a:prstGeom>
        </p:spPr>
      </p:pic>
    </p:spTree>
    <p:extLst>
      <p:ext uri="{BB962C8B-B14F-4D97-AF65-F5344CB8AC3E}">
        <p14:creationId xmlns:p14="http://schemas.microsoft.com/office/powerpoint/2010/main" val="15549387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600" cap="all" normalizeH="0" baseline="0"/>
            </a:lvl1pPr>
          </a:lstStyle>
          <a:p>
            <a:r>
              <a:rPr lang="en-US"/>
              <a:t>Click to edit Master title style</a:t>
            </a:r>
            <a:endParaRPr lang="lv-LV" dirty="0"/>
          </a:p>
        </p:txBody>
      </p:sp>
      <p:sp>
        <p:nvSpPr>
          <p:cNvPr id="3" name="Vertical Text Placeholder 2"/>
          <p:cNvSpPr>
            <a:spLocks noGrp="1"/>
          </p:cNvSpPr>
          <p:nvPr>
            <p:ph type="body" orient="vert" idx="1"/>
          </p:nvPr>
        </p:nvSpPr>
        <p:spPr>
          <a:xfrm>
            <a:off x="457200" y="1200151"/>
            <a:ext cx="8229600" cy="3027783"/>
          </a:xfrm>
        </p:spPr>
        <p:txBody>
          <a:bodyPr vert="eaVert"/>
          <a:lstStyle>
            <a:lvl1pPr>
              <a:defRPr sz="2800" cap="all" baseline="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9512" y="4227934"/>
            <a:ext cx="1624587" cy="743714"/>
          </a:xfrm>
          <a:prstGeom prst="rect">
            <a:avLst/>
          </a:prstGeom>
        </p:spPr>
      </p:pic>
    </p:spTree>
    <p:extLst>
      <p:ext uri="{BB962C8B-B14F-4D97-AF65-F5344CB8AC3E}">
        <p14:creationId xmlns:p14="http://schemas.microsoft.com/office/powerpoint/2010/main" val="3219487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E33C93F-E3FD-4BD9-8EDE-2A09432076C2}" type="datetimeFigureOut">
              <a:rPr lang="lv-LV" smtClean="0"/>
              <a:t>27.09.2022</a:t>
            </a:fld>
            <a:endParaRPr lang="lv-LV"/>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19388B-06E1-4582-946A-697DAD19D6C4}" type="slidenum">
              <a:rPr lang="lv-LV" smtClean="0"/>
              <a:t>‹#›</a:t>
            </a:fld>
            <a:endParaRPr lang="lv-LV"/>
          </a:p>
        </p:txBody>
      </p:sp>
    </p:spTree>
    <p:extLst>
      <p:ext uri="{BB962C8B-B14F-4D97-AF65-F5344CB8AC3E}">
        <p14:creationId xmlns:p14="http://schemas.microsoft.com/office/powerpoint/2010/main" val="2317097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5"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5.png"/><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www.business.gov.lv/" TargetMode="External"/><Relationship Id="rId2" Type="http://schemas.openxmlformats.org/officeDocument/2006/relationships/hyperlink" Target="mailto:pasts@liaa.gov.lv" TargetMode="Externa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www.liaa.gov.lv/lv/programmas/atbalsts-darbinieku-apmacibam/labas-prakses-parnemsanas-apmacibas-eksportspejas-veicinasanai/apraksts-un-atlase"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mailto:jautajumi@liaa.gov.lv" TargetMode="External"/><Relationship Id="rId2" Type="http://schemas.openxmlformats.org/officeDocument/2006/relationships/hyperlink" Target="http://www.liaa.gov.lv/" TargetMode="External"/><Relationship Id="rId1" Type="http://schemas.openxmlformats.org/officeDocument/2006/relationships/slideLayout" Target="../slideLayouts/slideLayout11.xml"/><Relationship Id="rId5" Type="http://schemas.openxmlformats.org/officeDocument/2006/relationships/image" Target="../media/image11.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
            <a:extLst>
              <a:ext uri="{FF2B5EF4-FFF2-40B4-BE49-F238E27FC236}">
                <a16:creationId xmlns:a16="http://schemas.microsoft.com/office/drawing/2014/main" id="{698569ED-DFEC-44DB-B77A-E5A7A139EFA0}"/>
              </a:ext>
            </a:extLst>
          </p:cNvPr>
          <p:cNvSpPr txBox="1"/>
          <p:nvPr/>
        </p:nvSpPr>
        <p:spPr>
          <a:xfrm>
            <a:off x="452891" y="248818"/>
            <a:ext cx="7272808" cy="20390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defTabSz="1828800">
              <a:lnSpc>
                <a:spcPct val="80000"/>
              </a:lnSpc>
              <a:spcBef>
                <a:spcPts val="2000"/>
              </a:spcBef>
              <a:defRPr sz="10000">
                <a:solidFill>
                  <a:srgbClr val="FFFFFF"/>
                </a:solidFill>
              </a:defRPr>
            </a:lvl1pPr>
          </a:lstStyle>
          <a:p>
            <a:r>
              <a:rPr lang="lv-LV" sz="3200" b="1" dirty="0">
                <a:latin typeface="Arial" panose="020B0604020202020204" pitchFamily="34" charset="0"/>
                <a:cs typeface="Arial" panose="020B0604020202020204" pitchFamily="34" charset="0"/>
              </a:rPr>
              <a:t>Labās prakses pārņemšanas apmācības eksportspējas veicināšanai sīkajiem (mikro), mazajiem, vidējiem un lieliem komersantiem </a:t>
            </a:r>
          </a:p>
        </p:txBody>
      </p:sp>
      <p:pic>
        <p:nvPicPr>
          <p:cNvPr id="16" name="Image" descr="Image">
            <a:extLst>
              <a:ext uri="{FF2B5EF4-FFF2-40B4-BE49-F238E27FC236}">
                <a16:creationId xmlns:a16="http://schemas.microsoft.com/office/drawing/2014/main" id="{DB58DD3B-F45A-4006-86C4-C7650841948C}"/>
              </a:ext>
            </a:extLst>
          </p:cNvPr>
          <p:cNvPicPr>
            <a:picLocks noChangeAspect="1"/>
          </p:cNvPicPr>
          <p:nvPr/>
        </p:nvPicPr>
        <p:blipFill>
          <a:blip r:embed="rId3"/>
          <a:stretch>
            <a:fillRect/>
          </a:stretch>
        </p:blipFill>
        <p:spPr>
          <a:xfrm>
            <a:off x="467544" y="3363838"/>
            <a:ext cx="1530865" cy="1530844"/>
          </a:xfrm>
          <a:prstGeom prst="rect">
            <a:avLst/>
          </a:prstGeom>
          <a:ln w="12700">
            <a:miter lim="400000"/>
          </a:ln>
        </p:spPr>
      </p:pic>
      <p:pic>
        <p:nvPicPr>
          <p:cNvPr id="17" name="image.png" descr="image.png">
            <a:extLst>
              <a:ext uri="{FF2B5EF4-FFF2-40B4-BE49-F238E27FC236}">
                <a16:creationId xmlns:a16="http://schemas.microsoft.com/office/drawing/2014/main" id="{5EC7E1CB-8DA8-4879-8436-6622A87E39C8}"/>
              </a:ext>
            </a:extLst>
          </p:cNvPr>
          <p:cNvPicPr>
            <a:picLocks noChangeAspect="1"/>
          </p:cNvPicPr>
          <p:nvPr/>
        </p:nvPicPr>
        <p:blipFill rotWithShape="1">
          <a:blip r:embed="rId4"/>
          <a:srcRect r="6075" b="4925"/>
          <a:stretch/>
        </p:blipFill>
        <p:spPr>
          <a:xfrm>
            <a:off x="7626726" y="4515966"/>
            <a:ext cx="1517274" cy="627534"/>
          </a:xfrm>
          <a:prstGeom prst="rect">
            <a:avLst/>
          </a:prstGeom>
          <a:ln w="12700" cap="flat">
            <a:noFill/>
            <a:miter lim="400000"/>
          </a:ln>
          <a:effectLst/>
        </p:spPr>
      </p:pic>
    </p:spTree>
    <p:extLst>
      <p:ext uri="{BB962C8B-B14F-4D97-AF65-F5344CB8AC3E}">
        <p14:creationId xmlns:p14="http://schemas.microsoft.com/office/powerpoint/2010/main" val="424787378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3A183E8-E735-4771-84C7-DD824C22B186}"/>
              </a:ext>
            </a:extLst>
          </p:cNvPr>
          <p:cNvSpPr txBox="1"/>
          <p:nvPr/>
        </p:nvSpPr>
        <p:spPr>
          <a:xfrm>
            <a:off x="611560" y="1131590"/>
            <a:ext cx="7776864" cy="2539157"/>
          </a:xfrm>
          <a:prstGeom prst="rect">
            <a:avLst/>
          </a:prstGeom>
          <a:noFill/>
        </p:spPr>
        <p:txBody>
          <a:bodyPr wrap="square">
            <a:spAutoFit/>
          </a:bodyPr>
          <a:lstStyle/>
          <a:p>
            <a:pPr algn="l"/>
            <a:r>
              <a:rPr lang="lv-LV" sz="2000" dirty="0">
                <a:solidFill>
                  <a:schemeClr val="bg1"/>
                </a:solidFill>
                <a:latin typeface="Arial" panose="020B0604020202020204" pitchFamily="34" charset="0"/>
                <a:cs typeface="Arial" panose="020B0604020202020204" pitchFamily="34" charset="0"/>
              </a:rPr>
              <a:t>A</a:t>
            </a:r>
            <a:r>
              <a:rPr lang="lv-LV" sz="2000" b="0" i="0" dirty="0">
                <a:solidFill>
                  <a:schemeClr val="bg1"/>
                </a:solidFill>
                <a:effectLst/>
                <a:latin typeface="Arial" panose="020B0604020202020204" pitchFamily="34" charset="0"/>
                <a:cs typeface="Arial" panose="020B0604020202020204" pitchFamily="34" charset="0"/>
              </a:rPr>
              <a:t>pmācību sniedzējam jāatbilst vismaz vienai no šādām prasībām:</a:t>
            </a:r>
          </a:p>
          <a:p>
            <a:pPr algn="l"/>
            <a:endParaRPr lang="lv-LV" sz="1300" b="0" i="0" dirty="0">
              <a:solidFill>
                <a:schemeClr val="bg1"/>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lv-LV" b="0" i="0" dirty="0">
                <a:solidFill>
                  <a:schemeClr val="bg1"/>
                </a:solidFill>
                <a:effectLst/>
                <a:latin typeface="Arial" panose="020B0604020202020204" pitchFamily="34" charset="0"/>
                <a:cs typeface="Arial" panose="020B0604020202020204" pitchFamily="34" charset="0"/>
              </a:rPr>
              <a:t>pasniedzējam ir vismaz triju gadu darba </a:t>
            </a:r>
            <a:r>
              <a:rPr lang="lv-LV" b="1" i="0" dirty="0">
                <a:solidFill>
                  <a:schemeClr val="bg1"/>
                </a:solidFill>
                <a:effectLst/>
                <a:latin typeface="Arial" panose="020B0604020202020204" pitchFamily="34" charset="0"/>
                <a:cs typeface="Arial" panose="020B0604020202020204" pitchFamily="34" charset="0"/>
              </a:rPr>
              <a:t>pieredze nozarē</a:t>
            </a:r>
            <a:r>
              <a:rPr lang="lv-LV" b="0" i="0" dirty="0">
                <a:solidFill>
                  <a:schemeClr val="bg1"/>
                </a:solidFill>
                <a:effectLst/>
                <a:latin typeface="Arial" panose="020B0604020202020204" pitchFamily="34" charset="0"/>
                <a:cs typeface="Arial" panose="020B0604020202020204" pitchFamily="34" charset="0"/>
              </a:rPr>
              <a:t>, kurā tiks apmācīti nodarbinātie, vai vismaz triju gadu pieredze apmācību sniegšanas nozarē, kurā tiks apmācīti nodarbinātie</a:t>
            </a:r>
          </a:p>
          <a:p>
            <a:pPr marL="285750" indent="-285750" algn="l">
              <a:buFont typeface="Arial" panose="020B0604020202020204" pitchFamily="34" charset="0"/>
              <a:buChar char="•"/>
            </a:pPr>
            <a:endParaRPr lang="lv-LV" b="0" i="0" dirty="0">
              <a:solidFill>
                <a:schemeClr val="bg1"/>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lv-LV" b="0" i="0" dirty="0">
                <a:solidFill>
                  <a:schemeClr val="bg1"/>
                </a:solidFill>
                <a:effectLst/>
                <a:latin typeface="Arial" panose="020B0604020202020204" pitchFamily="34" charset="0"/>
                <a:cs typeface="Arial" panose="020B0604020202020204" pitchFamily="34" charset="0"/>
              </a:rPr>
              <a:t>pasniedzēja izglītība apmācību nozarē nav zemāka par </a:t>
            </a:r>
            <a:r>
              <a:rPr lang="lv-LV" b="1" i="0" dirty="0">
                <a:solidFill>
                  <a:schemeClr val="bg1"/>
                </a:solidFill>
                <a:effectLst/>
                <a:latin typeface="Arial" panose="020B0604020202020204" pitchFamily="34" charset="0"/>
                <a:cs typeface="Arial" panose="020B0604020202020204" pitchFamily="34" charset="0"/>
              </a:rPr>
              <a:t>kvalifikāciju</a:t>
            </a:r>
            <a:r>
              <a:rPr lang="lv-LV" b="0" i="0" dirty="0">
                <a:solidFill>
                  <a:schemeClr val="bg1"/>
                </a:solidFill>
                <a:effectLst/>
                <a:latin typeface="Arial" panose="020B0604020202020204" pitchFamily="34" charset="0"/>
                <a:cs typeface="Arial" panose="020B0604020202020204" pitchFamily="34" charset="0"/>
              </a:rPr>
              <a:t>, ko iegūs nodarbinātie, apgūstot apmācību programmu</a:t>
            </a:r>
          </a:p>
          <a:p>
            <a:pPr marL="285750" indent="-285750" algn="l">
              <a:buFont typeface="Arial" panose="020B0604020202020204" pitchFamily="34" charset="0"/>
              <a:buChar char="•"/>
            </a:pPr>
            <a:endParaRPr lang="lv-LV" b="0" i="0" dirty="0">
              <a:solidFill>
                <a:schemeClr val="bg1"/>
              </a:solidFill>
              <a:effectLst/>
              <a:latin typeface="Arial" panose="020B0604020202020204" pitchFamily="34" charset="0"/>
              <a:cs typeface="Arial" panose="020B0604020202020204" pitchFamily="34" charset="0"/>
            </a:endParaRPr>
          </a:p>
        </p:txBody>
      </p:sp>
      <p:sp>
        <p:nvSpPr>
          <p:cNvPr id="4" name="Text Placeholder 1">
            <a:extLst>
              <a:ext uri="{FF2B5EF4-FFF2-40B4-BE49-F238E27FC236}">
                <a16:creationId xmlns:a16="http://schemas.microsoft.com/office/drawing/2014/main" id="{07D8BAE9-F9FF-4DB9-88B0-ADE12E2D9575}"/>
              </a:ext>
            </a:extLst>
          </p:cNvPr>
          <p:cNvSpPr txBox="1"/>
          <p:nvPr/>
        </p:nvSpPr>
        <p:spPr>
          <a:xfrm>
            <a:off x="586458" y="483518"/>
            <a:ext cx="9179495" cy="7689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defTabSz="1828800">
              <a:lnSpc>
                <a:spcPct val="80000"/>
              </a:lnSpc>
              <a:spcBef>
                <a:spcPts val="2000"/>
              </a:spcBef>
              <a:defRPr sz="10000">
                <a:solidFill>
                  <a:srgbClr val="FFFFFF"/>
                </a:solidFill>
              </a:defRPr>
            </a:lvl1pPr>
          </a:lstStyle>
          <a:p>
            <a:r>
              <a:rPr lang="lv-LV" sz="1800" b="1" dirty="0">
                <a:latin typeface="Arial" panose="020B0604020202020204" pitchFamily="34" charset="0"/>
                <a:cs typeface="Arial" panose="020B0604020202020204" pitchFamily="34" charset="0"/>
              </a:rPr>
              <a:t>JA APMĀCĪBAS IEPIRKTAS ĀRPAKALPOJUMĀ</a:t>
            </a:r>
            <a:endParaRPr lang="en-GB" sz="1800" dirty="0">
              <a:latin typeface="Arial" panose="020B0604020202020204" pitchFamily="34" charset="0"/>
              <a:cs typeface="Arial" panose="020B0604020202020204" pitchFamily="34" charset="0"/>
            </a:endParaRPr>
          </a:p>
          <a:p>
            <a:endParaRPr lang="lv-LV"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6917616"/>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8E7AB46-B6A6-45AF-9852-66A10D3904BE}"/>
              </a:ext>
            </a:extLst>
          </p:cNvPr>
          <p:cNvGraphicFramePr/>
          <p:nvPr>
            <p:extLst>
              <p:ext uri="{D42A27DB-BD31-4B8C-83A1-F6EECF244321}">
                <p14:modId xmlns:p14="http://schemas.microsoft.com/office/powerpoint/2010/main" val="3559857677"/>
              </p:ext>
            </p:extLst>
          </p:nvPr>
        </p:nvGraphicFramePr>
        <p:xfrm>
          <a:off x="107504" y="1131590"/>
          <a:ext cx="9036496"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Virsraksts 1">
            <a:extLst>
              <a:ext uri="{FF2B5EF4-FFF2-40B4-BE49-F238E27FC236}">
                <a16:creationId xmlns:a16="http://schemas.microsoft.com/office/drawing/2014/main" id="{A16AFD9F-3F33-41A5-AD15-E4D695144E63}"/>
              </a:ext>
            </a:extLst>
          </p:cNvPr>
          <p:cNvSpPr txBox="1">
            <a:spLocks/>
          </p:cNvSpPr>
          <p:nvPr/>
        </p:nvSpPr>
        <p:spPr>
          <a:xfrm>
            <a:off x="323528" y="267494"/>
            <a:ext cx="8229600" cy="55947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400" dirty="0"/>
          </a:p>
        </p:txBody>
      </p:sp>
      <p:sp>
        <p:nvSpPr>
          <p:cNvPr id="4" name="Text Placeholder 1">
            <a:extLst>
              <a:ext uri="{FF2B5EF4-FFF2-40B4-BE49-F238E27FC236}">
                <a16:creationId xmlns:a16="http://schemas.microsoft.com/office/drawing/2014/main" id="{EF2CD819-7F17-4B6C-9427-6743D23675B9}"/>
              </a:ext>
            </a:extLst>
          </p:cNvPr>
          <p:cNvSpPr txBox="1"/>
          <p:nvPr/>
        </p:nvSpPr>
        <p:spPr>
          <a:xfrm>
            <a:off x="251520" y="392824"/>
            <a:ext cx="9179495" cy="7689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defTabSz="1828800">
              <a:lnSpc>
                <a:spcPct val="80000"/>
              </a:lnSpc>
              <a:spcBef>
                <a:spcPts val="2000"/>
              </a:spcBef>
              <a:defRPr sz="10000">
                <a:solidFill>
                  <a:srgbClr val="FFFFFF"/>
                </a:solidFill>
              </a:defRPr>
            </a:lvl1pPr>
          </a:lstStyle>
          <a:p>
            <a:r>
              <a:rPr lang="lv-LV" sz="1800" b="1" dirty="0">
                <a:latin typeface="Arial" panose="020B0604020202020204" pitchFamily="34" charset="0"/>
                <a:cs typeface="Arial" panose="020B0604020202020204" pitchFamily="34" charset="0"/>
              </a:rPr>
              <a:t>VEICAMIE SOĻI KOMERSANTAM,  IEPĒRKOT MĀCĪBAS ĀRPAKALPOJUMĀ</a:t>
            </a:r>
            <a:endParaRPr lang="en-GB" sz="1800" dirty="0">
              <a:latin typeface="Arial" panose="020B0604020202020204" pitchFamily="34" charset="0"/>
              <a:cs typeface="Arial" panose="020B0604020202020204" pitchFamily="34" charset="0"/>
            </a:endParaRPr>
          </a:p>
          <a:p>
            <a:endParaRPr lang="lv-LV" sz="1800" b="1" dirty="0">
              <a:latin typeface="Arial" panose="020B0604020202020204" pitchFamily="34" charset="0"/>
              <a:cs typeface="Arial" panose="020B0604020202020204" pitchFamily="34" charset="0"/>
            </a:endParaRPr>
          </a:p>
        </p:txBody>
      </p:sp>
      <p:pic>
        <p:nvPicPr>
          <p:cNvPr id="5" name="image.png" descr="image.png">
            <a:extLst>
              <a:ext uri="{FF2B5EF4-FFF2-40B4-BE49-F238E27FC236}">
                <a16:creationId xmlns:a16="http://schemas.microsoft.com/office/drawing/2014/main" id="{DAADFC7C-BDBF-4A0C-95F7-DFB39772191C}"/>
              </a:ext>
            </a:extLst>
          </p:cNvPr>
          <p:cNvPicPr>
            <a:picLocks noChangeAspect="1"/>
          </p:cNvPicPr>
          <p:nvPr/>
        </p:nvPicPr>
        <p:blipFill rotWithShape="1">
          <a:blip r:embed="rId7"/>
          <a:srcRect r="6075" b="4925"/>
          <a:stretch/>
        </p:blipFill>
        <p:spPr>
          <a:xfrm>
            <a:off x="7626726" y="4515966"/>
            <a:ext cx="1517274" cy="627534"/>
          </a:xfrm>
          <a:prstGeom prst="rect">
            <a:avLst/>
          </a:prstGeom>
          <a:ln w="12700" cap="flat">
            <a:noFill/>
            <a:miter lim="400000"/>
          </a:ln>
          <a:effectLst/>
        </p:spPr>
      </p:pic>
    </p:spTree>
    <p:extLst>
      <p:ext uri="{BB962C8B-B14F-4D97-AF65-F5344CB8AC3E}">
        <p14:creationId xmlns:p14="http://schemas.microsoft.com/office/powerpoint/2010/main" val="294872668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B8E7AB46-B6A6-45AF-9852-66A10D3904BE}"/>
              </a:ext>
            </a:extLst>
          </p:cNvPr>
          <p:cNvGraphicFramePr/>
          <p:nvPr>
            <p:extLst>
              <p:ext uri="{D42A27DB-BD31-4B8C-83A1-F6EECF244321}">
                <p14:modId xmlns:p14="http://schemas.microsoft.com/office/powerpoint/2010/main" val="3660414205"/>
              </p:ext>
            </p:extLst>
          </p:nvPr>
        </p:nvGraphicFramePr>
        <p:xfrm>
          <a:off x="107504" y="1131590"/>
          <a:ext cx="8928992"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Virsraksts 1">
            <a:extLst>
              <a:ext uri="{FF2B5EF4-FFF2-40B4-BE49-F238E27FC236}">
                <a16:creationId xmlns:a16="http://schemas.microsoft.com/office/drawing/2014/main" id="{A16AFD9F-3F33-41A5-AD15-E4D695144E63}"/>
              </a:ext>
            </a:extLst>
          </p:cNvPr>
          <p:cNvSpPr txBox="1">
            <a:spLocks/>
          </p:cNvSpPr>
          <p:nvPr/>
        </p:nvSpPr>
        <p:spPr>
          <a:xfrm>
            <a:off x="323528" y="267494"/>
            <a:ext cx="8229600" cy="55947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GB" sz="2400" dirty="0"/>
          </a:p>
        </p:txBody>
      </p:sp>
      <p:sp>
        <p:nvSpPr>
          <p:cNvPr id="4" name="Text Placeholder 1">
            <a:extLst>
              <a:ext uri="{FF2B5EF4-FFF2-40B4-BE49-F238E27FC236}">
                <a16:creationId xmlns:a16="http://schemas.microsoft.com/office/drawing/2014/main" id="{EF2CD819-7F17-4B6C-9427-6743D23675B9}"/>
              </a:ext>
            </a:extLst>
          </p:cNvPr>
          <p:cNvSpPr txBox="1"/>
          <p:nvPr/>
        </p:nvSpPr>
        <p:spPr>
          <a:xfrm>
            <a:off x="179512" y="459095"/>
            <a:ext cx="9179495" cy="7689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defTabSz="1828800">
              <a:lnSpc>
                <a:spcPct val="80000"/>
              </a:lnSpc>
              <a:spcBef>
                <a:spcPts val="2000"/>
              </a:spcBef>
              <a:defRPr sz="10000">
                <a:solidFill>
                  <a:srgbClr val="FFFFFF"/>
                </a:solidFill>
              </a:defRPr>
            </a:lvl1pPr>
          </a:lstStyle>
          <a:p>
            <a:r>
              <a:rPr lang="lv-LV" sz="1800" b="1" dirty="0">
                <a:latin typeface="Arial" panose="020B0604020202020204" pitchFamily="34" charset="0"/>
                <a:cs typeface="Arial" panose="020B0604020202020204" pitchFamily="34" charset="0"/>
              </a:rPr>
              <a:t>VEICAMIE SOĻI KOMERSANTAM, MĀCOTIES PIE SAISTĪTAJIEM UZŅĒMUMIEM</a:t>
            </a:r>
            <a:endParaRPr lang="en-GB" sz="1800" dirty="0">
              <a:latin typeface="Arial" panose="020B0604020202020204" pitchFamily="34" charset="0"/>
              <a:cs typeface="Arial" panose="020B0604020202020204" pitchFamily="34" charset="0"/>
            </a:endParaRPr>
          </a:p>
          <a:p>
            <a:endParaRPr lang="lv-LV" sz="1800" b="1" dirty="0">
              <a:latin typeface="Arial" panose="020B0604020202020204" pitchFamily="34" charset="0"/>
              <a:cs typeface="Arial" panose="020B0604020202020204" pitchFamily="34" charset="0"/>
            </a:endParaRPr>
          </a:p>
        </p:txBody>
      </p:sp>
      <p:pic>
        <p:nvPicPr>
          <p:cNvPr id="5" name="image.png" descr="image.png">
            <a:extLst>
              <a:ext uri="{FF2B5EF4-FFF2-40B4-BE49-F238E27FC236}">
                <a16:creationId xmlns:a16="http://schemas.microsoft.com/office/drawing/2014/main" id="{48E9DCD1-F79A-4036-9319-D4A2E072671D}"/>
              </a:ext>
            </a:extLst>
          </p:cNvPr>
          <p:cNvPicPr>
            <a:picLocks noChangeAspect="1"/>
          </p:cNvPicPr>
          <p:nvPr/>
        </p:nvPicPr>
        <p:blipFill rotWithShape="1">
          <a:blip r:embed="rId7"/>
          <a:srcRect r="6075" b="4925"/>
          <a:stretch/>
        </p:blipFill>
        <p:spPr>
          <a:xfrm>
            <a:off x="7626726" y="4515966"/>
            <a:ext cx="1517274" cy="627534"/>
          </a:xfrm>
          <a:prstGeom prst="rect">
            <a:avLst/>
          </a:prstGeom>
          <a:ln w="12700" cap="flat">
            <a:noFill/>
            <a:miter lim="400000"/>
          </a:ln>
          <a:effectLst/>
        </p:spPr>
      </p:pic>
    </p:spTree>
    <p:extLst>
      <p:ext uri="{BB962C8B-B14F-4D97-AF65-F5344CB8AC3E}">
        <p14:creationId xmlns:p14="http://schemas.microsoft.com/office/powerpoint/2010/main" val="18008177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a:extLst>
              <a:ext uri="{FF2B5EF4-FFF2-40B4-BE49-F238E27FC236}">
                <a16:creationId xmlns:a16="http://schemas.microsoft.com/office/drawing/2014/main" id="{AC9EA5BD-6185-4DC8-929D-BDAEE1064080}"/>
              </a:ext>
            </a:extLst>
          </p:cNvPr>
          <p:cNvSpPr txBox="1"/>
          <p:nvPr/>
        </p:nvSpPr>
        <p:spPr>
          <a:xfrm>
            <a:off x="451842" y="411510"/>
            <a:ext cx="8010525"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defTabSz="1828800">
              <a:lnSpc>
                <a:spcPct val="80000"/>
              </a:lnSpc>
              <a:spcBef>
                <a:spcPts val="2000"/>
              </a:spcBef>
              <a:defRPr sz="10000">
                <a:solidFill>
                  <a:srgbClr val="FFFFFF"/>
                </a:solidFill>
              </a:defRPr>
            </a:lvl1pPr>
          </a:lstStyle>
          <a:p>
            <a:r>
              <a:rPr lang="lv-LV" sz="3000" b="1" dirty="0">
                <a:latin typeface="Arial" panose="020B0604020202020204" pitchFamily="34" charset="0"/>
                <a:cs typeface="Arial" panose="020B0604020202020204" pitchFamily="34" charset="0"/>
              </a:rPr>
              <a:t>Iesniedzamie dokumenti</a:t>
            </a:r>
          </a:p>
        </p:txBody>
      </p:sp>
      <p:sp>
        <p:nvSpPr>
          <p:cNvPr id="6" name="TextBox 5">
            <a:extLst>
              <a:ext uri="{FF2B5EF4-FFF2-40B4-BE49-F238E27FC236}">
                <a16:creationId xmlns:a16="http://schemas.microsoft.com/office/drawing/2014/main" id="{604C0F21-34D7-47CF-A57E-BA32D43BCDB4}"/>
              </a:ext>
            </a:extLst>
          </p:cNvPr>
          <p:cNvSpPr txBox="1"/>
          <p:nvPr/>
        </p:nvSpPr>
        <p:spPr>
          <a:xfrm>
            <a:off x="451842" y="1059582"/>
            <a:ext cx="8440638" cy="3323987"/>
          </a:xfrm>
          <a:prstGeom prst="rect">
            <a:avLst/>
          </a:prstGeom>
          <a:noFill/>
        </p:spPr>
        <p:txBody>
          <a:bodyPr wrap="square">
            <a:spAutoFit/>
          </a:bodyPr>
          <a:lstStyle/>
          <a:p>
            <a:r>
              <a:rPr lang="lv-LV" sz="2400" i="0" dirty="0">
                <a:solidFill>
                  <a:schemeClr val="bg1"/>
                </a:solidFill>
                <a:effectLst/>
                <a:latin typeface="Arial" panose="020B0604020202020204" pitchFamily="34" charset="0"/>
                <a:cs typeface="Arial" panose="020B0604020202020204" pitchFamily="34" charset="0"/>
              </a:rPr>
              <a:t>Pieteikuma veidlapa un veidlapā norādītie papildus iesniedzamie dokumenti, piemēram:</a:t>
            </a:r>
          </a:p>
          <a:p>
            <a:pPr marL="342900" indent="-342900">
              <a:buFont typeface="+mj-lt"/>
              <a:buAutoNum type="arabicPeriod"/>
            </a:pPr>
            <a:endParaRPr lang="lv-LV"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lv-LV" b="0" i="0" dirty="0">
                <a:solidFill>
                  <a:schemeClr val="bg1"/>
                </a:solidFill>
                <a:effectLst/>
                <a:latin typeface="Arial" panose="020B0604020202020204" pitchFamily="34" charset="0"/>
                <a:cs typeface="Arial" panose="020B0604020202020204" pitchFamily="34" charset="0"/>
              </a:rPr>
              <a:t>MVK deklarācija (lielajiem komersantiem MVK deklarācija nav jāsniedz)</a:t>
            </a:r>
          </a:p>
          <a:p>
            <a:pPr marL="342900" indent="-342900">
              <a:buFont typeface="Arial" panose="020B0604020202020204" pitchFamily="34" charset="0"/>
              <a:buChar char="•"/>
            </a:pPr>
            <a:endParaRPr lang="lv-LV" dirty="0">
              <a:solidFill>
                <a:schemeClr val="bg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lv-LV" dirty="0">
                <a:solidFill>
                  <a:schemeClr val="bg1"/>
                </a:solidFill>
                <a:latin typeface="Arial" panose="020B0604020202020204" pitchFamily="34" charset="0"/>
                <a:cs typeface="Arial" panose="020B0604020202020204" pitchFamily="34" charset="0"/>
              </a:rPr>
              <a:t>Apliecinājums par interešu konflikta neesamību (gadījumā, ja kā potenciālais pakalpojuma sniedzējs ir aptaujāts komersants)</a:t>
            </a:r>
          </a:p>
          <a:p>
            <a:pPr marL="342900" indent="-342900" algn="just">
              <a:buFont typeface="Arial" panose="020B0604020202020204" pitchFamily="34" charset="0"/>
              <a:buChar char="•"/>
            </a:pPr>
            <a:endParaRPr lang="lv-LV" dirty="0">
              <a:solidFill>
                <a:schemeClr val="bg1"/>
              </a:solidFill>
              <a:latin typeface="Arial" panose="020B0604020202020204" pitchFamily="34" charset="0"/>
              <a:cs typeface="Arial" panose="020B0604020202020204" pitchFamily="34" charset="0"/>
            </a:endParaRPr>
          </a:p>
          <a:p>
            <a:pPr marL="342900" indent="-342900" algn="just">
              <a:buFont typeface="Arial" panose="020B0604020202020204" pitchFamily="34" charset="0"/>
              <a:buChar char="•"/>
            </a:pPr>
            <a:r>
              <a:rPr lang="lv-LV" dirty="0">
                <a:solidFill>
                  <a:schemeClr val="bg1"/>
                </a:solidFill>
                <a:latin typeface="Arial" panose="020B0604020202020204" pitchFamily="34" charset="0"/>
                <a:cs typeface="Arial" panose="020B0604020202020204" pitchFamily="34" charset="0"/>
              </a:rPr>
              <a:t>citi dokumenti, kurus uzskata par nepieciešamu iesniegt</a:t>
            </a:r>
          </a:p>
          <a:p>
            <a:pPr marL="342900" indent="-342900">
              <a:buFont typeface="Arial" panose="020B0604020202020204" pitchFamily="34" charset="0"/>
              <a:buChar char="•"/>
            </a:pPr>
            <a:endParaRPr lang="lv-LV" dirty="0">
              <a:solidFill>
                <a:schemeClr val="bg1"/>
              </a:solidFill>
              <a:latin typeface="Arial" panose="020B0604020202020204" pitchFamily="34" charset="0"/>
              <a:cs typeface="Arial" panose="020B0604020202020204" pitchFamily="34" charset="0"/>
            </a:endParaRPr>
          </a:p>
          <a:p>
            <a:endParaRPr lang="lv-LV"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806593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A12263-F6C3-4D6D-BFFE-3D127AD7D1B0}"/>
              </a:ext>
            </a:extLst>
          </p:cNvPr>
          <p:cNvSpPr txBox="1"/>
          <p:nvPr/>
        </p:nvSpPr>
        <p:spPr>
          <a:xfrm>
            <a:off x="395536" y="1131590"/>
            <a:ext cx="8496944" cy="2308324"/>
          </a:xfrm>
          <a:prstGeom prst="rect">
            <a:avLst/>
          </a:prstGeom>
          <a:noFill/>
        </p:spPr>
        <p:txBody>
          <a:bodyPr wrap="square">
            <a:spAutoFit/>
          </a:bodyPr>
          <a:lstStyle/>
          <a:p>
            <a:pPr algn="l"/>
            <a:endParaRPr lang="en-US" dirty="0">
              <a:solidFill>
                <a:schemeClr val="bg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dirty="0" err="1">
                <a:solidFill>
                  <a:schemeClr val="bg1"/>
                </a:solidFill>
                <a:latin typeface="Arial" panose="020B0604020202020204" pitchFamily="34" charset="0"/>
                <a:cs typeface="Arial" panose="020B0604020202020204" pitchFamily="34" charset="0"/>
              </a:rPr>
              <a:t>parakstītu</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ar</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drošu</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elektronisko</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parakstu</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nosūtot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uz</a:t>
            </a:r>
            <a:r>
              <a:rPr lang="en-US" dirty="0">
                <a:solidFill>
                  <a:schemeClr val="bg1"/>
                </a:solidFill>
                <a:latin typeface="Arial" panose="020B0604020202020204" pitchFamily="34" charset="0"/>
                <a:cs typeface="Arial" panose="020B0604020202020204" pitchFamily="34" charset="0"/>
              </a:rPr>
              <a:t> LIAA e-pasta </a:t>
            </a:r>
            <a:r>
              <a:rPr lang="en-US" dirty="0" err="1">
                <a:solidFill>
                  <a:schemeClr val="bg1"/>
                </a:solidFill>
                <a:latin typeface="Arial" panose="020B0604020202020204" pitchFamily="34" charset="0"/>
                <a:cs typeface="Arial" panose="020B0604020202020204" pitchFamily="34" charset="0"/>
              </a:rPr>
              <a:t>adresi</a:t>
            </a:r>
            <a:r>
              <a:rPr lang="en-US"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pasts@liaa.gov.lv</a:t>
            </a:r>
            <a:r>
              <a:rPr lang="en-US" dirty="0">
                <a:solidFill>
                  <a:schemeClr val="bg1"/>
                </a:solidFill>
                <a:latin typeface="Arial" panose="020B0604020202020204" pitchFamily="34" charset="0"/>
                <a:cs typeface="Arial" panose="020B0604020202020204" pitchFamily="34" charset="0"/>
              </a:rPr>
              <a:t> </a:t>
            </a:r>
            <a:r>
              <a:rPr lang="lv-LV" dirty="0">
                <a:solidFill>
                  <a:schemeClr val="bg1"/>
                </a:solidFill>
                <a:latin typeface="Arial" panose="020B0604020202020204" pitchFamily="34" charset="0"/>
                <a:cs typeface="Arial" panose="020B0604020202020204" pitchFamily="34" charset="0"/>
              </a:rPr>
              <a:t> </a:t>
            </a:r>
          </a:p>
          <a:p>
            <a:pPr algn="l"/>
            <a:endParaRPr lang="lv-LV" dirty="0">
              <a:solidFill>
                <a:schemeClr val="bg1"/>
              </a:solidFill>
              <a:latin typeface="Arial" panose="020B0604020202020204" pitchFamily="34" charset="0"/>
              <a:cs typeface="Arial" panose="020B0604020202020204" pitchFamily="34" charset="0"/>
            </a:endParaRPr>
          </a:p>
          <a:p>
            <a:pPr algn="l"/>
            <a:r>
              <a:rPr lang="lv-LV" dirty="0">
                <a:solidFill>
                  <a:schemeClr val="bg1"/>
                </a:solidFill>
                <a:latin typeface="Arial" panose="020B0604020202020204" pitchFamily="34" charset="0"/>
                <a:cs typeface="Arial" panose="020B0604020202020204" pitchFamily="34" charset="0"/>
              </a:rPr>
              <a:t>vai</a:t>
            </a:r>
          </a:p>
          <a:p>
            <a:pPr algn="l">
              <a:buFont typeface="Arial" panose="020B0604020202020204" pitchFamily="34" charset="0"/>
              <a:buChar char="•"/>
            </a:pPr>
            <a:endParaRPr lang="en-US" dirty="0">
              <a:solidFill>
                <a:schemeClr val="bg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dirty="0" err="1">
                <a:solidFill>
                  <a:schemeClr val="bg1"/>
                </a:solidFill>
                <a:latin typeface="Arial" panose="020B0604020202020204" pitchFamily="34" charset="0"/>
                <a:cs typeface="Arial" panose="020B0604020202020204" pitchFamily="34" charset="0"/>
              </a:rPr>
              <a:t>izmantojot</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informācijas</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sistēmu</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Valsts</a:t>
            </a:r>
            <a:r>
              <a:rPr lang="en-US" dirty="0">
                <a:solidFill>
                  <a:schemeClr val="bg1"/>
                </a:solidFill>
                <a:latin typeface="Arial" panose="020B0604020202020204" pitchFamily="34" charset="0"/>
                <a:cs typeface="Arial" panose="020B0604020202020204" pitchFamily="34" charset="0"/>
              </a:rPr>
              <a:t> </a:t>
            </a:r>
            <a:r>
              <a:rPr lang="en-US" dirty="0" err="1">
                <a:solidFill>
                  <a:schemeClr val="bg1"/>
                </a:solidFill>
                <a:latin typeface="Arial" panose="020B0604020202020204" pitchFamily="34" charset="0"/>
                <a:cs typeface="Arial" panose="020B0604020202020204" pitchFamily="34" charset="0"/>
              </a:rPr>
              <a:t>platforma</a:t>
            </a:r>
            <a:r>
              <a:rPr lang="en-US" dirty="0">
                <a:solidFill>
                  <a:schemeClr val="bg1"/>
                </a:solidFill>
                <a:latin typeface="Arial" panose="020B0604020202020204" pitchFamily="34" charset="0"/>
                <a:cs typeface="Arial" panose="020B0604020202020204" pitchFamily="34" charset="0"/>
              </a:rPr>
              <a:t> biznesa </a:t>
            </a:r>
            <a:r>
              <a:rPr lang="en-US" dirty="0" err="1">
                <a:solidFill>
                  <a:schemeClr val="bg1"/>
                </a:solidFill>
                <a:latin typeface="Arial" panose="020B0604020202020204" pitchFamily="34" charset="0"/>
                <a:cs typeface="Arial" panose="020B0604020202020204" pitchFamily="34" charset="0"/>
              </a:rPr>
              <a:t>attīstībai</a:t>
            </a:r>
            <a:r>
              <a:rPr lang="en-US" dirty="0">
                <a:solidFill>
                  <a:schemeClr val="bg1"/>
                </a:solidFill>
                <a:latin typeface="Arial" panose="020B0604020202020204" pitchFamily="34" charset="0"/>
                <a:cs typeface="Arial" panose="020B0604020202020204" pitchFamily="34" charset="0"/>
              </a:rPr>
              <a:t>" </a:t>
            </a:r>
            <a:r>
              <a:rPr lang="en-US"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www.business.gov.lv</a:t>
            </a:r>
            <a:endParaRPr lang="en-US" dirty="0">
              <a:solidFill>
                <a:schemeClr val="bg1"/>
              </a:solidFill>
              <a:latin typeface="Arial" panose="020B0604020202020204" pitchFamily="34" charset="0"/>
              <a:cs typeface="Arial" panose="020B0604020202020204" pitchFamily="34" charset="0"/>
            </a:endParaRPr>
          </a:p>
        </p:txBody>
      </p:sp>
      <p:sp>
        <p:nvSpPr>
          <p:cNvPr id="4" name="Text Placeholder 1">
            <a:extLst>
              <a:ext uri="{FF2B5EF4-FFF2-40B4-BE49-F238E27FC236}">
                <a16:creationId xmlns:a16="http://schemas.microsoft.com/office/drawing/2014/main" id="{096E3CE0-E3C0-44A6-B635-0F958E279684}"/>
              </a:ext>
            </a:extLst>
          </p:cNvPr>
          <p:cNvSpPr txBox="1"/>
          <p:nvPr/>
        </p:nvSpPr>
        <p:spPr>
          <a:xfrm>
            <a:off x="395536" y="267494"/>
            <a:ext cx="8010525"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defTabSz="1828800">
              <a:lnSpc>
                <a:spcPct val="80000"/>
              </a:lnSpc>
              <a:spcBef>
                <a:spcPts val="2000"/>
              </a:spcBef>
              <a:defRPr sz="10000">
                <a:solidFill>
                  <a:srgbClr val="FFFFFF"/>
                </a:solidFill>
              </a:defRPr>
            </a:lvl1pPr>
          </a:lstStyle>
          <a:p>
            <a:r>
              <a:rPr lang="lv-LV" sz="3000" b="1" dirty="0">
                <a:latin typeface="Arial" panose="020B0604020202020204" pitchFamily="34" charset="0"/>
                <a:cs typeface="Arial" panose="020B0604020202020204" pitchFamily="34" charset="0"/>
              </a:rPr>
              <a:t>Pieteikšanās</a:t>
            </a:r>
          </a:p>
        </p:txBody>
      </p:sp>
    </p:spTree>
    <p:extLst>
      <p:ext uri="{BB962C8B-B14F-4D97-AF65-F5344CB8AC3E}">
        <p14:creationId xmlns:p14="http://schemas.microsoft.com/office/powerpoint/2010/main" val="71156148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 Placeholder 1"/>
          <p:cNvSpPr txBox="1"/>
          <p:nvPr/>
        </p:nvSpPr>
        <p:spPr>
          <a:xfrm>
            <a:off x="451842" y="440641"/>
            <a:ext cx="8010525"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defTabSz="1828800">
              <a:lnSpc>
                <a:spcPct val="80000"/>
              </a:lnSpc>
              <a:spcBef>
                <a:spcPts val="2000"/>
              </a:spcBef>
              <a:defRPr sz="10000">
                <a:solidFill>
                  <a:srgbClr val="FFFFFF"/>
                </a:solidFill>
              </a:defRPr>
            </a:lvl1pPr>
          </a:lstStyle>
          <a:p>
            <a:pPr algn="just"/>
            <a:r>
              <a:rPr lang="lv-LV" sz="3000" b="1" dirty="0">
                <a:solidFill>
                  <a:schemeClr val="bg1"/>
                </a:solidFill>
                <a:latin typeface="Arial" panose="020B0604020202020204" pitchFamily="34" charset="0"/>
                <a:cs typeface="Arial" panose="020B0604020202020204" pitchFamily="34" charset="0"/>
              </a:rPr>
              <a:t>Regulējošie noteikumi</a:t>
            </a:r>
            <a:endParaRPr lang="lv-LV" sz="3200" b="1" dirty="0">
              <a:solidFill>
                <a:schemeClr val="bg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299B289-01E3-4283-B1DD-4C198FCC1A76}"/>
              </a:ext>
            </a:extLst>
          </p:cNvPr>
          <p:cNvSpPr txBox="1"/>
          <p:nvPr/>
        </p:nvSpPr>
        <p:spPr>
          <a:xfrm>
            <a:off x="323528" y="1203598"/>
            <a:ext cx="8640960" cy="2942344"/>
          </a:xfrm>
          <a:prstGeom prst="rect">
            <a:avLst/>
          </a:prstGeom>
          <a:noFill/>
        </p:spPr>
        <p:txBody>
          <a:bodyPr wrap="square">
            <a:spAutoFit/>
          </a:bodyPr>
          <a:lstStyle/>
          <a:p>
            <a:pPr marL="285750" indent="-285750">
              <a:lnSpc>
                <a:spcPct val="107000"/>
              </a:lnSpc>
              <a:spcAft>
                <a:spcPts val="800"/>
              </a:spcAft>
              <a:buFont typeface="Arial" panose="020B0604020202020204" pitchFamily="34" charset="0"/>
              <a:buChar char="•"/>
            </a:pPr>
            <a:r>
              <a:rPr lang="lv-LV" dirty="0">
                <a:solidFill>
                  <a:schemeClr val="bg1"/>
                </a:solidFill>
                <a:effectLst/>
                <a:latin typeface="Arial" panose="020B0604020202020204" pitchFamily="34" charset="0"/>
                <a:ea typeface="Calibri" panose="020F0502020204030204" pitchFamily="34" charset="0"/>
                <a:cs typeface="Arial" panose="020B0604020202020204" pitchFamily="34" charset="0"/>
              </a:rPr>
              <a:t>Ministru kabineta 2016.gada 14.jūnija </a:t>
            </a:r>
            <a:r>
              <a:rPr lang="lv-LV" dirty="0">
                <a:solidFill>
                  <a:schemeClr val="bg1"/>
                </a:solidFill>
                <a:latin typeface="Arial" panose="020B0604020202020204" pitchFamily="34" charset="0"/>
                <a:cs typeface="Arial" panose="020B0604020202020204" pitchFamily="34" charset="0"/>
              </a:rPr>
              <a:t>noteikumi Nr.365 «Darbības programmas «Izaugsme un nodarbinātība» 1.2.2. specifiskā atbalsta mērķa «Veicināt inovāciju ieviešanu komersantos» 1.2.2.3. pasākuma «Atbalsts IKT un netehnoloģiskām apmācībām, kā arī apmācībām, lai sekmētu investoru piesaisti» un 13.1.6. specifiskā atbalsta mērķa «Atveseļošanas pasākumi ekonomikas nozarē – nodarbināto apmācības (ERAF)» īstenošanas noteikumi»</a:t>
            </a:r>
          </a:p>
          <a:p>
            <a:pPr marL="285750" indent="-285750">
              <a:lnSpc>
                <a:spcPct val="107000"/>
              </a:lnSpc>
              <a:spcAft>
                <a:spcPts val="800"/>
              </a:spcAft>
              <a:buFont typeface="Arial" panose="020B0604020202020204" pitchFamily="34" charset="0"/>
              <a:buChar char="•"/>
            </a:pPr>
            <a:r>
              <a:rPr lang="lv-LV" dirty="0">
                <a:solidFill>
                  <a:schemeClr val="bg1"/>
                </a:solidFill>
                <a:latin typeface="Arial" panose="020B0604020202020204" pitchFamily="34" charset="0"/>
                <a:cs typeface="Arial" panose="020B0604020202020204" pitchFamily="34" charset="0"/>
              </a:rPr>
              <a:t>LIAA </a:t>
            </a:r>
            <a:r>
              <a:rPr lang="lv-LV" dirty="0">
                <a:solidFill>
                  <a:schemeClr val="bg1"/>
                </a:solidFill>
                <a:effectLst/>
                <a:latin typeface="Arial" panose="020B0604020202020204" pitchFamily="34" charset="0"/>
                <a:ea typeface="Calibri" panose="020F0502020204030204" pitchFamily="34" charset="0"/>
                <a:cs typeface="Arial" panose="020B0604020202020204" pitchFamily="34" charset="0"/>
              </a:rPr>
              <a:t>iekšējie noteikumi un veidlapa pieejama:</a:t>
            </a:r>
            <a:endParaRPr lang="lv-LV" u="sng"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lv-LV" dirty="0">
                <a:solidFill>
                  <a:schemeClr val="bg1"/>
                </a:solidFill>
                <a:hlinkClick r:id="rId3">
                  <a:extLst>
                    <a:ext uri="{A12FA001-AC4F-418D-AE19-62706E023703}">
                      <ahyp:hlinkClr xmlns:ahyp="http://schemas.microsoft.com/office/drawing/2018/hyperlinkcolor" val="tx"/>
                    </a:ext>
                  </a:extLst>
                </a:hlinkClick>
              </a:rPr>
              <a:t>Apraksts un atlase labās prakses pārņemšanas apmācībām eksportspējas veicināšanai | Latvijas Investīciju un attīstības aģentūra (liaa.gov.lv)</a:t>
            </a:r>
            <a:endParaRPr lang="en-GB" dirty="0">
              <a:solidFill>
                <a:schemeClr val="bg1"/>
              </a:solidFill>
              <a:latin typeface="Arial" panose="020B0604020202020204" pitchFamily="34" charset="0"/>
              <a:cs typeface="Arial" panose="020B0604020202020204" pitchFamily="34" charset="0"/>
            </a:endParaRPr>
          </a:p>
        </p:txBody>
      </p:sp>
      <p:pic>
        <p:nvPicPr>
          <p:cNvPr id="6" name="image.png" descr="image.png">
            <a:extLst>
              <a:ext uri="{FF2B5EF4-FFF2-40B4-BE49-F238E27FC236}">
                <a16:creationId xmlns:a16="http://schemas.microsoft.com/office/drawing/2014/main" id="{E48948A6-A2E3-4551-B867-8EA2D6CE4036}"/>
              </a:ext>
            </a:extLst>
          </p:cNvPr>
          <p:cNvPicPr>
            <a:picLocks noChangeAspect="1"/>
          </p:cNvPicPr>
          <p:nvPr/>
        </p:nvPicPr>
        <p:blipFill rotWithShape="1">
          <a:blip r:embed="rId4"/>
          <a:srcRect r="6075" b="4925"/>
          <a:stretch/>
        </p:blipFill>
        <p:spPr>
          <a:xfrm>
            <a:off x="7626726" y="4515966"/>
            <a:ext cx="1517274" cy="627534"/>
          </a:xfrm>
          <a:prstGeom prst="rect">
            <a:avLst/>
          </a:prstGeom>
          <a:ln w="12700" cap="flat">
            <a:noFill/>
            <a:miter lim="400000"/>
          </a:ln>
          <a:effectLst/>
        </p:spPr>
      </p:pic>
    </p:spTree>
    <p:extLst>
      <p:ext uri="{BB962C8B-B14F-4D97-AF65-F5344CB8AC3E}">
        <p14:creationId xmlns:p14="http://schemas.microsoft.com/office/powerpoint/2010/main" val="87357311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5ECA75-8D8A-4FF5-8B89-00778BD0259A}"/>
              </a:ext>
            </a:extLst>
          </p:cNvPr>
          <p:cNvSpPr txBox="1"/>
          <p:nvPr/>
        </p:nvSpPr>
        <p:spPr>
          <a:xfrm>
            <a:off x="179512" y="123478"/>
            <a:ext cx="8010525"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defTabSz="1828800">
              <a:lnSpc>
                <a:spcPct val="80000"/>
              </a:lnSpc>
              <a:spcBef>
                <a:spcPts val="2000"/>
              </a:spcBef>
              <a:defRPr sz="10000">
                <a:solidFill>
                  <a:srgbClr val="FFFFFF"/>
                </a:solidFill>
              </a:defRPr>
            </a:lvl1pPr>
          </a:lstStyle>
          <a:p>
            <a:pPr algn="just"/>
            <a:r>
              <a:rPr lang="lv-LV" sz="3000" b="1" dirty="0">
                <a:solidFill>
                  <a:schemeClr val="bg1"/>
                </a:solidFill>
                <a:latin typeface="Arial" panose="020B0604020202020204" pitchFamily="34" charset="0"/>
                <a:cs typeface="Arial" panose="020B0604020202020204" pitchFamily="34" charset="0"/>
              </a:rPr>
              <a:t>Jautājumi un atbildes</a:t>
            </a:r>
            <a:endParaRPr lang="lv-LV" sz="32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7DFD1794-AD8F-4BED-A9F8-097EAAD4B1C4}"/>
              </a:ext>
            </a:extLst>
          </p:cNvPr>
          <p:cNvSpPr txBox="1"/>
          <p:nvPr/>
        </p:nvSpPr>
        <p:spPr>
          <a:xfrm>
            <a:off x="179512" y="771550"/>
            <a:ext cx="8892480" cy="4493538"/>
          </a:xfrm>
          <a:prstGeom prst="rect">
            <a:avLst/>
          </a:prstGeom>
          <a:noFill/>
        </p:spPr>
        <p:txBody>
          <a:bodyPr wrap="square">
            <a:spAutoFit/>
          </a:bodyPr>
          <a:lstStyle/>
          <a:p>
            <a:r>
              <a:rPr lang="lv-LV" sz="1500" b="1" i="1" dirty="0">
                <a:solidFill>
                  <a:schemeClr val="bg1"/>
                </a:solidFill>
                <a:latin typeface="Arial" panose="020B0604020202020204" pitchFamily="34" charset="0"/>
                <a:ea typeface="Calibri" panose="020F0502020204030204" pitchFamily="34" charset="0"/>
                <a:cs typeface="Arial" panose="020B0604020202020204" pitchFamily="34" charset="0"/>
              </a:rPr>
              <a:t>Ja pirmajā kārtā tika apstiprināts 1 projekts, vai var iesniegt otrajā kārtā otru projektu komersants?</a:t>
            </a:r>
          </a:p>
          <a:p>
            <a:r>
              <a:rPr lang="lv-LV"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Jā var</a:t>
            </a:r>
            <a:r>
              <a:rPr lang="lv-LV" sz="1500" dirty="0">
                <a:solidFill>
                  <a:schemeClr val="bg1"/>
                </a:solidFill>
                <a:latin typeface="Arial" panose="020B0604020202020204" pitchFamily="34" charset="0"/>
                <a:ea typeface="Calibri" panose="020F0502020204030204" pitchFamily="34" charset="0"/>
                <a:cs typeface="Arial" panose="020B0604020202020204" pitchFamily="34" charset="0"/>
              </a:rPr>
              <a:t>, otrajā kārtā sniegt otru projektu.</a:t>
            </a:r>
          </a:p>
          <a:p>
            <a:endParaRPr lang="lv-LV"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r>
              <a:rPr lang="lv-LV" sz="1500" b="1" i="1" dirty="0">
                <a:solidFill>
                  <a:schemeClr val="bg1"/>
                </a:solidFill>
                <a:latin typeface="Arial" panose="020B0604020202020204" pitchFamily="34" charset="0"/>
                <a:ea typeface="Calibri" panose="020F0502020204030204" pitchFamily="34" charset="0"/>
                <a:cs typeface="Arial" panose="020B0604020202020204" pitchFamily="34" charset="0"/>
              </a:rPr>
              <a:t>J</a:t>
            </a:r>
            <a:r>
              <a:rPr lang="lv-LV" sz="15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a veikta cenu aptauja, kad var slēgt līgumu ar pakalpojuma sniedzēju un sākt apmācības?</a:t>
            </a:r>
          </a:p>
          <a:p>
            <a:r>
              <a:rPr lang="lv-LV" sz="15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Slēgt līgumu ar apmācību sniedzēju un sākt īstenot projektu (mācīties) var jau pēc LIAA lēmuma par projekta apstiprināšanu. </a:t>
            </a:r>
            <a:endParaRPr lang="lv-LV"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r>
              <a:rPr lang="lv-LV"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a:p>
            <a:r>
              <a:rPr lang="lv-LV" sz="1500" b="1" i="1" dirty="0">
                <a:solidFill>
                  <a:schemeClr val="bg1"/>
                </a:solidFill>
                <a:latin typeface="Arial" panose="020B0604020202020204" pitchFamily="34" charset="0"/>
                <a:cs typeface="Arial" panose="020B0604020202020204" pitchFamily="34" charset="0"/>
              </a:rPr>
              <a:t>Ja plānotā apmācību līgumcena bez PVN pārsniedz 70 000 </a:t>
            </a:r>
            <a:r>
              <a:rPr lang="lv-LV" sz="1500" b="1" i="1" dirty="0" err="1">
                <a:solidFill>
                  <a:schemeClr val="bg1"/>
                </a:solidFill>
                <a:latin typeface="Arial" panose="020B0604020202020204" pitchFamily="34" charset="0"/>
                <a:cs typeface="Arial" panose="020B0604020202020204" pitchFamily="34" charset="0"/>
              </a:rPr>
              <a:t>euro</a:t>
            </a:r>
            <a:r>
              <a:rPr lang="lv-LV" sz="1500" b="1" i="1" dirty="0">
                <a:solidFill>
                  <a:schemeClr val="bg1"/>
                </a:solidFill>
                <a:latin typeface="Arial" panose="020B0604020202020204" pitchFamily="34" charset="0"/>
                <a:cs typeface="Arial" panose="020B0604020202020204" pitchFamily="34" charset="0"/>
              </a:rPr>
              <a:t>, tad jāveic iepirkuma procedūra?</a:t>
            </a:r>
          </a:p>
          <a:p>
            <a:r>
              <a:rPr lang="lv-LV" sz="1500" dirty="0">
                <a:solidFill>
                  <a:schemeClr val="bg1"/>
                </a:solidFill>
                <a:latin typeface="Arial" panose="020B0604020202020204" pitchFamily="34" charset="0"/>
                <a:cs typeface="Arial" panose="020B0604020202020204" pitchFamily="34" charset="0"/>
              </a:rPr>
              <a:t>Jā, tad jāveic iepirkuma procedūra saskaņā ar normatīvajiem aktiem iepirkuma procedūras jomā. LIAA jāiesniedz pirms procedūras uzsākšanas iepirkuma plāns un iepirkuma dokumentāciju </a:t>
            </a:r>
            <a:r>
              <a:rPr lang="lv-LV" sz="1500" dirty="0" err="1">
                <a:solidFill>
                  <a:schemeClr val="bg1"/>
                </a:solidFill>
                <a:latin typeface="Arial" panose="020B0604020202020204" pitchFamily="34" charset="0"/>
                <a:cs typeface="Arial" panose="020B0604020202020204" pitchFamily="34" charset="0"/>
              </a:rPr>
              <a:t>pirmspārbaudes</a:t>
            </a:r>
            <a:r>
              <a:rPr lang="lv-LV" sz="1500" dirty="0">
                <a:solidFill>
                  <a:schemeClr val="bg1"/>
                </a:solidFill>
                <a:latin typeface="Arial" panose="020B0604020202020204" pitchFamily="34" charset="0"/>
                <a:cs typeface="Arial" panose="020B0604020202020204" pitchFamily="34" charset="0"/>
              </a:rPr>
              <a:t> veikšanai (MK noteikumi Nr. 104 no 2017. gada 28. februārī)</a:t>
            </a:r>
          </a:p>
          <a:p>
            <a:endParaRPr lang="lv-LV" sz="1500" dirty="0">
              <a:solidFill>
                <a:schemeClr val="bg1"/>
              </a:solidFill>
              <a:latin typeface="Arial" panose="020B0604020202020204" pitchFamily="34" charset="0"/>
              <a:cs typeface="Arial" panose="020B0604020202020204" pitchFamily="34" charset="0"/>
            </a:endParaRPr>
          </a:p>
          <a:p>
            <a:r>
              <a:rPr lang="lv-LV" sz="1500" b="1" i="1" dirty="0">
                <a:solidFill>
                  <a:schemeClr val="bg1"/>
                </a:solidFill>
                <a:latin typeface="Arial" panose="020B0604020202020204" pitchFamily="34" charset="0"/>
                <a:cs typeface="Arial" panose="020B0604020202020204" pitchFamily="34" charset="0"/>
              </a:rPr>
              <a:t>Vai projekta iesniedzējiem tiek vērtēts Grūtībās nonākuša komersanta statuss (GNU)?</a:t>
            </a:r>
          </a:p>
          <a:p>
            <a:r>
              <a:rPr lang="lv-LV" sz="1600" dirty="0">
                <a:solidFill>
                  <a:schemeClr val="bg1"/>
                </a:solidFill>
                <a:latin typeface="Arial" panose="020B0604020202020204" pitchFamily="34" charset="0"/>
                <a:cs typeface="Arial" panose="020B0604020202020204" pitchFamily="34" charset="0"/>
              </a:rPr>
              <a:t>Ja komersants piesakās uz atbalstu saskaņā ar Regulu Nr.651/2014, tad tiek vērtēts GNU.</a:t>
            </a:r>
            <a:endParaRPr lang="lv-LV"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457200"/>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lv-LV"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457200"/>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lv-LV"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457200"/>
            <a:r>
              <a:rPr lang="lv-LV"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p>
        </p:txBody>
      </p:sp>
    </p:spTree>
    <p:extLst>
      <p:ext uri="{BB962C8B-B14F-4D97-AF65-F5344CB8AC3E}">
        <p14:creationId xmlns:p14="http://schemas.microsoft.com/office/powerpoint/2010/main" val="639801673"/>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6610239-7E8F-4F98-9B83-EDD3746E69F7}"/>
              </a:ext>
            </a:extLst>
          </p:cNvPr>
          <p:cNvSpPr txBox="1"/>
          <p:nvPr/>
        </p:nvSpPr>
        <p:spPr>
          <a:xfrm>
            <a:off x="251520" y="123478"/>
            <a:ext cx="8010525"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defTabSz="1828800">
              <a:lnSpc>
                <a:spcPct val="80000"/>
              </a:lnSpc>
              <a:spcBef>
                <a:spcPts val="2000"/>
              </a:spcBef>
              <a:defRPr sz="10000">
                <a:solidFill>
                  <a:srgbClr val="FFFFFF"/>
                </a:solidFill>
              </a:defRPr>
            </a:lvl1pPr>
          </a:lstStyle>
          <a:p>
            <a:pPr algn="just"/>
            <a:r>
              <a:rPr lang="lv-LV" sz="3000" b="1" dirty="0">
                <a:solidFill>
                  <a:schemeClr val="bg1"/>
                </a:solidFill>
                <a:latin typeface="Arial" panose="020B0604020202020204" pitchFamily="34" charset="0"/>
                <a:cs typeface="Arial" panose="020B0604020202020204" pitchFamily="34" charset="0"/>
              </a:rPr>
              <a:t>Jautājumi un atbildes</a:t>
            </a:r>
            <a:endParaRPr lang="lv-LV" sz="32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995E48C0-556B-4BFE-B378-C76880CD05E6}"/>
              </a:ext>
            </a:extLst>
          </p:cNvPr>
          <p:cNvSpPr txBox="1"/>
          <p:nvPr/>
        </p:nvSpPr>
        <p:spPr>
          <a:xfrm>
            <a:off x="174763" y="411510"/>
            <a:ext cx="8712968" cy="4939814"/>
          </a:xfrm>
          <a:prstGeom prst="rect">
            <a:avLst/>
          </a:prstGeom>
          <a:noFill/>
        </p:spPr>
        <p:txBody>
          <a:bodyPr wrap="square">
            <a:spAutoFit/>
          </a:bodyPr>
          <a:lstStyle/>
          <a:p>
            <a:pPr marL="457200"/>
            <a:r>
              <a:rPr lang="en-US" sz="1500" dirty="0">
                <a:solidFill>
                  <a:srgbClr val="FFC000"/>
                </a:solidFill>
                <a:effectLst/>
                <a:latin typeface="Arial" panose="020B0604020202020204" pitchFamily="34" charset="0"/>
                <a:ea typeface="Calibri" panose="020F0502020204030204" pitchFamily="34" charset="0"/>
                <a:cs typeface="Arial" panose="020B0604020202020204" pitchFamily="34" charset="0"/>
              </a:rPr>
              <a:t> </a:t>
            </a:r>
            <a:endParaRPr lang="lv-LV" sz="1500" dirty="0">
              <a:solidFill>
                <a:srgbClr val="FFC000"/>
              </a:solidFill>
              <a:effectLst/>
              <a:latin typeface="Arial" panose="020B0604020202020204" pitchFamily="34" charset="0"/>
              <a:ea typeface="Calibri" panose="020F0502020204030204" pitchFamily="34" charset="0"/>
              <a:cs typeface="Arial" panose="020B0604020202020204" pitchFamily="34" charset="0"/>
            </a:endParaRPr>
          </a:p>
          <a:p>
            <a:r>
              <a:rPr lang="en-US" sz="1500" b="1" i="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Kā</a:t>
            </a:r>
            <a:r>
              <a:rPr lang="en-US" sz="15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b="1" i="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aprēķina</a:t>
            </a:r>
            <a:r>
              <a:rPr lang="en-US" sz="15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b="1" i="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komandējuma</a:t>
            </a:r>
            <a:r>
              <a:rPr lang="en-US" sz="15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b="1" i="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naudas</a:t>
            </a:r>
            <a:r>
              <a:rPr lang="lv-LV" sz="15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 un izmitināšanas izmaksas</a:t>
            </a:r>
            <a:r>
              <a:rPr lang="en-US" sz="15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 ja </a:t>
            </a:r>
            <a:r>
              <a:rPr lang="en-US" sz="1500" b="1" i="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komersants</a:t>
            </a:r>
            <a:r>
              <a:rPr lang="en-US" sz="15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b="1" i="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dodas</a:t>
            </a:r>
            <a:r>
              <a:rPr lang="en-US" sz="15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b="1" i="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macīb</a:t>
            </a:r>
            <a:r>
              <a:rPr lang="lv-LV" sz="15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ā</a:t>
            </a:r>
            <a:r>
              <a:rPr lang="en-US" sz="15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s pie </a:t>
            </a:r>
            <a:r>
              <a:rPr lang="en-US" sz="1500" b="1" i="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saistītajiem</a:t>
            </a:r>
            <a:r>
              <a:rPr lang="en-US" sz="15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b="1" i="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uzņēmumiem</a:t>
            </a:r>
            <a:r>
              <a:rPr lang="en-US" sz="1500" b="1" i="1"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lv-LV"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Viesnīcu</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izdevumiem</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u.c.</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ar</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komandējumu</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saistītiem</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izdevumiem</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aprēķini</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notiek</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ņemot</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vērā</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MK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noteikumos</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Nr. 969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Kārtība</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kādā</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atlīdzināmi</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ar</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komandējumiem</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saistītie</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izdevumi</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noteiktās</a:t>
            </a:r>
            <a:r>
              <a:rPr lang="en-US" sz="15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sz="1500"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prasības</a:t>
            </a:r>
            <a:endParaRPr lang="lv-LV"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endParaRPr lang="lv-LV" sz="1500" dirty="0">
              <a:solidFill>
                <a:schemeClr val="bg1"/>
              </a:solidFill>
              <a:latin typeface="Arial" panose="020B0604020202020204" pitchFamily="34" charset="0"/>
              <a:ea typeface="Calibri" panose="020F0502020204030204" pitchFamily="34" charset="0"/>
              <a:cs typeface="Arial" panose="020B0604020202020204" pitchFamily="34" charset="0"/>
            </a:endParaRPr>
          </a:p>
          <a:p>
            <a:r>
              <a:rPr lang="lv-LV" sz="1500" b="1" i="1" dirty="0">
                <a:solidFill>
                  <a:schemeClr val="bg1"/>
                </a:solidFill>
                <a:latin typeface="Arial" panose="020B0604020202020204" pitchFamily="34" charset="0"/>
                <a:cs typeface="Arial" panose="020B0604020202020204" pitchFamily="34" charset="0"/>
              </a:rPr>
              <a:t>4.1. tabulā jānorāda apmācāmo vārdu uzvārdus? Visiem uzņēmumiem? Arī lielajiem? </a:t>
            </a:r>
          </a:p>
          <a:p>
            <a:r>
              <a:rPr lang="lv-LV" sz="1500" dirty="0">
                <a:solidFill>
                  <a:schemeClr val="bg1"/>
                </a:solidFill>
                <a:latin typeface="Arial" panose="020B0604020202020204" pitchFamily="34" charset="0"/>
                <a:cs typeface="Arial" panose="020B0604020202020204" pitchFamily="34" charset="0"/>
              </a:rPr>
              <a:t>Tā kā XX ir lielais uzņēmums,  visiem darbiniekiem apmācību programmā ir 85% intensitāte, līdz ar to pieteikumā nav nepieciešams aizpildīt sadaļu par pirmajiem 3 darbiniekiem, tikai par pārējiem, kur jānorāda tikai darbinieku skaits. </a:t>
            </a:r>
          </a:p>
          <a:p>
            <a:endParaRPr lang="lv-LV" sz="1500" b="1" i="1" dirty="0">
              <a:solidFill>
                <a:schemeClr val="bg1"/>
              </a:solidFill>
              <a:latin typeface="Arial" panose="020B0604020202020204" pitchFamily="34" charset="0"/>
              <a:cs typeface="Arial" panose="020B0604020202020204" pitchFamily="34" charset="0"/>
            </a:endParaRPr>
          </a:p>
          <a:p>
            <a:r>
              <a:rPr lang="lv-LV" sz="1500" b="1" i="1" dirty="0">
                <a:solidFill>
                  <a:schemeClr val="bg1"/>
                </a:solidFill>
                <a:latin typeface="Arial" panose="020B0604020202020204" pitchFamily="34" charset="0"/>
                <a:cs typeface="Arial" panose="020B0604020202020204" pitchFamily="34" charset="0"/>
              </a:rPr>
              <a:t>Par cenu aptauju (līdz 70 000 </a:t>
            </a:r>
            <a:r>
              <a:rPr lang="lv-LV" sz="1500" b="1" i="1" dirty="0" err="1">
                <a:solidFill>
                  <a:schemeClr val="bg1"/>
                </a:solidFill>
                <a:latin typeface="Arial" panose="020B0604020202020204" pitchFamily="34" charset="0"/>
                <a:cs typeface="Arial" panose="020B0604020202020204" pitchFamily="34" charset="0"/>
              </a:rPr>
              <a:t>euro</a:t>
            </a:r>
            <a:r>
              <a:rPr lang="lv-LV" sz="1500" b="1" i="1" dirty="0">
                <a:solidFill>
                  <a:schemeClr val="bg1"/>
                </a:solidFill>
                <a:latin typeface="Arial" panose="020B0604020202020204" pitchFamily="34" charset="0"/>
                <a:cs typeface="Arial" panose="020B0604020202020204" pitchFamily="34" charset="0"/>
              </a:rPr>
              <a:t> bez PVN). Atbilde cenu aptaujā, ka nevar nodrošināt  šajā periodā apmācības, der? </a:t>
            </a:r>
          </a:p>
          <a:p>
            <a:r>
              <a:rPr lang="lv-LV" sz="1500" dirty="0">
                <a:solidFill>
                  <a:schemeClr val="bg1"/>
                </a:solidFill>
                <a:latin typeface="Arial" panose="020B0604020202020204" pitchFamily="34" charset="0"/>
                <a:cs typeface="Arial" panose="020B0604020202020204" pitchFamily="34" charset="0"/>
              </a:rPr>
              <a:t>Viens no programmas nosacījumiem - lai ir veikta cenu aptauja un aptaujāti vismaz 3 iespējamie pakalpojumu sniedzēji. Ja 2 iespējamie pretendenti iesniedza piedāvājumu un trešais sniedza informāciju, ka nevar nodrošināt apmācības šajā periodā, tad arī šāda pakalpojuma sniedzēja atbilde cenu aptaujas ietvaros derēs. </a:t>
            </a:r>
          </a:p>
          <a:p>
            <a:r>
              <a:rPr lang="lv-LV" sz="1500" dirty="0">
                <a:solidFill>
                  <a:schemeClr val="bg1"/>
                </a:solidFill>
                <a:latin typeface="Arial" panose="020B0604020202020204" pitchFamily="34" charset="0"/>
                <a:cs typeface="Arial" panose="020B0604020202020204" pitchFamily="34" charset="0"/>
              </a:rPr>
              <a:t>Savukārt atbilde, ka šādas apmācības vispār nenodrošina pakalpojuma sniedzējs, nederēs.</a:t>
            </a:r>
          </a:p>
          <a:p>
            <a:endParaRPr lang="lv-LV" sz="1500" dirty="0">
              <a:solidFill>
                <a:schemeClr val="bg1"/>
              </a:solidFill>
              <a:latin typeface="Arial" panose="020B0604020202020204" pitchFamily="34" charset="0"/>
              <a:cs typeface="Arial" panose="020B0604020202020204" pitchFamily="34" charset="0"/>
            </a:endParaRPr>
          </a:p>
          <a:p>
            <a:endParaRPr lang="lv-LV" sz="15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470090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www.liaa.gov.lv"/>
          <p:cNvSpPr txBox="1"/>
          <p:nvPr/>
        </p:nvSpPr>
        <p:spPr>
          <a:xfrm>
            <a:off x="458390" y="1006276"/>
            <a:ext cx="3105497" cy="10772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spAutoFit/>
          </a:bodyPr>
          <a:lstStyle>
            <a:lvl1pPr defTabSz="457200">
              <a:defRPr sz="3600">
                <a:solidFill>
                  <a:srgbClr val="FFFFFF"/>
                </a:solidFill>
              </a:defRPr>
            </a:lvl1pPr>
          </a:lstStyle>
          <a:p>
            <a:r>
              <a:rPr sz="1350"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www.liaa.gov.lv</a:t>
            </a:r>
            <a:endParaRPr lang="lv-LV" sz="1350" dirty="0">
              <a:solidFill>
                <a:schemeClr val="bg1"/>
              </a:solidFill>
              <a:latin typeface="Arial" panose="020B0604020202020204" pitchFamily="34" charset="0"/>
              <a:cs typeface="Arial" panose="020B0604020202020204" pitchFamily="34" charset="0"/>
            </a:endParaRPr>
          </a:p>
          <a:p>
            <a:endParaRPr lang="lv-LV" sz="1350" dirty="0">
              <a:solidFill>
                <a:schemeClr val="bg1"/>
              </a:solidFill>
              <a:latin typeface="Arial" panose="020B0604020202020204" pitchFamily="34" charset="0"/>
              <a:cs typeface="Arial" panose="020B0604020202020204" pitchFamily="34" charset="0"/>
            </a:endParaRPr>
          </a:p>
          <a:p>
            <a:r>
              <a:rPr lang="lv-LV" sz="1350" dirty="0">
                <a:latin typeface="Arial" panose="020B0604020202020204" pitchFamily="34" charset="0"/>
                <a:cs typeface="Arial" panose="020B0604020202020204" pitchFamily="34" charset="0"/>
              </a:rPr>
              <a:t>LIAA Klientu apkalpošanas nodaļa</a:t>
            </a:r>
          </a:p>
          <a:p>
            <a:r>
              <a:rPr lang="lv-LV" sz="1350"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jautajumi@liaa.gov.lv</a:t>
            </a:r>
            <a:endParaRPr lang="lv-LV" sz="1350" dirty="0">
              <a:solidFill>
                <a:schemeClr val="bg1"/>
              </a:solidFill>
              <a:latin typeface="Arial" panose="020B0604020202020204" pitchFamily="34" charset="0"/>
              <a:cs typeface="Arial" panose="020B0604020202020204" pitchFamily="34" charset="0"/>
            </a:endParaRPr>
          </a:p>
          <a:p>
            <a:endParaRPr sz="1350" dirty="0">
              <a:latin typeface="Arial" panose="020B0604020202020204" pitchFamily="34" charset="0"/>
              <a:cs typeface="Arial" panose="020B0604020202020204" pitchFamily="34" charset="0"/>
            </a:endParaRPr>
          </a:p>
        </p:txBody>
      </p:sp>
      <p:sp>
        <p:nvSpPr>
          <p:cNvPr id="311" name="Thank you!"/>
          <p:cNvSpPr txBox="1"/>
          <p:nvPr/>
        </p:nvSpPr>
        <p:spPr>
          <a:xfrm>
            <a:off x="431602" y="354807"/>
            <a:ext cx="3927872" cy="5001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9050" tIns="19050" rIns="19050" bIns="19050">
            <a:spAutoFit/>
          </a:bodyPr>
          <a:lstStyle>
            <a:lvl1pPr defTabSz="457200">
              <a:defRPr sz="8800">
                <a:solidFill>
                  <a:srgbClr val="FFFFFF"/>
                </a:solidFill>
              </a:defRPr>
            </a:lvl1pPr>
          </a:lstStyle>
          <a:p>
            <a:r>
              <a:rPr lang="lv-LV" sz="3000" dirty="0">
                <a:latin typeface="Arial" panose="020B0604020202020204" pitchFamily="34" charset="0"/>
                <a:cs typeface="Arial" panose="020B0604020202020204" pitchFamily="34" charset="0"/>
              </a:rPr>
              <a:t>PALDIES</a:t>
            </a:r>
            <a:r>
              <a:rPr sz="3000" dirty="0">
                <a:latin typeface="Arial" panose="020B0604020202020204" pitchFamily="34" charset="0"/>
                <a:cs typeface="Arial" panose="020B0604020202020204" pitchFamily="34" charset="0"/>
              </a:rPr>
              <a:t>!</a:t>
            </a:r>
          </a:p>
        </p:txBody>
      </p:sp>
      <p:pic>
        <p:nvPicPr>
          <p:cNvPr id="6" name="image.png" descr="image.png">
            <a:extLst>
              <a:ext uri="{FF2B5EF4-FFF2-40B4-BE49-F238E27FC236}">
                <a16:creationId xmlns:a16="http://schemas.microsoft.com/office/drawing/2014/main" id="{F9C23DC4-699C-45A5-B30F-13A7F3159268}"/>
              </a:ext>
            </a:extLst>
          </p:cNvPr>
          <p:cNvPicPr>
            <a:picLocks noChangeAspect="1"/>
          </p:cNvPicPr>
          <p:nvPr/>
        </p:nvPicPr>
        <p:blipFill rotWithShape="1">
          <a:blip r:embed="rId4"/>
          <a:srcRect r="6075" b="4925"/>
          <a:stretch/>
        </p:blipFill>
        <p:spPr>
          <a:xfrm>
            <a:off x="7626726" y="4515966"/>
            <a:ext cx="1517274" cy="627534"/>
          </a:xfrm>
          <a:prstGeom prst="rect">
            <a:avLst/>
          </a:prstGeom>
          <a:ln w="12700" cap="flat">
            <a:noFill/>
            <a:miter lim="400000"/>
          </a:ln>
          <a:effectLst/>
        </p:spPr>
      </p:pic>
      <p:pic>
        <p:nvPicPr>
          <p:cNvPr id="5" name="Picture 4">
            <a:extLst>
              <a:ext uri="{FF2B5EF4-FFF2-40B4-BE49-F238E27FC236}">
                <a16:creationId xmlns:a16="http://schemas.microsoft.com/office/drawing/2014/main" id="{8C956BB6-1359-400A-B514-7EF58E9A9EC5}"/>
              </a:ext>
            </a:extLst>
          </p:cNvPr>
          <p:cNvPicPr>
            <a:picLocks noChangeAspect="1"/>
          </p:cNvPicPr>
          <p:nvPr/>
        </p:nvPicPr>
        <p:blipFill>
          <a:blip r:embed="rId5"/>
          <a:stretch>
            <a:fillRect/>
          </a:stretch>
        </p:blipFill>
        <p:spPr>
          <a:xfrm>
            <a:off x="2405441" y="4227934"/>
            <a:ext cx="2877561" cy="658425"/>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0C590BAB-F10D-449C-8D69-615B730B71AC}"/>
              </a:ext>
            </a:extLst>
          </p:cNvPr>
          <p:cNvGraphicFramePr/>
          <p:nvPr>
            <p:extLst>
              <p:ext uri="{D42A27DB-BD31-4B8C-83A1-F6EECF244321}">
                <p14:modId xmlns:p14="http://schemas.microsoft.com/office/powerpoint/2010/main" val="1860781444"/>
              </p:ext>
            </p:extLst>
          </p:nvPr>
        </p:nvGraphicFramePr>
        <p:xfrm>
          <a:off x="258448" y="423468"/>
          <a:ext cx="8208912" cy="4078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png" descr="image.png">
            <a:extLst>
              <a:ext uri="{FF2B5EF4-FFF2-40B4-BE49-F238E27FC236}">
                <a16:creationId xmlns:a16="http://schemas.microsoft.com/office/drawing/2014/main" id="{386BC18C-8FAD-481B-8411-4ED255C10CA7}"/>
              </a:ext>
            </a:extLst>
          </p:cNvPr>
          <p:cNvPicPr>
            <a:picLocks noChangeAspect="1"/>
          </p:cNvPicPr>
          <p:nvPr/>
        </p:nvPicPr>
        <p:blipFill rotWithShape="1">
          <a:blip r:embed="rId7"/>
          <a:srcRect r="6075" b="4925"/>
          <a:stretch/>
        </p:blipFill>
        <p:spPr>
          <a:xfrm>
            <a:off x="7626726" y="4515966"/>
            <a:ext cx="1517274" cy="627534"/>
          </a:xfrm>
          <a:prstGeom prst="rect">
            <a:avLst/>
          </a:prstGeom>
          <a:ln w="12700" cap="flat">
            <a:noFill/>
            <a:miter lim="400000"/>
          </a:ln>
          <a:effectLst/>
        </p:spPr>
      </p:pic>
      <p:sp>
        <p:nvSpPr>
          <p:cNvPr id="7" name="TextBox 6">
            <a:extLst>
              <a:ext uri="{FF2B5EF4-FFF2-40B4-BE49-F238E27FC236}">
                <a16:creationId xmlns:a16="http://schemas.microsoft.com/office/drawing/2014/main" id="{E348DC29-0A45-480C-A67A-9B4A0A071487}"/>
              </a:ext>
            </a:extLst>
          </p:cNvPr>
          <p:cNvSpPr txBox="1"/>
          <p:nvPr/>
        </p:nvSpPr>
        <p:spPr>
          <a:xfrm>
            <a:off x="251520" y="4512849"/>
            <a:ext cx="6912768" cy="369332"/>
          </a:xfrm>
          <a:prstGeom prst="rect">
            <a:avLst/>
          </a:prstGeom>
          <a:noFill/>
        </p:spPr>
        <p:txBody>
          <a:bodyPr wrap="square">
            <a:spAutoFit/>
          </a:bodyPr>
          <a:lstStyle/>
          <a:p>
            <a:r>
              <a:rPr lang="lv-LV" sz="1800" dirty="0">
                <a:solidFill>
                  <a:schemeClr val="bg1"/>
                </a:solidFill>
                <a:effectLst/>
                <a:latin typeface="RobustaTLPro-Regular"/>
                <a:ea typeface="Calibri" panose="020F0502020204030204" pitchFamily="34" charset="0"/>
              </a:rPr>
              <a:t>*</a:t>
            </a:r>
            <a:r>
              <a:rPr lang="lv-LV" sz="1400" i="1" dirty="0">
                <a:solidFill>
                  <a:schemeClr val="bg1"/>
                </a:solidFill>
                <a:effectLst/>
                <a:latin typeface="RobustaTLPro-Regular"/>
                <a:ea typeface="Calibri" panose="020F0502020204030204" pitchFamily="34" charset="0"/>
              </a:rPr>
              <a:t>Apmācību projekta ieviešanas termiņš ir 2023. gada 30. septembris</a:t>
            </a:r>
            <a:r>
              <a:rPr lang="lv-LV" sz="1400" i="1" dirty="0">
                <a:solidFill>
                  <a:schemeClr val="bg1"/>
                </a:solidFill>
                <a:effectLst/>
                <a:latin typeface="Calibri" panose="020F0502020204030204" pitchFamily="34" charset="0"/>
                <a:ea typeface="Calibri" panose="020F0502020204030204" pitchFamily="34" charset="0"/>
              </a:rPr>
              <a:t> </a:t>
            </a:r>
          </a:p>
        </p:txBody>
      </p:sp>
      <p:grpSp>
        <p:nvGrpSpPr>
          <p:cNvPr id="8" name="Group 7">
            <a:extLst>
              <a:ext uri="{FF2B5EF4-FFF2-40B4-BE49-F238E27FC236}">
                <a16:creationId xmlns:a16="http://schemas.microsoft.com/office/drawing/2014/main" id="{C5980072-7AF1-463B-8ADE-81207597E0AC}"/>
              </a:ext>
            </a:extLst>
          </p:cNvPr>
          <p:cNvGrpSpPr/>
          <p:nvPr/>
        </p:nvGrpSpPr>
        <p:grpSpPr>
          <a:xfrm>
            <a:off x="3168212" y="3939902"/>
            <a:ext cx="5299148" cy="446906"/>
            <a:chOff x="2753757" y="1846472"/>
            <a:chExt cx="5299148" cy="446906"/>
          </a:xfrm>
        </p:grpSpPr>
        <p:sp>
          <p:nvSpPr>
            <p:cNvPr id="9" name="Rectangle: Top Corners Rounded 8">
              <a:extLst>
                <a:ext uri="{FF2B5EF4-FFF2-40B4-BE49-F238E27FC236}">
                  <a16:creationId xmlns:a16="http://schemas.microsoft.com/office/drawing/2014/main" id="{CAEF2B1D-3273-45F6-93F4-FEA0BB6BDE02}"/>
                </a:ext>
              </a:extLst>
            </p:cNvPr>
            <p:cNvSpPr/>
            <p:nvPr/>
          </p:nvSpPr>
          <p:spPr>
            <a:xfrm rot="5400000">
              <a:off x="5202601" y="-556927"/>
              <a:ext cx="446906" cy="5253703"/>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Rectangle: Top Corners Rounded 4">
              <a:extLst>
                <a:ext uri="{FF2B5EF4-FFF2-40B4-BE49-F238E27FC236}">
                  <a16:creationId xmlns:a16="http://schemas.microsoft.com/office/drawing/2014/main" id="{50FC3F39-6B0A-46E2-A23A-29D2D6441D29}"/>
                </a:ext>
              </a:extLst>
            </p:cNvPr>
            <p:cNvSpPr txBox="1"/>
            <p:nvPr/>
          </p:nvSpPr>
          <p:spPr>
            <a:xfrm>
              <a:off x="2753757" y="1861539"/>
              <a:ext cx="5231887" cy="40327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14300" lvl="1" indent="-114300" algn="ctr" defTabSz="666750">
                <a:lnSpc>
                  <a:spcPct val="90000"/>
                </a:lnSpc>
                <a:spcBef>
                  <a:spcPct val="0"/>
                </a:spcBef>
                <a:spcAft>
                  <a:spcPct val="15000"/>
                </a:spcAft>
                <a:buNone/>
              </a:pPr>
              <a:r>
                <a:rPr lang="lv-LV" sz="1500" b="1" kern="1200" dirty="0">
                  <a:latin typeface="Arial" panose="020B0604020202020204" pitchFamily="34" charset="0"/>
                  <a:cs typeface="Arial" panose="020B0604020202020204" pitchFamily="34" charset="0"/>
                </a:rPr>
                <a:t>ne vairāk kā 75 000 </a:t>
              </a:r>
              <a:r>
                <a:rPr lang="lv-LV" sz="1500" b="1" kern="1200" dirty="0" err="1">
                  <a:latin typeface="Arial" panose="020B0604020202020204" pitchFamily="34" charset="0"/>
                  <a:cs typeface="Arial" panose="020B0604020202020204" pitchFamily="34" charset="0"/>
                </a:rPr>
                <a:t>euro</a:t>
              </a:r>
              <a:endParaRPr lang="lv-LV" sz="1500" b="1" kern="1200"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62939473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60DD33-A4A1-4380-98A8-CD645E4B394F}"/>
              </a:ext>
            </a:extLst>
          </p:cNvPr>
          <p:cNvSpPr txBox="1"/>
          <p:nvPr/>
        </p:nvSpPr>
        <p:spPr>
          <a:xfrm>
            <a:off x="162796" y="527796"/>
            <a:ext cx="8741163" cy="4355038"/>
          </a:xfrm>
          <a:prstGeom prst="rect">
            <a:avLst/>
          </a:prstGeom>
          <a:noFill/>
        </p:spPr>
        <p:txBody>
          <a:bodyPr wrap="square">
            <a:spAutoFit/>
          </a:bodyPr>
          <a:lstStyle/>
          <a:p>
            <a:pPr algn="l"/>
            <a:r>
              <a:rPr lang="lv-LV" b="1" i="0" dirty="0">
                <a:solidFill>
                  <a:schemeClr val="bg1"/>
                </a:solidFill>
                <a:effectLst/>
                <a:latin typeface="Arial" panose="020B0604020202020204" pitchFamily="34" charset="0"/>
                <a:cs typeface="Arial" panose="020B0604020202020204" pitchFamily="34" charset="0"/>
              </a:rPr>
              <a:t>    Var pieteikties komersanti, kuri:</a:t>
            </a:r>
          </a:p>
          <a:p>
            <a:pPr algn="l"/>
            <a:endParaRPr lang="lv-LV" b="0" i="0" dirty="0">
              <a:solidFill>
                <a:schemeClr val="bg1"/>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lv-LV" sz="1600" b="0" i="0" dirty="0">
                <a:solidFill>
                  <a:schemeClr val="bg1"/>
                </a:solidFill>
                <a:effectLst/>
                <a:latin typeface="Arial" panose="020B0604020202020204" pitchFamily="34" charset="0"/>
                <a:cs typeface="Arial" panose="020B0604020202020204" pitchFamily="34" charset="0"/>
              </a:rPr>
              <a:t>reģistrēti Latvijas Republikas komercreģistrā</a:t>
            </a:r>
          </a:p>
          <a:p>
            <a:pPr algn="l">
              <a:buFont typeface="Arial" panose="020B0604020202020204" pitchFamily="34" charset="0"/>
              <a:buChar char="•"/>
            </a:pPr>
            <a:endParaRPr lang="lv-LV" sz="1600" b="0" i="0" dirty="0">
              <a:solidFill>
                <a:schemeClr val="bg1"/>
              </a:solidFill>
              <a:effectLst/>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lv-LV" sz="1600" i="0" dirty="0">
                <a:solidFill>
                  <a:schemeClr val="bg1"/>
                </a:solidFill>
                <a:effectLst/>
                <a:latin typeface="Arial" panose="020B0604020202020204" pitchFamily="34" charset="0"/>
                <a:cs typeface="Arial" panose="020B0604020202020204" pitchFamily="34" charset="0"/>
              </a:rPr>
              <a:t>izstrādā produktus, tehnoloģijas vai sniedz pakalpojumus kādā no Latvijas viedās specializācijas stratēģijā  noteiktajām specializācijas jomām vai nozares identificētā jaunā konkurētspējas nišā</a:t>
            </a:r>
          </a:p>
          <a:p>
            <a:pPr algn="l">
              <a:buFont typeface="Arial" panose="020B0604020202020204" pitchFamily="34" charset="0"/>
              <a:buChar char="•"/>
            </a:pPr>
            <a:endParaRPr lang="lv-LV" sz="1600" i="0" dirty="0">
              <a:solidFill>
                <a:schemeClr val="bg1"/>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v-LV" sz="1600" dirty="0">
                <a:solidFill>
                  <a:schemeClr val="bg1"/>
                </a:solidFill>
                <a:latin typeface="Arial" panose="020B0604020202020204" pitchFamily="34" charset="0"/>
                <a:cs typeface="Arial" panose="020B0604020202020204" pitchFamily="34" charset="0"/>
              </a:rPr>
              <a:t>pamato labās prakses apmācību projekta atbalsta ietekmi uz produktivitāti, eksportspēju un augstas pievienotas vērtības produktu vai pakalpojumu radīšanu</a:t>
            </a:r>
            <a:r>
              <a:rPr lang="lv-LV" sz="1600" dirty="0">
                <a:solidFill>
                  <a:srgbClr val="212529"/>
                </a:solidFill>
                <a:latin typeface="Arial" panose="020B0604020202020204" pitchFamily="34" charset="0"/>
                <a:cs typeface="Arial" panose="020B0604020202020204" pitchFamily="34" charset="0"/>
              </a:rPr>
              <a:t>.</a:t>
            </a:r>
          </a:p>
          <a:p>
            <a:pPr algn="just"/>
            <a:endParaRPr lang="lv-LV"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v-LV" sz="1600" dirty="0">
                <a:solidFill>
                  <a:schemeClr val="bg1"/>
                </a:solidFill>
                <a:latin typeface="Arial" panose="020B0604020202020204" pitchFamily="34" charset="0"/>
                <a:cs typeface="Arial" panose="020B0604020202020204" pitchFamily="34" charset="0"/>
              </a:rPr>
              <a:t>raksturo pētniecības un attīstības komponenti savā komercdarbībā</a:t>
            </a:r>
          </a:p>
          <a:p>
            <a:pPr marL="285750" indent="-285750">
              <a:buFont typeface="Arial" panose="020B0604020202020204" pitchFamily="34" charset="0"/>
              <a:buChar char="•"/>
            </a:pPr>
            <a:endParaRPr lang="lv-LV" sz="16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v-LV" sz="1600" dirty="0">
                <a:solidFill>
                  <a:schemeClr val="bg1"/>
                </a:solidFill>
                <a:latin typeface="Arial" panose="020B0604020202020204" pitchFamily="34" charset="0"/>
                <a:cs typeface="Arial" panose="020B0604020202020204" pitchFamily="34" charset="0"/>
              </a:rPr>
              <a:t>līdz šim ir ieviesuši un plāno inovācijas komercdarbībā</a:t>
            </a:r>
          </a:p>
          <a:p>
            <a:pPr algn="l">
              <a:buFont typeface="Arial" panose="020B0604020202020204" pitchFamily="34" charset="0"/>
              <a:buChar char="•"/>
            </a:pPr>
            <a:endParaRPr lang="lv-LV" sz="1300" b="0" i="0" dirty="0">
              <a:solidFill>
                <a:schemeClr val="bg1"/>
              </a:solidFill>
              <a:effectLst/>
              <a:latin typeface="Arial" panose="020B0604020202020204" pitchFamily="34" charset="0"/>
              <a:cs typeface="Arial" panose="020B0604020202020204" pitchFamily="34" charset="0"/>
            </a:endParaRPr>
          </a:p>
          <a:p>
            <a:pPr algn="just"/>
            <a:r>
              <a:rPr lang="lv-LV" b="1" dirty="0">
                <a:solidFill>
                  <a:schemeClr val="bg1"/>
                </a:solidFill>
                <a:latin typeface="RobustaTLPro-Regular"/>
              </a:rPr>
              <a:t>K</a:t>
            </a:r>
            <a:r>
              <a:rPr lang="lv-LV" b="1" i="0" dirty="0">
                <a:solidFill>
                  <a:schemeClr val="bg1"/>
                </a:solidFill>
                <a:effectLst/>
                <a:latin typeface="RobustaTLPro-Regular"/>
              </a:rPr>
              <a:t>omersantu pieteikumi tiks </a:t>
            </a:r>
            <a:r>
              <a:rPr lang="lv-LV" b="1" i="0" dirty="0" err="1">
                <a:solidFill>
                  <a:schemeClr val="bg1"/>
                </a:solidFill>
                <a:effectLst/>
                <a:latin typeface="RobustaTLPro-Regular"/>
              </a:rPr>
              <a:t>ranžēti</a:t>
            </a:r>
            <a:r>
              <a:rPr lang="lv-LV" b="1" i="0" dirty="0">
                <a:solidFill>
                  <a:schemeClr val="bg1"/>
                </a:solidFill>
                <a:effectLst/>
                <a:latin typeface="RobustaTLPro-Regular"/>
              </a:rPr>
              <a:t> pieejamā finansējuma ietvaros, pēc tiem piešķirtajiem punktiem! Gatavojot projektu ir jāiepazīstas ar vērtēšanas kritērijiem!</a:t>
            </a:r>
            <a:endParaRPr lang="en-GB" b="1" dirty="0">
              <a:solidFill>
                <a:schemeClr val="bg1"/>
              </a:solidFill>
              <a:latin typeface="Arial" panose="020B0604020202020204" pitchFamily="34" charset="0"/>
              <a:cs typeface="Arial" panose="020B0604020202020204" pitchFamily="34" charset="0"/>
            </a:endParaRPr>
          </a:p>
        </p:txBody>
      </p:sp>
      <p:sp>
        <p:nvSpPr>
          <p:cNvPr id="4" name="Text Placeholder 1">
            <a:extLst>
              <a:ext uri="{FF2B5EF4-FFF2-40B4-BE49-F238E27FC236}">
                <a16:creationId xmlns:a16="http://schemas.microsoft.com/office/drawing/2014/main" id="{A317435C-04BE-4132-A328-088C82AF357C}"/>
              </a:ext>
            </a:extLst>
          </p:cNvPr>
          <p:cNvSpPr txBox="1"/>
          <p:nvPr/>
        </p:nvSpPr>
        <p:spPr>
          <a:xfrm>
            <a:off x="179512" y="144719"/>
            <a:ext cx="8010525"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defTabSz="1828800">
              <a:lnSpc>
                <a:spcPct val="80000"/>
              </a:lnSpc>
              <a:spcBef>
                <a:spcPts val="2000"/>
              </a:spcBef>
              <a:defRPr sz="10000">
                <a:solidFill>
                  <a:srgbClr val="FFFFFF"/>
                </a:solidFill>
              </a:defRPr>
            </a:lvl1pPr>
          </a:lstStyle>
          <a:p>
            <a:r>
              <a:rPr lang="lv-LV" sz="3000" b="1" dirty="0">
                <a:latin typeface="Arial" panose="020B0604020202020204" pitchFamily="34" charset="0"/>
                <a:cs typeface="Arial" panose="020B0604020202020204" pitchFamily="34" charset="0"/>
              </a:rPr>
              <a:t>Būtiskākie nosacījumi</a:t>
            </a:r>
          </a:p>
        </p:txBody>
      </p:sp>
      <p:pic>
        <p:nvPicPr>
          <p:cNvPr id="5" name="image.png" descr="image.png">
            <a:extLst>
              <a:ext uri="{FF2B5EF4-FFF2-40B4-BE49-F238E27FC236}">
                <a16:creationId xmlns:a16="http://schemas.microsoft.com/office/drawing/2014/main" id="{57B88DCC-5AC3-4B76-9ABB-FDA190DF0268}"/>
              </a:ext>
            </a:extLst>
          </p:cNvPr>
          <p:cNvPicPr>
            <a:picLocks noChangeAspect="1"/>
          </p:cNvPicPr>
          <p:nvPr/>
        </p:nvPicPr>
        <p:blipFill rotWithShape="1">
          <a:blip r:embed="rId2"/>
          <a:srcRect r="6075" b="4925"/>
          <a:stretch/>
        </p:blipFill>
        <p:spPr>
          <a:xfrm>
            <a:off x="7626726" y="4515966"/>
            <a:ext cx="1517274" cy="627534"/>
          </a:xfrm>
          <a:prstGeom prst="rect">
            <a:avLst/>
          </a:prstGeom>
          <a:ln w="12700" cap="flat">
            <a:noFill/>
            <a:miter lim="400000"/>
          </a:ln>
          <a:effectLst/>
        </p:spPr>
      </p:pic>
    </p:spTree>
    <p:extLst>
      <p:ext uri="{BB962C8B-B14F-4D97-AF65-F5344CB8AC3E}">
        <p14:creationId xmlns:p14="http://schemas.microsoft.com/office/powerpoint/2010/main" val="299336435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Line"/>
          <p:cNvSpPr/>
          <p:nvPr/>
        </p:nvSpPr>
        <p:spPr>
          <a:xfrm flipV="1">
            <a:off x="1937983" y="5371703"/>
            <a:ext cx="82750" cy="189311"/>
          </a:xfrm>
          <a:prstGeom prst="line">
            <a:avLst/>
          </a:prstGeom>
          <a:ln w="12700">
            <a:solidFill>
              <a:srgbClr val="FFFFFF"/>
            </a:solidFill>
            <a:miter/>
          </a:ln>
        </p:spPr>
        <p:txBody>
          <a:bodyPr lIns="17144" tIns="17144" rIns="17144" bIns="17144"/>
          <a:lstStyle/>
          <a:p>
            <a:pPr defTabSz="309563" hangingPunct="0">
              <a:defRPr/>
            </a:pPr>
            <a:endParaRPr sz="1125" kern="0">
              <a:solidFill>
                <a:srgbClr val="000000"/>
              </a:solidFill>
              <a:latin typeface="Proxima Nova Regular"/>
              <a:sym typeface="Proxima Nova Regular"/>
            </a:endParaRPr>
          </a:p>
        </p:txBody>
      </p:sp>
      <p:sp>
        <p:nvSpPr>
          <p:cNvPr id="34" name="Line"/>
          <p:cNvSpPr/>
          <p:nvPr/>
        </p:nvSpPr>
        <p:spPr>
          <a:xfrm flipV="1">
            <a:off x="1999895" y="5861347"/>
            <a:ext cx="365523" cy="192883"/>
          </a:xfrm>
          <a:prstGeom prst="line">
            <a:avLst/>
          </a:prstGeom>
          <a:ln w="12700">
            <a:solidFill>
              <a:srgbClr val="FFFFFF"/>
            </a:solidFill>
            <a:miter/>
          </a:ln>
        </p:spPr>
        <p:txBody>
          <a:bodyPr lIns="17144" tIns="17144" rIns="17144" bIns="17144"/>
          <a:lstStyle/>
          <a:p>
            <a:pPr defTabSz="309563" hangingPunct="0">
              <a:defRPr/>
            </a:pPr>
            <a:endParaRPr sz="1125" kern="0">
              <a:solidFill>
                <a:srgbClr val="000000"/>
              </a:solidFill>
              <a:latin typeface="Proxima Nova Regular"/>
              <a:sym typeface="Proxima Nova Regular"/>
            </a:endParaRPr>
          </a:p>
        </p:txBody>
      </p:sp>
      <p:sp>
        <p:nvSpPr>
          <p:cNvPr id="35" name="Line"/>
          <p:cNvSpPr/>
          <p:nvPr/>
        </p:nvSpPr>
        <p:spPr>
          <a:xfrm>
            <a:off x="1891251" y="6173589"/>
            <a:ext cx="176215" cy="363737"/>
          </a:xfrm>
          <a:prstGeom prst="line">
            <a:avLst/>
          </a:prstGeom>
          <a:ln w="12700">
            <a:solidFill>
              <a:srgbClr val="FFFFFF"/>
            </a:solidFill>
            <a:miter/>
          </a:ln>
        </p:spPr>
        <p:txBody>
          <a:bodyPr lIns="17144" tIns="17144" rIns="17144" bIns="17144"/>
          <a:lstStyle/>
          <a:p>
            <a:pPr defTabSz="309563" hangingPunct="0">
              <a:defRPr/>
            </a:pPr>
            <a:endParaRPr sz="1125" kern="0">
              <a:solidFill>
                <a:srgbClr val="000000"/>
              </a:solidFill>
              <a:latin typeface="Proxima Nova Regular"/>
              <a:sym typeface="Proxima Nova Regular"/>
            </a:endParaRPr>
          </a:p>
        </p:txBody>
      </p:sp>
      <p:sp>
        <p:nvSpPr>
          <p:cNvPr id="36" name="Line"/>
          <p:cNvSpPr/>
          <p:nvPr/>
        </p:nvSpPr>
        <p:spPr>
          <a:xfrm flipH="1">
            <a:off x="970005" y="6165254"/>
            <a:ext cx="279203" cy="291110"/>
          </a:xfrm>
          <a:prstGeom prst="line">
            <a:avLst/>
          </a:prstGeom>
          <a:ln w="12700">
            <a:solidFill>
              <a:srgbClr val="FFFFFF"/>
            </a:solidFill>
            <a:miter/>
          </a:ln>
        </p:spPr>
        <p:txBody>
          <a:bodyPr lIns="17144" tIns="17144" rIns="17144" bIns="17144"/>
          <a:lstStyle/>
          <a:p>
            <a:pPr defTabSz="309563" hangingPunct="0">
              <a:defRPr/>
            </a:pPr>
            <a:endParaRPr sz="1125" kern="0">
              <a:solidFill>
                <a:srgbClr val="000000"/>
              </a:solidFill>
              <a:latin typeface="Proxima Nova Regular"/>
              <a:sym typeface="Proxima Nova Regular"/>
            </a:endParaRPr>
          </a:p>
        </p:txBody>
      </p:sp>
      <p:sp>
        <p:nvSpPr>
          <p:cNvPr id="39" name="Text Placeholder 1"/>
          <p:cNvSpPr txBox="1"/>
          <p:nvPr/>
        </p:nvSpPr>
        <p:spPr>
          <a:xfrm>
            <a:off x="409575" y="467603"/>
            <a:ext cx="8734425" cy="187281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34289" tIns="34289" rIns="34289" bIns="34289">
            <a:spAutoFit/>
          </a:bodyPr>
          <a:lstStyle>
            <a:lvl1pPr defTabSz="1828800">
              <a:lnSpc>
                <a:spcPct val="81000"/>
              </a:lnSpc>
              <a:spcBef>
                <a:spcPts val="2000"/>
              </a:spcBef>
              <a:defRPr sz="8000">
                <a:solidFill>
                  <a:srgbClr val="FFFFFF"/>
                </a:solidFill>
              </a:defRPr>
            </a:lvl1pPr>
          </a:lstStyle>
          <a:p>
            <a:pPr defTabSz="685800" hangingPunct="0">
              <a:spcBef>
                <a:spcPts val="750"/>
              </a:spcBef>
              <a:defRPr/>
            </a:pPr>
            <a:r>
              <a:rPr lang="lv-LV" sz="3000" b="1" dirty="0">
                <a:latin typeface="Arial" panose="020B0604020202020204" pitchFamily="34" charset="0"/>
                <a:cs typeface="Arial" panose="020B0604020202020204" pitchFamily="34" charset="0"/>
              </a:rPr>
              <a:t>Viedās specializācijas stratēģija (RIS3) </a:t>
            </a:r>
          </a:p>
          <a:p>
            <a:pPr defTabSz="685800" hangingPunct="0">
              <a:spcBef>
                <a:spcPts val="750"/>
              </a:spcBef>
              <a:defRPr/>
            </a:pPr>
            <a:endParaRPr lang="lv-LV" sz="3000" b="1" dirty="0">
              <a:latin typeface="Arial" panose="020B0604020202020204" pitchFamily="34" charset="0"/>
              <a:cs typeface="Arial" panose="020B0604020202020204" pitchFamily="34" charset="0"/>
            </a:endParaRPr>
          </a:p>
          <a:p>
            <a:pPr defTabSz="685800" hangingPunct="0">
              <a:spcBef>
                <a:spcPts val="750"/>
              </a:spcBef>
              <a:defRPr/>
            </a:pPr>
            <a:endParaRPr lang="lv-LV" sz="3000" b="1" dirty="0">
              <a:solidFill>
                <a:schemeClr val="bg1"/>
              </a:solidFill>
              <a:latin typeface="Arial" panose="020B0604020202020204" pitchFamily="34" charset="0"/>
              <a:cs typeface="Arial" panose="020B0604020202020204" pitchFamily="34" charset="0"/>
            </a:endParaRPr>
          </a:p>
          <a:p>
            <a:pPr defTabSz="685800" hangingPunct="0">
              <a:spcBef>
                <a:spcPts val="750"/>
              </a:spcBef>
              <a:defRPr/>
            </a:pPr>
            <a:endParaRPr lang="en-US" sz="3000" kern="0" dirty="0">
              <a:latin typeface="Proxima Nova Regular"/>
              <a:sym typeface="Proxima Nova Regular"/>
            </a:endParaRPr>
          </a:p>
        </p:txBody>
      </p:sp>
      <p:sp>
        <p:nvSpPr>
          <p:cNvPr id="9" name="Google Shape;8651;p15">
            <a:extLst>
              <a:ext uri="{FF2B5EF4-FFF2-40B4-BE49-F238E27FC236}">
                <a16:creationId xmlns:a16="http://schemas.microsoft.com/office/drawing/2014/main" id="{DF272AE0-C24C-45DB-99E1-599D4BADAC05}"/>
              </a:ext>
            </a:extLst>
          </p:cNvPr>
          <p:cNvSpPr/>
          <p:nvPr/>
        </p:nvSpPr>
        <p:spPr>
          <a:xfrm>
            <a:off x="409576" y="1663321"/>
            <a:ext cx="1303139" cy="111859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37" y="0"/>
                </a:lnTo>
                <a:lnTo>
                  <a:pt x="16963" y="0"/>
                </a:lnTo>
                <a:lnTo>
                  <a:pt x="21600" y="10800"/>
                </a:lnTo>
                <a:lnTo>
                  <a:pt x="16963" y="21600"/>
                </a:lnTo>
                <a:lnTo>
                  <a:pt x="4637" y="21600"/>
                </a:lnTo>
                <a:close/>
              </a:path>
            </a:pathLst>
          </a:custGeom>
          <a:blipFill>
            <a:blip r:embed="rId2"/>
            <a:stretch>
              <a:fillRect/>
            </a:stretch>
          </a:blipFill>
          <a:ln w="25400">
            <a:solidFill>
              <a:srgbClr val="FFFFFF"/>
            </a:solidFill>
          </a:ln>
        </p:spPr>
        <p:txBody>
          <a:bodyPr lIns="17144" tIns="17144" rIns="17144" bIns="17144"/>
          <a:lstStyle/>
          <a:p>
            <a:pPr defTabSz="685800" hangingPunct="0">
              <a:defRPr sz="3600"/>
            </a:pPr>
            <a:endParaRPr sz="2700" kern="0">
              <a:solidFill>
                <a:srgbClr val="000000"/>
              </a:solidFill>
              <a:latin typeface="Proxima Nova Regular"/>
              <a:cs typeface="Helvetica"/>
              <a:sym typeface="Proxima Nova Regular"/>
            </a:endParaRPr>
          </a:p>
        </p:txBody>
      </p:sp>
      <p:sp>
        <p:nvSpPr>
          <p:cNvPr id="11" name="Google Shape;8649;p15">
            <a:extLst>
              <a:ext uri="{FF2B5EF4-FFF2-40B4-BE49-F238E27FC236}">
                <a16:creationId xmlns:a16="http://schemas.microsoft.com/office/drawing/2014/main" id="{70CA06ED-0551-431D-B77B-2B59B0684271}"/>
              </a:ext>
            </a:extLst>
          </p:cNvPr>
          <p:cNvSpPr/>
          <p:nvPr/>
        </p:nvSpPr>
        <p:spPr>
          <a:xfrm>
            <a:off x="409576" y="2775365"/>
            <a:ext cx="1303139" cy="111918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37" y="0"/>
                </a:lnTo>
                <a:lnTo>
                  <a:pt x="16963" y="0"/>
                </a:lnTo>
                <a:lnTo>
                  <a:pt x="21600" y="10800"/>
                </a:lnTo>
                <a:lnTo>
                  <a:pt x="16963" y="21600"/>
                </a:lnTo>
                <a:lnTo>
                  <a:pt x="4637" y="21600"/>
                </a:lnTo>
                <a:close/>
              </a:path>
            </a:pathLst>
          </a:custGeom>
          <a:solidFill>
            <a:srgbClr val="7C1752"/>
          </a:solidFill>
          <a:ln w="25400">
            <a:solidFill>
              <a:srgbClr val="FFFFFF"/>
            </a:solidFill>
          </a:ln>
        </p:spPr>
        <p:txBody>
          <a:bodyPr lIns="17144" tIns="17144" rIns="17144" bIns="17144"/>
          <a:lstStyle/>
          <a:p>
            <a:pPr defTabSz="309563" hangingPunct="0">
              <a:defRPr/>
            </a:pPr>
            <a:endParaRPr sz="1125" kern="0">
              <a:solidFill>
                <a:srgbClr val="000000"/>
              </a:solidFill>
              <a:latin typeface="Proxima Nova Regular"/>
              <a:cs typeface="Helvetica"/>
              <a:sym typeface="Proxima Nova Regular"/>
            </a:endParaRPr>
          </a:p>
        </p:txBody>
      </p:sp>
      <p:sp>
        <p:nvSpPr>
          <p:cNvPr id="12" name="Google Shape;8657;p15">
            <a:extLst>
              <a:ext uri="{FF2B5EF4-FFF2-40B4-BE49-F238E27FC236}">
                <a16:creationId xmlns:a16="http://schemas.microsoft.com/office/drawing/2014/main" id="{EF82FF9A-2AB8-4780-B64E-65D84B6F117E}"/>
              </a:ext>
            </a:extLst>
          </p:cNvPr>
          <p:cNvSpPr/>
          <p:nvPr/>
        </p:nvSpPr>
        <p:spPr>
          <a:xfrm>
            <a:off x="1428751" y="2226487"/>
            <a:ext cx="1303139" cy="111918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37" y="0"/>
                </a:lnTo>
                <a:lnTo>
                  <a:pt x="16963" y="0"/>
                </a:lnTo>
                <a:lnTo>
                  <a:pt x="21600" y="10800"/>
                </a:lnTo>
                <a:lnTo>
                  <a:pt x="16963" y="21600"/>
                </a:lnTo>
                <a:lnTo>
                  <a:pt x="4637" y="21600"/>
                </a:lnTo>
                <a:close/>
              </a:path>
            </a:pathLst>
          </a:custGeom>
          <a:solidFill>
            <a:srgbClr val="7C1752"/>
          </a:solidFill>
          <a:ln w="25400">
            <a:solidFill>
              <a:srgbClr val="FFFFFF"/>
            </a:solidFill>
          </a:ln>
        </p:spPr>
        <p:txBody>
          <a:bodyPr lIns="17144" tIns="17144" rIns="17144" bIns="17144"/>
          <a:lstStyle/>
          <a:p>
            <a:pPr defTabSz="309563" hangingPunct="0">
              <a:defRPr/>
            </a:pPr>
            <a:endParaRPr sz="1125" kern="0">
              <a:solidFill>
                <a:srgbClr val="000000"/>
              </a:solidFill>
              <a:latin typeface="Proxima Nova Regular"/>
              <a:cs typeface="Helvetica"/>
              <a:sym typeface="Proxima Nova Regular"/>
            </a:endParaRPr>
          </a:p>
        </p:txBody>
      </p:sp>
      <p:sp>
        <p:nvSpPr>
          <p:cNvPr id="13" name="Google Shape;8659;p15">
            <a:extLst>
              <a:ext uri="{FF2B5EF4-FFF2-40B4-BE49-F238E27FC236}">
                <a16:creationId xmlns:a16="http://schemas.microsoft.com/office/drawing/2014/main" id="{DAD5071A-7D9C-43A0-BAE9-868CF57AA80B}"/>
              </a:ext>
            </a:extLst>
          </p:cNvPr>
          <p:cNvSpPr/>
          <p:nvPr/>
        </p:nvSpPr>
        <p:spPr>
          <a:xfrm>
            <a:off x="1428751" y="3339721"/>
            <a:ext cx="1303139" cy="111859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37" y="0"/>
                </a:lnTo>
                <a:lnTo>
                  <a:pt x="16963" y="0"/>
                </a:lnTo>
                <a:lnTo>
                  <a:pt x="21600" y="10800"/>
                </a:lnTo>
                <a:lnTo>
                  <a:pt x="16963" y="21600"/>
                </a:lnTo>
                <a:lnTo>
                  <a:pt x="4637" y="21600"/>
                </a:lnTo>
                <a:close/>
              </a:path>
            </a:pathLst>
          </a:custGeom>
          <a:blipFill>
            <a:blip r:embed="rId3"/>
            <a:stretch>
              <a:fillRect/>
            </a:stretch>
          </a:blipFill>
          <a:ln w="25400">
            <a:solidFill>
              <a:srgbClr val="FFFFFF"/>
            </a:solidFill>
          </a:ln>
        </p:spPr>
        <p:txBody>
          <a:bodyPr lIns="17144" tIns="17144" rIns="17144" bIns="17144"/>
          <a:lstStyle/>
          <a:p>
            <a:pPr defTabSz="685800" hangingPunct="0">
              <a:defRPr sz="3600"/>
            </a:pPr>
            <a:endParaRPr sz="2700" kern="0">
              <a:solidFill>
                <a:srgbClr val="000000"/>
              </a:solidFill>
              <a:latin typeface="Proxima Nova Regular"/>
              <a:cs typeface="Helvetica"/>
              <a:sym typeface="Proxima Nova Regular"/>
            </a:endParaRPr>
          </a:p>
        </p:txBody>
      </p:sp>
      <p:sp>
        <p:nvSpPr>
          <p:cNvPr id="14" name="Google Shape;8647;p15">
            <a:extLst>
              <a:ext uri="{FF2B5EF4-FFF2-40B4-BE49-F238E27FC236}">
                <a16:creationId xmlns:a16="http://schemas.microsoft.com/office/drawing/2014/main" id="{109B97A8-0D69-4F22-AB26-597868B0CBB4}"/>
              </a:ext>
            </a:extLst>
          </p:cNvPr>
          <p:cNvSpPr/>
          <p:nvPr/>
        </p:nvSpPr>
        <p:spPr>
          <a:xfrm>
            <a:off x="2444949" y="1663321"/>
            <a:ext cx="1303139" cy="111859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37" y="0"/>
                </a:lnTo>
                <a:lnTo>
                  <a:pt x="16963" y="0"/>
                </a:lnTo>
                <a:lnTo>
                  <a:pt x="21600" y="10800"/>
                </a:lnTo>
                <a:lnTo>
                  <a:pt x="16963" y="21600"/>
                </a:lnTo>
                <a:lnTo>
                  <a:pt x="4637" y="21600"/>
                </a:lnTo>
                <a:close/>
              </a:path>
            </a:pathLst>
          </a:custGeom>
          <a:blipFill>
            <a:blip r:embed="rId4"/>
            <a:stretch>
              <a:fillRect/>
            </a:stretch>
          </a:blipFill>
          <a:ln w="25400">
            <a:solidFill>
              <a:srgbClr val="FFFFFF"/>
            </a:solidFill>
          </a:ln>
        </p:spPr>
        <p:txBody>
          <a:bodyPr lIns="17144" tIns="17144" rIns="17144" bIns="17144"/>
          <a:lstStyle/>
          <a:p>
            <a:pPr defTabSz="685800" hangingPunct="0">
              <a:defRPr sz="3600"/>
            </a:pPr>
            <a:endParaRPr sz="2700" kern="0">
              <a:solidFill>
                <a:srgbClr val="000000"/>
              </a:solidFill>
              <a:latin typeface="Proxima Nova Regular"/>
              <a:cs typeface="Helvetica"/>
              <a:sym typeface="Proxima Nova Regular"/>
            </a:endParaRPr>
          </a:p>
        </p:txBody>
      </p:sp>
      <p:sp>
        <p:nvSpPr>
          <p:cNvPr id="15" name="Google Shape;8653;p15">
            <a:extLst>
              <a:ext uri="{FF2B5EF4-FFF2-40B4-BE49-F238E27FC236}">
                <a16:creationId xmlns:a16="http://schemas.microsoft.com/office/drawing/2014/main" id="{C4E6B0C8-EA1C-4EF2-8941-21034873B81F}"/>
              </a:ext>
            </a:extLst>
          </p:cNvPr>
          <p:cNvSpPr/>
          <p:nvPr/>
        </p:nvSpPr>
        <p:spPr>
          <a:xfrm>
            <a:off x="2444949" y="2784890"/>
            <a:ext cx="1303139" cy="111918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37" y="0"/>
                </a:lnTo>
                <a:lnTo>
                  <a:pt x="16963" y="0"/>
                </a:lnTo>
                <a:lnTo>
                  <a:pt x="21600" y="10800"/>
                </a:lnTo>
                <a:lnTo>
                  <a:pt x="16963" y="21600"/>
                </a:lnTo>
                <a:lnTo>
                  <a:pt x="4637" y="21600"/>
                </a:lnTo>
                <a:close/>
              </a:path>
            </a:pathLst>
          </a:custGeom>
          <a:solidFill>
            <a:srgbClr val="7C1752"/>
          </a:solidFill>
          <a:ln w="25400">
            <a:solidFill>
              <a:srgbClr val="FFFFFF"/>
            </a:solidFill>
          </a:ln>
        </p:spPr>
        <p:txBody>
          <a:bodyPr lIns="17144" tIns="17144" rIns="17144" bIns="17144"/>
          <a:lstStyle/>
          <a:p>
            <a:pPr defTabSz="309563" hangingPunct="0">
              <a:defRPr/>
            </a:pPr>
            <a:endParaRPr sz="1125" kern="0">
              <a:solidFill>
                <a:srgbClr val="000000"/>
              </a:solidFill>
              <a:latin typeface="Proxima Nova Regular"/>
              <a:cs typeface="Helvetica"/>
              <a:sym typeface="Proxima Nova Regular"/>
            </a:endParaRPr>
          </a:p>
        </p:txBody>
      </p:sp>
      <p:sp>
        <p:nvSpPr>
          <p:cNvPr id="16" name="Google Shape;8661;p15">
            <a:extLst>
              <a:ext uri="{FF2B5EF4-FFF2-40B4-BE49-F238E27FC236}">
                <a16:creationId xmlns:a16="http://schemas.microsoft.com/office/drawing/2014/main" id="{D7B00CBB-A54D-4BDA-81D7-0055A731200A}"/>
              </a:ext>
            </a:extLst>
          </p:cNvPr>
          <p:cNvSpPr/>
          <p:nvPr/>
        </p:nvSpPr>
        <p:spPr>
          <a:xfrm>
            <a:off x="3464719" y="2226487"/>
            <a:ext cx="1303139" cy="111918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37" y="0"/>
                </a:lnTo>
                <a:lnTo>
                  <a:pt x="16963" y="0"/>
                </a:lnTo>
                <a:lnTo>
                  <a:pt x="21600" y="10800"/>
                </a:lnTo>
                <a:lnTo>
                  <a:pt x="16963" y="21600"/>
                </a:lnTo>
                <a:lnTo>
                  <a:pt x="4637" y="21600"/>
                </a:lnTo>
                <a:close/>
              </a:path>
            </a:pathLst>
          </a:custGeom>
          <a:solidFill>
            <a:srgbClr val="7C1752"/>
          </a:solidFill>
          <a:ln w="25400">
            <a:solidFill>
              <a:srgbClr val="FFFFFF"/>
            </a:solidFill>
          </a:ln>
        </p:spPr>
        <p:txBody>
          <a:bodyPr lIns="17144" tIns="17144" rIns="17144" bIns="17144"/>
          <a:lstStyle/>
          <a:p>
            <a:pPr defTabSz="309563" hangingPunct="0">
              <a:defRPr/>
            </a:pPr>
            <a:endParaRPr sz="1125" kern="0">
              <a:solidFill>
                <a:srgbClr val="000000"/>
              </a:solidFill>
              <a:latin typeface="Proxima Nova Regular"/>
              <a:cs typeface="Helvetica"/>
              <a:sym typeface="Proxima Nova Regular"/>
            </a:endParaRPr>
          </a:p>
        </p:txBody>
      </p:sp>
      <p:sp>
        <p:nvSpPr>
          <p:cNvPr id="17" name="Google Shape;8663;p15">
            <a:extLst>
              <a:ext uri="{FF2B5EF4-FFF2-40B4-BE49-F238E27FC236}">
                <a16:creationId xmlns:a16="http://schemas.microsoft.com/office/drawing/2014/main" id="{F225792A-F50E-4FC6-AC6A-0F7342523816}"/>
              </a:ext>
            </a:extLst>
          </p:cNvPr>
          <p:cNvSpPr/>
          <p:nvPr/>
        </p:nvSpPr>
        <p:spPr>
          <a:xfrm>
            <a:off x="3464719" y="3345079"/>
            <a:ext cx="1303139" cy="1118593"/>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37" y="0"/>
                </a:lnTo>
                <a:lnTo>
                  <a:pt x="16963" y="0"/>
                </a:lnTo>
                <a:lnTo>
                  <a:pt x="21600" y="10800"/>
                </a:lnTo>
                <a:lnTo>
                  <a:pt x="16963" y="21600"/>
                </a:lnTo>
                <a:lnTo>
                  <a:pt x="4637" y="21600"/>
                </a:lnTo>
                <a:close/>
              </a:path>
            </a:pathLst>
          </a:custGeom>
          <a:blipFill>
            <a:blip r:embed="rId5"/>
            <a:stretch>
              <a:fillRect/>
            </a:stretch>
          </a:blipFill>
          <a:ln w="25400">
            <a:solidFill>
              <a:srgbClr val="FFFFFF"/>
            </a:solidFill>
          </a:ln>
        </p:spPr>
        <p:txBody>
          <a:bodyPr lIns="17144" tIns="17144" rIns="17144" bIns="17144"/>
          <a:lstStyle/>
          <a:p>
            <a:pPr defTabSz="685800" hangingPunct="0">
              <a:defRPr sz="3600"/>
            </a:pPr>
            <a:endParaRPr sz="2700" kern="0">
              <a:solidFill>
                <a:srgbClr val="000000"/>
              </a:solidFill>
              <a:latin typeface="Proxima Nova Regular"/>
              <a:cs typeface="Helvetica"/>
              <a:sym typeface="Proxima Nova Regular"/>
            </a:endParaRPr>
          </a:p>
        </p:txBody>
      </p:sp>
      <p:sp>
        <p:nvSpPr>
          <p:cNvPr id="18" name="Google Shape;8655;p15">
            <a:extLst>
              <a:ext uri="{FF2B5EF4-FFF2-40B4-BE49-F238E27FC236}">
                <a16:creationId xmlns:a16="http://schemas.microsoft.com/office/drawing/2014/main" id="{233964BB-E301-4556-8EF8-0C0C22DEBC37}"/>
              </a:ext>
            </a:extLst>
          </p:cNvPr>
          <p:cNvSpPr/>
          <p:nvPr/>
        </p:nvSpPr>
        <p:spPr>
          <a:xfrm>
            <a:off x="4480321" y="1656177"/>
            <a:ext cx="1302545" cy="111918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37" y="0"/>
                </a:lnTo>
                <a:lnTo>
                  <a:pt x="16963" y="0"/>
                </a:lnTo>
                <a:lnTo>
                  <a:pt x="21600" y="10800"/>
                </a:lnTo>
                <a:lnTo>
                  <a:pt x="16963" y="21600"/>
                </a:lnTo>
                <a:lnTo>
                  <a:pt x="4637" y="21600"/>
                </a:lnTo>
                <a:close/>
              </a:path>
            </a:pathLst>
          </a:custGeom>
          <a:blipFill>
            <a:blip r:embed="rId6"/>
            <a:stretch>
              <a:fillRect/>
            </a:stretch>
          </a:blipFill>
          <a:ln w="25400">
            <a:solidFill>
              <a:srgbClr val="FFFFFF"/>
            </a:solidFill>
          </a:ln>
        </p:spPr>
        <p:txBody>
          <a:bodyPr lIns="17144" tIns="17144" rIns="17144" bIns="17144"/>
          <a:lstStyle/>
          <a:p>
            <a:pPr defTabSz="685800" hangingPunct="0">
              <a:defRPr sz="3600"/>
            </a:pPr>
            <a:endParaRPr sz="2700" kern="0">
              <a:solidFill>
                <a:srgbClr val="000000"/>
              </a:solidFill>
              <a:latin typeface="Proxima Nova Regular"/>
              <a:cs typeface="Helvetica"/>
              <a:sym typeface="Proxima Nova Regular"/>
            </a:endParaRPr>
          </a:p>
        </p:txBody>
      </p:sp>
      <p:sp>
        <p:nvSpPr>
          <p:cNvPr id="19" name="Google Shape;8642;p15">
            <a:extLst>
              <a:ext uri="{FF2B5EF4-FFF2-40B4-BE49-F238E27FC236}">
                <a16:creationId xmlns:a16="http://schemas.microsoft.com/office/drawing/2014/main" id="{3B2FB917-314B-422C-A9B5-0C39928FC4D6}"/>
              </a:ext>
            </a:extLst>
          </p:cNvPr>
          <p:cNvSpPr/>
          <p:nvPr/>
        </p:nvSpPr>
        <p:spPr>
          <a:xfrm>
            <a:off x="4477508" y="2775365"/>
            <a:ext cx="1303139" cy="1119188"/>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lnTo>
                  <a:pt x="4637" y="0"/>
                </a:lnTo>
                <a:lnTo>
                  <a:pt x="16963" y="0"/>
                </a:lnTo>
                <a:lnTo>
                  <a:pt x="21600" y="10800"/>
                </a:lnTo>
                <a:lnTo>
                  <a:pt x="16963" y="21600"/>
                </a:lnTo>
                <a:lnTo>
                  <a:pt x="4637" y="21600"/>
                </a:lnTo>
                <a:lnTo>
                  <a:pt x="0" y="10800"/>
                </a:lnTo>
                <a:close/>
              </a:path>
            </a:pathLst>
          </a:custGeom>
          <a:solidFill>
            <a:srgbClr val="7C1752"/>
          </a:solidFill>
          <a:ln w="25400">
            <a:solidFill>
              <a:srgbClr val="FFFFFF"/>
            </a:solidFill>
          </a:ln>
        </p:spPr>
        <p:txBody>
          <a:bodyPr lIns="17144" tIns="17144" rIns="17144" bIns="17144"/>
          <a:lstStyle/>
          <a:p>
            <a:pPr defTabSz="309563" hangingPunct="0">
              <a:defRPr/>
            </a:pPr>
            <a:endParaRPr sz="1125" kern="0">
              <a:solidFill>
                <a:srgbClr val="000000"/>
              </a:solidFill>
              <a:latin typeface="Proxima Nova Regular"/>
              <a:cs typeface="Helvetica"/>
              <a:sym typeface="Proxima Nova Regular"/>
            </a:endParaRPr>
          </a:p>
        </p:txBody>
      </p:sp>
      <p:sp>
        <p:nvSpPr>
          <p:cNvPr id="20" name="Google Shape;8650;p15">
            <a:extLst>
              <a:ext uri="{FF2B5EF4-FFF2-40B4-BE49-F238E27FC236}">
                <a16:creationId xmlns:a16="http://schemas.microsoft.com/office/drawing/2014/main" id="{7D92A12E-4F5A-4532-AA8D-9A11A0DF97D9}"/>
              </a:ext>
            </a:extLst>
          </p:cNvPr>
          <p:cNvSpPr txBox="1"/>
          <p:nvPr/>
        </p:nvSpPr>
        <p:spPr>
          <a:xfrm>
            <a:off x="520005" y="3277725"/>
            <a:ext cx="1082279" cy="1454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defTabSz="1828800">
              <a:lnSpc>
                <a:spcPct val="90000"/>
              </a:lnSpc>
              <a:defRPr sz="2800">
                <a:solidFill>
                  <a:srgbClr val="FFFFFF"/>
                </a:solidFill>
              </a:defRPr>
            </a:lvl1pPr>
          </a:lstStyle>
          <a:p>
            <a:pPr defTabSz="685800" hangingPunct="0">
              <a:defRPr/>
            </a:pPr>
            <a:r>
              <a:rPr sz="1050" kern="0" dirty="0">
                <a:latin typeface="Proxima Nova Regular"/>
                <a:cs typeface="Helvetica"/>
                <a:sym typeface="Proxima Nova Regular"/>
              </a:rPr>
              <a:t>BIO</a:t>
            </a:r>
            <a:r>
              <a:rPr lang="lv-LV" sz="1050" kern="0" dirty="0">
                <a:latin typeface="Proxima Nova Regular"/>
                <a:cs typeface="Helvetica"/>
                <a:sym typeface="Proxima Nova Regular"/>
              </a:rPr>
              <a:t>MEDICĪNA</a:t>
            </a:r>
            <a:endParaRPr sz="1050" kern="0" dirty="0">
              <a:latin typeface="Proxima Nova Regular"/>
              <a:cs typeface="Helvetica"/>
              <a:sym typeface="Proxima Nova Regular"/>
            </a:endParaRPr>
          </a:p>
        </p:txBody>
      </p:sp>
      <p:sp>
        <p:nvSpPr>
          <p:cNvPr id="21" name="Google Shape;8658;p15">
            <a:extLst>
              <a:ext uri="{FF2B5EF4-FFF2-40B4-BE49-F238E27FC236}">
                <a16:creationId xmlns:a16="http://schemas.microsoft.com/office/drawing/2014/main" id="{53DFE172-9C8B-4D91-9CA9-8293D571FC78}"/>
              </a:ext>
            </a:extLst>
          </p:cNvPr>
          <p:cNvSpPr txBox="1"/>
          <p:nvPr/>
        </p:nvSpPr>
        <p:spPr>
          <a:xfrm>
            <a:off x="1542454" y="2706225"/>
            <a:ext cx="1082279" cy="1454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defTabSz="1828800">
              <a:lnSpc>
                <a:spcPct val="90000"/>
              </a:lnSpc>
              <a:defRPr sz="2800">
                <a:solidFill>
                  <a:srgbClr val="FFFFFF"/>
                </a:solidFill>
              </a:defRPr>
            </a:lvl1pPr>
          </a:lstStyle>
          <a:p>
            <a:pPr defTabSz="685800" hangingPunct="0">
              <a:defRPr/>
            </a:pPr>
            <a:r>
              <a:rPr sz="1050" kern="0" dirty="0">
                <a:latin typeface="Proxima Nova Regular"/>
                <a:cs typeface="Helvetica"/>
                <a:sym typeface="Proxima Nova Regular"/>
              </a:rPr>
              <a:t>BIOE</a:t>
            </a:r>
            <a:r>
              <a:rPr lang="lv-LV" sz="1050" kern="0" dirty="0">
                <a:latin typeface="Proxima Nova Regular"/>
                <a:cs typeface="Helvetica"/>
                <a:sym typeface="Proxima Nova Regular"/>
              </a:rPr>
              <a:t>KONOMIKA</a:t>
            </a:r>
            <a:endParaRPr sz="1050" kern="0" dirty="0">
              <a:latin typeface="Proxima Nova Regular"/>
              <a:cs typeface="Helvetica"/>
              <a:sym typeface="Proxima Nova Regular"/>
            </a:endParaRPr>
          </a:p>
        </p:txBody>
      </p:sp>
      <p:sp>
        <p:nvSpPr>
          <p:cNvPr id="22" name="Google Shape;8654;p15">
            <a:extLst>
              <a:ext uri="{FF2B5EF4-FFF2-40B4-BE49-F238E27FC236}">
                <a16:creationId xmlns:a16="http://schemas.microsoft.com/office/drawing/2014/main" id="{672BA9A7-2467-41F3-A3E8-7876C5376283}"/>
              </a:ext>
            </a:extLst>
          </p:cNvPr>
          <p:cNvSpPr txBox="1"/>
          <p:nvPr/>
        </p:nvSpPr>
        <p:spPr>
          <a:xfrm>
            <a:off x="2646759" y="3199060"/>
            <a:ext cx="899518" cy="290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defTabSz="1828800">
              <a:lnSpc>
                <a:spcPct val="90000"/>
              </a:lnSpc>
              <a:defRPr sz="2800">
                <a:solidFill>
                  <a:srgbClr val="FFFFFF"/>
                </a:solidFill>
              </a:defRPr>
            </a:lvl1pPr>
          </a:lstStyle>
          <a:p>
            <a:pPr defTabSz="685800" hangingPunct="0">
              <a:defRPr/>
            </a:pPr>
            <a:r>
              <a:rPr lang="lv-LV" sz="1050" kern="0" dirty="0">
                <a:latin typeface="Proxima Nova Regular"/>
                <a:cs typeface="Helvetica"/>
                <a:sym typeface="Proxima Nova Regular"/>
              </a:rPr>
              <a:t>VIEDĀ ENERĢĒTIKA</a:t>
            </a:r>
            <a:endParaRPr sz="1050" kern="0" dirty="0">
              <a:latin typeface="Proxima Nova Regular"/>
              <a:cs typeface="Helvetica"/>
              <a:sym typeface="Proxima Nova Regular"/>
            </a:endParaRPr>
          </a:p>
        </p:txBody>
      </p:sp>
      <p:sp>
        <p:nvSpPr>
          <p:cNvPr id="23" name="Google Shape;8662;p15">
            <a:extLst>
              <a:ext uri="{FF2B5EF4-FFF2-40B4-BE49-F238E27FC236}">
                <a16:creationId xmlns:a16="http://schemas.microsoft.com/office/drawing/2014/main" id="{3551860A-D3BC-47F9-B629-C9786BA54E4E}"/>
              </a:ext>
            </a:extLst>
          </p:cNvPr>
          <p:cNvSpPr txBox="1"/>
          <p:nvPr/>
        </p:nvSpPr>
        <p:spPr>
          <a:xfrm>
            <a:off x="3666530" y="2640657"/>
            <a:ext cx="899517" cy="29084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defTabSz="1828800">
              <a:lnSpc>
                <a:spcPct val="90000"/>
              </a:lnSpc>
              <a:defRPr sz="2800">
                <a:solidFill>
                  <a:srgbClr val="FFFFFF"/>
                </a:solidFill>
              </a:defRPr>
            </a:lvl1pPr>
          </a:lstStyle>
          <a:p>
            <a:pPr defTabSz="685800" hangingPunct="0">
              <a:defRPr/>
            </a:pPr>
            <a:r>
              <a:rPr lang="lv-LV" sz="1050" kern="0" dirty="0">
                <a:latin typeface="Proxima Nova Regular"/>
                <a:cs typeface="Helvetica"/>
                <a:sym typeface="Proxima Nova Regular"/>
              </a:rPr>
              <a:t>VIEDIE MATERIĀLI</a:t>
            </a:r>
            <a:endParaRPr sz="1050" kern="0" dirty="0">
              <a:latin typeface="Proxima Nova Regular"/>
              <a:cs typeface="Helvetica"/>
              <a:sym typeface="Proxima Nova Regular"/>
            </a:endParaRPr>
          </a:p>
        </p:txBody>
      </p:sp>
      <p:sp>
        <p:nvSpPr>
          <p:cNvPr id="24" name="Google Shape;8643;p15">
            <a:extLst>
              <a:ext uri="{FF2B5EF4-FFF2-40B4-BE49-F238E27FC236}">
                <a16:creationId xmlns:a16="http://schemas.microsoft.com/office/drawing/2014/main" id="{07870119-72EE-4616-B79B-037361575FBC}"/>
              </a:ext>
            </a:extLst>
          </p:cNvPr>
          <p:cNvSpPr txBox="1"/>
          <p:nvPr/>
        </p:nvSpPr>
        <p:spPr>
          <a:xfrm>
            <a:off x="4691657" y="3262247"/>
            <a:ext cx="899517" cy="1454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ctr" defTabSz="1828800">
              <a:lnSpc>
                <a:spcPct val="90000"/>
              </a:lnSpc>
              <a:defRPr sz="2800">
                <a:solidFill>
                  <a:srgbClr val="FFFFFF"/>
                </a:solidFill>
              </a:defRPr>
            </a:lvl1pPr>
          </a:lstStyle>
          <a:p>
            <a:pPr defTabSz="685800" hangingPunct="0">
              <a:defRPr/>
            </a:pPr>
            <a:r>
              <a:rPr lang="lv-LV" sz="1050" kern="0" dirty="0">
                <a:latin typeface="Proxima Nova Regular"/>
                <a:cs typeface="Helvetica"/>
                <a:sym typeface="Proxima Nova Regular"/>
              </a:rPr>
              <a:t>IKT, </a:t>
            </a:r>
            <a:r>
              <a:rPr lang="lv-LV" sz="1050" kern="0" dirty="0" err="1">
                <a:latin typeface="Proxima Nova Regular"/>
                <a:cs typeface="Helvetica"/>
                <a:sym typeface="Proxima Nova Regular"/>
              </a:rPr>
              <a:t>tsk.</a:t>
            </a:r>
            <a:r>
              <a:rPr lang="lv-LV" sz="1050" kern="0" dirty="0" err="1">
                <a:latin typeface="Proxima Nova Regular"/>
                <a:cs typeface="Helvetica"/>
              </a:rPr>
              <a:t>GBS</a:t>
            </a:r>
            <a:endParaRPr sz="1050" kern="0" dirty="0">
              <a:latin typeface="Proxima Nova Regular"/>
              <a:cs typeface="Helvetica"/>
              <a:sym typeface="Proxima Nova Regular"/>
            </a:endParaRPr>
          </a:p>
        </p:txBody>
      </p:sp>
    </p:spTree>
    <p:extLst>
      <p:ext uri="{BB962C8B-B14F-4D97-AF65-F5344CB8AC3E}">
        <p14:creationId xmlns:p14="http://schemas.microsoft.com/office/powerpoint/2010/main" val="346406724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DB043E-5795-4C92-BC92-DDAFFB601CD6}"/>
              </a:ext>
            </a:extLst>
          </p:cNvPr>
          <p:cNvSpPr txBox="1"/>
          <p:nvPr/>
        </p:nvSpPr>
        <p:spPr>
          <a:xfrm>
            <a:off x="395536" y="411510"/>
            <a:ext cx="8352928" cy="3416320"/>
          </a:xfrm>
          <a:prstGeom prst="rect">
            <a:avLst/>
          </a:prstGeom>
          <a:noFill/>
        </p:spPr>
        <p:txBody>
          <a:bodyPr wrap="square">
            <a:spAutoFit/>
          </a:bodyPr>
          <a:lstStyle/>
          <a:p>
            <a:r>
              <a:rPr lang="lv-LV" sz="2400" b="1" dirty="0">
                <a:solidFill>
                  <a:schemeClr val="bg1"/>
                </a:solidFill>
                <a:latin typeface="Arial" panose="020B0604020202020204" pitchFamily="34" charset="0"/>
                <a:cs typeface="Arial" panose="020B0604020202020204" pitchFamily="34" charset="0"/>
              </a:rPr>
              <a:t>Projekta ietvaros apmācības var nodrošināt:</a:t>
            </a:r>
          </a:p>
          <a:p>
            <a:endParaRPr lang="lv-LV" sz="24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lv-LV" sz="2400" dirty="0">
                <a:solidFill>
                  <a:schemeClr val="bg1"/>
                </a:solidFill>
                <a:latin typeface="Arial" panose="020B0604020202020204" pitchFamily="34" charset="0"/>
                <a:cs typeface="Arial" panose="020B0604020202020204" pitchFamily="34" charset="0"/>
              </a:rPr>
              <a:t>saistītais vai partneruzņēmums</a:t>
            </a:r>
          </a:p>
          <a:p>
            <a:pPr marL="342900" indent="-342900">
              <a:buFont typeface="Arial" panose="020B0604020202020204" pitchFamily="34" charset="0"/>
              <a:buChar char="•"/>
            </a:pPr>
            <a:endParaRPr lang="lv-LV" sz="2400" dirty="0">
              <a:solidFill>
                <a:schemeClr val="bg1"/>
              </a:solidFill>
              <a:latin typeface="Arial" panose="020B0604020202020204" pitchFamily="34" charset="0"/>
              <a:cs typeface="Arial" panose="020B0604020202020204" pitchFamily="34" charset="0"/>
            </a:endParaRPr>
          </a:p>
          <a:p>
            <a:r>
              <a:rPr lang="lv-LV" sz="2400" dirty="0">
                <a:solidFill>
                  <a:schemeClr val="bg1"/>
                </a:solidFill>
                <a:latin typeface="Arial" panose="020B0604020202020204" pitchFamily="34" charset="0"/>
                <a:cs typeface="Arial" panose="020B0604020202020204" pitchFamily="34" charset="0"/>
              </a:rPr>
              <a:t>vai</a:t>
            </a:r>
          </a:p>
          <a:p>
            <a:endParaRPr lang="lv-LV" sz="2400" dirty="0">
              <a:solidFill>
                <a:schemeClr val="bg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lv-LV" sz="2400" dirty="0">
                <a:solidFill>
                  <a:schemeClr val="bg1"/>
                </a:solidFill>
                <a:latin typeface="Arial" panose="020B0604020202020204" pitchFamily="34" charset="0"/>
                <a:cs typeface="Arial" panose="020B0604020202020204" pitchFamily="34" charset="0"/>
              </a:rPr>
              <a:t>komersants pats piesaista apmācību sniedzēju (ārpakalpojuma veidā), ievērojot normatīvos aktus iepirkuma procedūras jomā</a:t>
            </a:r>
            <a:r>
              <a:rPr lang="lv-LV" b="0" i="0" dirty="0">
                <a:solidFill>
                  <a:srgbClr val="212529"/>
                </a:solidFill>
                <a:effectLst/>
                <a:latin typeface="RobustaTLPro-Regular"/>
              </a:rPr>
              <a:t>. </a:t>
            </a:r>
            <a:endParaRPr lang="lv-LV" dirty="0"/>
          </a:p>
        </p:txBody>
      </p:sp>
    </p:spTree>
    <p:extLst>
      <p:ext uri="{BB962C8B-B14F-4D97-AF65-F5344CB8AC3E}">
        <p14:creationId xmlns:p14="http://schemas.microsoft.com/office/powerpoint/2010/main" val="99451822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060DD33-A4A1-4380-98A8-CD645E4B394F}"/>
              </a:ext>
            </a:extLst>
          </p:cNvPr>
          <p:cNvSpPr txBox="1"/>
          <p:nvPr/>
        </p:nvSpPr>
        <p:spPr>
          <a:xfrm>
            <a:off x="451842" y="915566"/>
            <a:ext cx="8368630" cy="4062651"/>
          </a:xfrm>
          <a:prstGeom prst="rect">
            <a:avLst/>
          </a:prstGeom>
          <a:noFill/>
        </p:spPr>
        <p:txBody>
          <a:bodyPr wrap="square">
            <a:spAutoFit/>
          </a:bodyPr>
          <a:lstStyle/>
          <a:p>
            <a:pPr algn="l"/>
            <a:endParaRPr lang="lv-LV" sz="2000" b="0" i="0" dirty="0">
              <a:solidFill>
                <a:schemeClr val="bg1"/>
              </a:solidFill>
              <a:effectLst/>
              <a:latin typeface="Arial" panose="020B0604020202020204" pitchFamily="34" charset="0"/>
              <a:cs typeface="Arial" panose="020B0604020202020204" pitchFamily="34" charset="0"/>
            </a:endParaRPr>
          </a:p>
          <a:p>
            <a:pPr algn="just"/>
            <a:r>
              <a:rPr lang="lv-LV" sz="2000" dirty="0">
                <a:solidFill>
                  <a:schemeClr val="bg1"/>
                </a:solidFill>
                <a:latin typeface="Arial" panose="020B0604020202020204" pitchFamily="34" charset="0"/>
                <a:ea typeface="Calibri" panose="020F0502020204030204" pitchFamily="34" charset="0"/>
                <a:cs typeface="Arial" panose="020B0604020202020204" pitchFamily="34" charset="0"/>
              </a:rPr>
              <a:t>Ja izmanto </a:t>
            </a:r>
            <a:r>
              <a:rPr lang="lv-LV" sz="2000" i="1" dirty="0" err="1">
                <a:solidFill>
                  <a:schemeClr val="bg1"/>
                </a:solidFill>
                <a:latin typeface="Arial" panose="020B0604020202020204" pitchFamily="34" charset="0"/>
                <a:ea typeface="Calibri" panose="020F0502020204030204" pitchFamily="34" charset="0"/>
                <a:cs typeface="Arial" panose="020B0604020202020204" pitchFamily="34" charset="0"/>
              </a:rPr>
              <a:t>de</a:t>
            </a:r>
            <a:r>
              <a:rPr lang="lv-LV" sz="2000" i="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lv-LV" sz="2000" i="1" dirty="0" err="1">
                <a:solidFill>
                  <a:schemeClr val="bg1"/>
                </a:solidFill>
                <a:latin typeface="Arial" panose="020B0604020202020204" pitchFamily="34" charset="0"/>
                <a:ea typeface="Calibri" panose="020F0502020204030204" pitchFamily="34" charset="0"/>
                <a:cs typeface="Arial" panose="020B0604020202020204" pitchFamily="34" charset="0"/>
              </a:rPr>
              <a:t>minimis</a:t>
            </a:r>
            <a:r>
              <a:rPr lang="lv-LV" sz="2000" i="1"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lv-LV" sz="2000" dirty="0">
                <a:solidFill>
                  <a:schemeClr val="bg1"/>
                </a:solidFill>
                <a:latin typeface="Arial" panose="020B0604020202020204" pitchFamily="34" charset="0"/>
                <a:ea typeface="Calibri" panose="020F0502020204030204" pitchFamily="34" charset="0"/>
                <a:cs typeface="Arial" panose="020B0604020202020204" pitchFamily="34" charset="0"/>
              </a:rPr>
              <a:t>atbalstu:</a:t>
            </a:r>
          </a:p>
          <a:p>
            <a:pPr marL="342900" indent="-342900" algn="just">
              <a:buFont typeface="Arial" panose="020B0604020202020204" pitchFamily="34" charset="0"/>
              <a:buChar char="•"/>
            </a:pPr>
            <a:r>
              <a:rPr lang="lv-LV" sz="2000" dirty="0">
                <a:solidFill>
                  <a:schemeClr val="bg1"/>
                </a:solidFill>
                <a:latin typeface="Arial" panose="020B0604020202020204" pitchFamily="34" charset="0"/>
                <a:ea typeface="Calibri" panose="020F0502020204030204" pitchFamily="34" charset="0"/>
                <a:cs typeface="Arial" panose="020B0604020202020204" pitchFamily="34" charset="0"/>
              </a:rPr>
              <a:t>sīkajiem (mikro), mazajiem un vidējiem komersantiem</a:t>
            </a:r>
          </a:p>
          <a:p>
            <a:pPr marL="800100" lvl="1" indent="-342900" algn="just">
              <a:buFont typeface="Wingdings" panose="05000000000000000000" pitchFamily="2" charset="2"/>
              <a:buChar char="§"/>
            </a:pPr>
            <a:r>
              <a:rPr lang="lv-LV" sz="2000" dirty="0">
                <a:solidFill>
                  <a:schemeClr val="bg1"/>
                </a:solidFill>
                <a:latin typeface="Arial" panose="020B0604020202020204" pitchFamily="34" charset="0"/>
                <a:ea typeface="Calibri" panose="020F0502020204030204" pitchFamily="34" charset="0"/>
                <a:cs typeface="Arial" panose="020B0604020202020204" pitchFamily="34" charset="0"/>
              </a:rPr>
              <a:t>100% par pirmajiem trīs pieteiktajiem nodarbinātajiem</a:t>
            </a:r>
          </a:p>
          <a:p>
            <a:pPr marL="800100" lvl="1" indent="-342900" algn="just">
              <a:buFont typeface="Wingdings" panose="05000000000000000000" pitchFamily="2" charset="2"/>
              <a:buChar char="§"/>
            </a:pPr>
            <a:r>
              <a:rPr lang="lv-LV" sz="2000" dirty="0">
                <a:solidFill>
                  <a:schemeClr val="bg1"/>
                </a:solidFill>
                <a:latin typeface="Arial" panose="020B0604020202020204" pitchFamily="34" charset="0"/>
                <a:ea typeface="Calibri" panose="020F0502020204030204" pitchFamily="34" charset="0"/>
                <a:cs typeface="Arial" panose="020B0604020202020204" pitchFamily="34" charset="0"/>
              </a:rPr>
              <a:t>85% katram nākamajam pieteiktajam nodarbinātajam</a:t>
            </a:r>
          </a:p>
          <a:p>
            <a:pPr marL="285750" indent="-285750" algn="just">
              <a:buFont typeface="Arial" panose="020B0604020202020204" pitchFamily="34" charset="0"/>
              <a:buChar char="•"/>
            </a:pPr>
            <a:r>
              <a:rPr lang="lv-LV" sz="2000" dirty="0">
                <a:solidFill>
                  <a:schemeClr val="bg1"/>
                </a:solidFill>
                <a:latin typeface="Arial" panose="020B0604020202020204" pitchFamily="34" charset="0"/>
                <a:ea typeface="Calibri" panose="020F0502020204030204" pitchFamily="34" charset="0"/>
                <a:cs typeface="Arial" panose="020B0604020202020204" pitchFamily="34" charset="0"/>
              </a:rPr>
              <a:t>85% lielajiem komersantiem</a:t>
            </a:r>
          </a:p>
          <a:p>
            <a:pPr marL="0" indent="0" algn="just">
              <a:buNone/>
            </a:pPr>
            <a:endParaRPr lang="lv-LV" sz="2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marL="0" indent="0" algn="just">
              <a:buNone/>
            </a:pPr>
            <a:endParaRPr lang="lv-LV" sz="2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r>
              <a:rPr lang="lv-LV"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Ja </a:t>
            </a:r>
            <a:r>
              <a:rPr lang="lv-LV" sz="2000" i="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de</a:t>
            </a:r>
            <a:r>
              <a:rPr lang="lv-LV" sz="20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lv-LV" sz="2000" i="1" dirty="0" err="1">
                <a:solidFill>
                  <a:schemeClr val="bg1"/>
                </a:solidFill>
                <a:effectLst/>
                <a:latin typeface="Arial" panose="020B0604020202020204" pitchFamily="34" charset="0"/>
                <a:ea typeface="Calibri" panose="020F0502020204030204" pitchFamily="34" charset="0"/>
                <a:cs typeface="Arial" panose="020B0604020202020204" pitchFamily="34" charset="0"/>
              </a:rPr>
              <a:t>minimis</a:t>
            </a:r>
            <a:r>
              <a:rPr lang="lv-LV" sz="20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lv-LV"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ir pārsniegts, tad 651/2014 regula:</a:t>
            </a:r>
          </a:p>
          <a:p>
            <a:pPr marL="285750" indent="-285750" algn="just">
              <a:buFont typeface="Arial" panose="020B0604020202020204" pitchFamily="34" charset="0"/>
              <a:buChar char="•"/>
            </a:pPr>
            <a:r>
              <a:rPr lang="lv-LV"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70% sīkajiem (mikro) un mazajiem komersantiem</a:t>
            </a:r>
          </a:p>
          <a:p>
            <a:pPr marL="285750" indent="-285750" algn="just">
              <a:buFont typeface="Arial" panose="020B0604020202020204" pitchFamily="34" charset="0"/>
              <a:buChar char="•"/>
            </a:pPr>
            <a:r>
              <a:rPr lang="lv-LV" sz="2000" dirty="0">
                <a:solidFill>
                  <a:schemeClr val="bg1"/>
                </a:solidFill>
                <a:latin typeface="Arial" panose="020B0604020202020204" pitchFamily="34" charset="0"/>
                <a:ea typeface="Calibri" panose="020F0502020204030204" pitchFamily="34" charset="0"/>
                <a:cs typeface="Arial" panose="020B0604020202020204" pitchFamily="34" charset="0"/>
              </a:rPr>
              <a:t>60% vidējiem komersantiem</a:t>
            </a:r>
          </a:p>
          <a:p>
            <a:pPr marL="285750" indent="-285750" algn="just">
              <a:buFont typeface="Arial" panose="020B0604020202020204" pitchFamily="34" charset="0"/>
              <a:buChar char="•"/>
            </a:pPr>
            <a:r>
              <a:rPr lang="lv-LV"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50% lielajiem komersantiem</a:t>
            </a:r>
          </a:p>
          <a:p>
            <a:pPr algn="just"/>
            <a:endParaRPr lang="en-GB" b="1" dirty="0">
              <a:solidFill>
                <a:schemeClr val="bg1"/>
              </a:solidFill>
              <a:latin typeface="Arial" panose="020B0604020202020204" pitchFamily="34" charset="0"/>
              <a:cs typeface="Arial" panose="020B0604020202020204" pitchFamily="34" charset="0"/>
            </a:endParaRPr>
          </a:p>
        </p:txBody>
      </p:sp>
      <p:sp>
        <p:nvSpPr>
          <p:cNvPr id="4" name="Text Placeholder 1">
            <a:extLst>
              <a:ext uri="{FF2B5EF4-FFF2-40B4-BE49-F238E27FC236}">
                <a16:creationId xmlns:a16="http://schemas.microsoft.com/office/drawing/2014/main" id="{A317435C-04BE-4132-A328-088C82AF357C}"/>
              </a:ext>
            </a:extLst>
          </p:cNvPr>
          <p:cNvSpPr txBox="1"/>
          <p:nvPr/>
        </p:nvSpPr>
        <p:spPr>
          <a:xfrm>
            <a:off x="451842" y="440641"/>
            <a:ext cx="8010525"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defTabSz="1828800">
              <a:lnSpc>
                <a:spcPct val="80000"/>
              </a:lnSpc>
              <a:spcBef>
                <a:spcPts val="2000"/>
              </a:spcBef>
              <a:defRPr sz="10000">
                <a:solidFill>
                  <a:srgbClr val="FFFFFF"/>
                </a:solidFill>
              </a:defRPr>
            </a:lvl1pPr>
          </a:lstStyle>
          <a:p>
            <a:r>
              <a:rPr lang="lv-LV" sz="3000" b="1" dirty="0">
                <a:latin typeface="Arial" panose="020B0604020202020204" pitchFamily="34" charset="0"/>
                <a:cs typeface="Arial" panose="020B0604020202020204" pitchFamily="34" charset="0"/>
              </a:rPr>
              <a:t>Finansējuma intensitāte </a:t>
            </a:r>
          </a:p>
        </p:txBody>
      </p:sp>
      <p:pic>
        <p:nvPicPr>
          <p:cNvPr id="6" name="image.png" descr="image.png">
            <a:extLst>
              <a:ext uri="{FF2B5EF4-FFF2-40B4-BE49-F238E27FC236}">
                <a16:creationId xmlns:a16="http://schemas.microsoft.com/office/drawing/2014/main" id="{B159FF7A-4C29-4AD9-9BED-B1B6F397D77F}"/>
              </a:ext>
            </a:extLst>
          </p:cNvPr>
          <p:cNvPicPr>
            <a:picLocks noChangeAspect="1"/>
          </p:cNvPicPr>
          <p:nvPr/>
        </p:nvPicPr>
        <p:blipFill rotWithShape="1">
          <a:blip r:embed="rId2"/>
          <a:srcRect r="6075" b="4925"/>
          <a:stretch/>
        </p:blipFill>
        <p:spPr>
          <a:xfrm>
            <a:off x="7626726" y="4515966"/>
            <a:ext cx="1517274" cy="627534"/>
          </a:xfrm>
          <a:prstGeom prst="rect">
            <a:avLst/>
          </a:prstGeom>
          <a:ln w="12700" cap="flat">
            <a:noFill/>
            <a:miter lim="400000"/>
          </a:ln>
          <a:effectLst/>
        </p:spPr>
      </p:pic>
    </p:spTree>
    <p:extLst>
      <p:ext uri="{BB962C8B-B14F-4D97-AF65-F5344CB8AC3E}">
        <p14:creationId xmlns:p14="http://schemas.microsoft.com/office/powerpoint/2010/main" val="389942926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 Placeholder 1"/>
          <p:cNvSpPr txBox="1"/>
          <p:nvPr/>
        </p:nvSpPr>
        <p:spPr>
          <a:xfrm>
            <a:off x="451842" y="440641"/>
            <a:ext cx="8010525"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defTabSz="1828800">
              <a:lnSpc>
                <a:spcPct val="80000"/>
              </a:lnSpc>
              <a:spcBef>
                <a:spcPts val="2000"/>
              </a:spcBef>
              <a:defRPr sz="10000">
                <a:solidFill>
                  <a:srgbClr val="FFFFFF"/>
                </a:solidFill>
              </a:defRPr>
            </a:lvl1pPr>
          </a:lstStyle>
          <a:p>
            <a:pPr algn="just"/>
            <a:r>
              <a:rPr lang="lv-LV" sz="3000" b="1" dirty="0">
                <a:solidFill>
                  <a:schemeClr val="bg1"/>
                </a:solidFill>
                <a:latin typeface="Arial" panose="020B0604020202020204" pitchFamily="34" charset="0"/>
                <a:cs typeface="Arial" panose="020B0604020202020204" pitchFamily="34" charset="0"/>
              </a:rPr>
              <a:t>Netiek atbalstītas</a:t>
            </a:r>
            <a:endParaRPr lang="lv-LV" sz="3200" b="1"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3E3820E-4D33-4A42-A9AD-F7550F05923B}"/>
              </a:ext>
            </a:extLst>
          </p:cNvPr>
          <p:cNvSpPr txBox="1"/>
          <p:nvPr/>
        </p:nvSpPr>
        <p:spPr>
          <a:xfrm>
            <a:off x="251520" y="1176744"/>
            <a:ext cx="8280920" cy="2831544"/>
          </a:xfrm>
          <a:prstGeom prst="rect">
            <a:avLst/>
          </a:prstGeom>
          <a:noFill/>
        </p:spPr>
        <p:txBody>
          <a:bodyPr wrap="square">
            <a:spAutoFit/>
          </a:bodyPr>
          <a:lstStyle/>
          <a:p>
            <a:pPr marL="285750" indent="-285750" algn="just">
              <a:buFont typeface="Arial" panose="020B0604020202020204" pitchFamily="34" charset="0"/>
              <a:buChar char="•"/>
            </a:pPr>
            <a:r>
              <a:rPr lang="lv-LV" sz="2000" dirty="0">
                <a:solidFill>
                  <a:schemeClr val="bg1"/>
                </a:solidFill>
                <a:effectLst/>
                <a:latin typeface="Arial" panose="020B0604020202020204" pitchFamily="34" charset="0"/>
                <a:ea typeface="Calibri" panose="020F0502020204030204" pitchFamily="34" charset="0"/>
                <a:cs typeface="Arial" panose="020B0604020202020204" pitchFamily="34" charset="0"/>
              </a:rPr>
              <a:t>apmācības augstākās izglītības programmās</a:t>
            </a:r>
          </a:p>
          <a:p>
            <a:pPr algn="just"/>
            <a:endParaRPr lang="lv-LV" sz="20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285750" indent="-285750">
              <a:buFont typeface="Arial" panose="020B0604020202020204" pitchFamily="34" charset="0"/>
              <a:buChar char="•"/>
            </a:pPr>
            <a:r>
              <a:rPr lang="lv-LV" sz="2000" dirty="0">
                <a:solidFill>
                  <a:schemeClr val="bg1"/>
                </a:solidFill>
                <a:latin typeface="Arial" panose="020B0604020202020204" pitchFamily="34" charset="0"/>
                <a:cs typeface="Arial" panose="020B0604020202020204" pitchFamily="34" charset="0"/>
              </a:rPr>
              <a:t>transportlīdzekļu vadītāju kursi A1, A, B1 un M kategorijas iegūšanai</a:t>
            </a:r>
            <a:endParaRPr lang="lv-LV" sz="200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lv-LV" sz="200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v-LV" sz="2000" dirty="0">
                <a:solidFill>
                  <a:schemeClr val="bg1"/>
                </a:solidFill>
                <a:latin typeface="Arial" panose="020B0604020202020204" pitchFamily="34" charset="0"/>
                <a:cs typeface="Arial" panose="020B0604020202020204" pitchFamily="34" charset="0"/>
              </a:rPr>
              <a:t>apmācības, kas noteiktas Regulas Nr.651/2014 31.panta 2.punktā  </a:t>
            </a:r>
            <a:r>
              <a:rPr lang="lv-LV" sz="2000" i="1" dirty="0">
                <a:solidFill>
                  <a:schemeClr val="bg1"/>
                </a:solidFill>
                <a:latin typeface="Arial" panose="020B0604020202020204" pitchFamily="34" charset="0"/>
                <a:cs typeface="Arial" panose="020B0604020202020204" pitchFamily="34" charset="0"/>
              </a:rPr>
              <a:t>(Atbalstu nepiešķir mācībām, kuras uzņēmumi rīko, lai nodrošinātu atbilstību valsts obligātajiem standartiem attiecībā uz mācībām)</a:t>
            </a:r>
          </a:p>
          <a:p>
            <a:endParaRPr lang="lv-LV" sz="2000" dirty="0">
              <a:solidFill>
                <a:schemeClr val="bg1"/>
              </a:solidFill>
              <a:highlight>
                <a:srgbClr val="FFFF00"/>
              </a:highlight>
              <a:latin typeface="Arial" panose="020B0604020202020204" pitchFamily="34" charset="0"/>
              <a:cs typeface="Arial" panose="020B0604020202020204" pitchFamily="34" charset="0"/>
            </a:endParaRPr>
          </a:p>
          <a:p>
            <a:pPr algn="just">
              <a:buFont typeface="Wingdings" panose="05000000000000000000" pitchFamily="2" charset="2"/>
              <a:buChar char="ü"/>
            </a:pPr>
            <a:endParaRPr lang="lv-LV"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4" name="image.png" descr="image.png">
            <a:extLst>
              <a:ext uri="{FF2B5EF4-FFF2-40B4-BE49-F238E27FC236}">
                <a16:creationId xmlns:a16="http://schemas.microsoft.com/office/drawing/2014/main" id="{70347E13-6455-4D81-A118-7D6FDEEC5C1A}"/>
              </a:ext>
            </a:extLst>
          </p:cNvPr>
          <p:cNvPicPr>
            <a:picLocks noChangeAspect="1"/>
          </p:cNvPicPr>
          <p:nvPr/>
        </p:nvPicPr>
        <p:blipFill rotWithShape="1">
          <a:blip r:embed="rId3"/>
          <a:srcRect r="6075" b="4925"/>
          <a:stretch/>
        </p:blipFill>
        <p:spPr>
          <a:xfrm>
            <a:off x="7626726" y="4515966"/>
            <a:ext cx="1517274" cy="627534"/>
          </a:xfrm>
          <a:prstGeom prst="rect">
            <a:avLst/>
          </a:prstGeom>
          <a:ln w="12700" cap="flat">
            <a:noFill/>
            <a:miter lim="400000"/>
          </a:ln>
          <a:effectLst/>
        </p:spPr>
      </p:pic>
    </p:spTree>
    <p:extLst>
      <p:ext uri="{BB962C8B-B14F-4D97-AF65-F5344CB8AC3E}">
        <p14:creationId xmlns:p14="http://schemas.microsoft.com/office/powerpoint/2010/main" val="281198916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 Placeholder 1"/>
          <p:cNvSpPr txBox="1"/>
          <p:nvPr/>
        </p:nvSpPr>
        <p:spPr>
          <a:xfrm>
            <a:off x="414282" y="171186"/>
            <a:ext cx="8010525"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defTabSz="1828800">
              <a:lnSpc>
                <a:spcPct val="80000"/>
              </a:lnSpc>
              <a:spcBef>
                <a:spcPts val="2000"/>
              </a:spcBef>
              <a:defRPr sz="10000">
                <a:solidFill>
                  <a:srgbClr val="FFFFFF"/>
                </a:solidFill>
              </a:defRPr>
            </a:lvl1pPr>
          </a:lstStyle>
          <a:p>
            <a:r>
              <a:rPr lang="lv-LV" sz="3000" b="1" dirty="0">
                <a:latin typeface="Arial" panose="020B0604020202020204" pitchFamily="34" charset="0"/>
                <a:cs typeface="Arial" panose="020B0604020202020204" pitchFamily="34" charset="0"/>
              </a:rPr>
              <a:t>Attiecināmās izmaksas</a:t>
            </a:r>
          </a:p>
        </p:txBody>
      </p:sp>
      <p:sp>
        <p:nvSpPr>
          <p:cNvPr id="18" name="Line">
            <a:extLst>
              <a:ext uri="{FF2B5EF4-FFF2-40B4-BE49-F238E27FC236}">
                <a16:creationId xmlns:a16="http://schemas.microsoft.com/office/drawing/2014/main" id="{92D3D0AB-CB3D-3F4A-BB4A-8922704E2DF6}"/>
              </a:ext>
            </a:extLst>
          </p:cNvPr>
          <p:cNvSpPr/>
          <p:nvPr/>
        </p:nvSpPr>
        <p:spPr>
          <a:xfrm flipH="1" flipV="1">
            <a:off x="8205142" y="769570"/>
            <a:ext cx="3" cy="3844277"/>
          </a:xfrm>
          <a:prstGeom prst="line">
            <a:avLst/>
          </a:prstGeom>
          <a:ln w="38100">
            <a:solidFill>
              <a:srgbClr val="FFFFFF"/>
            </a:solidFill>
          </a:ln>
        </p:spPr>
        <p:txBody>
          <a:bodyPr lIns="17144" tIns="17144" rIns="17144" bIns="17144"/>
          <a:lstStyle/>
          <a:p>
            <a:endParaRPr sz="675"/>
          </a:p>
        </p:txBody>
      </p:sp>
      <p:sp>
        <p:nvSpPr>
          <p:cNvPr id="26" name="TextBox 25">
            <a:extLst>
              <a:ext uri="{FF2B5EF4-FFF2-40B4-BE49-F238E27FC236}">
                <a16:creationId xmlns:a16="http://schemas.microsoft.com/office/drawing/2014/main" id="{B26D832B-354D-F698-BA93-A425D4CAE371}"/>
              </a:ext>
            </a:extLst>
          </p:cNvPr>
          <p:cNvSpPr txBox="1"/>
          <p:nvPr/>
        </p:nvSpPr>
        <p:spPr>
          <a:xfrm>
            <a:off x="444613" y="950824"/>
            <a:ext cx="3260794" cy="1992853"/>
          </a:xfrm>
          <a:prstGeom prst="rect">
            <a:avLst/>
          </a:prstGeom>
          <a:noFill/>
        </p:spPr>
        <p:txBody>
          <a:bodyPr wrap="square">
            <a:spAutoFit/>
          </a:bodyPr>
          <a:lstStyle/>
          <a:p>
            <a:pPr algn="ctr"/>
            <a:r>
              <a:rPr lang="lv-LV" sz="2000" b="1" dirty="0">
                <a:solidFill>
                  <a:schemeClr val="bg1"/>
                </a:solidFill>
                <a:latin typeface="Arial" panose="020B0604020202020204" pitchFamily="34" charset="0"/>
                <a:cs typeface="Arial" panose="020B0604020202020204" pitchFamily="34" charset="0"/>
              </a:rPr>
              <a:t>Apmācības nodrošina saistītais vai partneruzņēmums </a:t>
            </a:r>
          </a:p>
          <a:p>
            <a:pPr algn="ctr"/>
            <a:endParaRPr lang="lv-LV" sz="1350"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v-LV" sz="1300" dirty="0">
                <a:solidFill>
                  <a:schemeClr val="bg1"/>
                </a:solidFill>
                <a:latin typeface="Arial" panose="020B0604020202020204" pitchFamily="34" charset="0"/>
                <a:cs typeface="Arial" panose="020B0604020202020204" pitchFamily="34" charset="0"/>
              </a:rPr>
              <a:t>Pasniedzēja darba samaksa apmācību laikā </a:t>
            </a:r>
            <a:r>
              <a:rPr lang="lv-LV" sz="1200" dirty="0">
                <a:solidFill>
                  <a:schemeClr val="bg1"/>
                </a:solidFill>
                <a:latin typeface="Arial" panose="020B0604020202020204" pitchFamily="34" charset="0"/>
                <a:cs typeface="Arial" panose="020B0604020202020204" pitchFamily="34" charset="0"/>
              </a:rPr>
              <a:t>(ietverot darba devēja VSAOI par darba stundām, nepārsniedzot apmācību kursu ilgumu)</a:t>
            </a:r>
          </a:p>
        </p:txBody>
      </p:sp>
      <p:sp>
        <p:nvSpPr>
          <p:cNvPr id="28" name="Line">
            <a:extLst>
              <a:ext uri="{FF2B5EF4-FFF2-40B4-BE49-F238E27FC236}">
                <a16:creationId xmlns:a16="http://schemas.microsoft.com/office/drawing/2014/main" id="{5441D060-61E3-950E-D01E-93348818429A}"/>
              </a:ext>
            </a:extLst>
          </p:cNvPr>
          <p:cNvSpPr/>
          <p:nvPr/>
        </p:nvSpPr>
        <p:spPr>
          <a:xfrm flipH="1" flipV="1">
            <a:off x="3788432" y="1275605"/>
            <a:ext cx="0" cy="1912945"/>
          </a:xfrm>
          <a:prstGeom prst="line">
            <a:avLst/>
          </a:prstGeom>
          <a:ln w="38100">
            <a:solidFill>
              <a:srgbClr val="FFFFFF"/>
            </a:solidFill>
          </a:ln>
        </p:spPr>
        <p:txBody>
          <a:bodyPr lIns="17144" tIns="17144" rIns="17144" bIns="17144"/>
          <a:lstStyle/>
          <a:p>
            <a:endParaRPr sz="675" dirty="0"/>
          </a:p>
        </p:txBody>
      </p:sp>
      <p:sp>
        <p:nvSpPr>
          <p:cNvPr id="22" name="TextBox 21">
            <a:extLst>
              <a:ext uri="{FF2B5EF4-FFF2-40B4-BE49-F238E27FC236}">
                <a16:creationId xmlns:a16="http://schemas.microsoft.com/office/drawing/2014/main" id="{4F033D0B-EE9E-48FB-A8C7-7DE008A5245D}"/>
              </a:ext>
            </a:extLst>
          </p:cNvPr>
          <p:cNvSpPr txBox="1"/>
          <p:nvPr/>
        </p:nvSpPr>
        <p:spPr>
          <a:xfrm>
            <a:off x="3871458" y="934990"/>
            <a:ext cx="3655419" cy="2623795"/>
          </a:xfrm>
          <a:prstGeom prst="rect">
            <a:avLst/>
          </a:prstGeom>
          <a:noFill/>
        </p:spPr>
        <p:txBody>
          <a:bodyPr wrap="square">
            <a:spAutoFit/>
          </a:bodyPr>
          <a:lstStyle/>
          <a:p>
            <a:pPr algn="ctr"/>
            <a:r>
              <a:rPr lang="lv-LV" sz="2000" b="1" dirty="0">
                <a:solidFill>
                  <a:schemeClr val="bg1"/>
                </a:solidFill>
                <a:latin typeface="Arial" panose="020B0604020202020204" pitchFamily="34" charset="0"/>
                <a:cs typeface="Arial" panose="020B0604020202020204" pitchFamily="34" charset="0"/>
              </a:rPr>
              <a:t>Komersants piesaista apmācību sniedzēju </a:t>
            </a:r>
            <a:r>
              <a:rPr lang="lv-LV" sz="1200" dirty="0">
                <a:solidFill>
                  <a:schemeClr val="bg1"/>
                </a:solidFill>
                <a:latin typeface="Arial" panose="020B0604020202020204" pitchFamily="34" charset="0"/>
                <a:cs typeface="Arial" panose="020B0604020202020204" pitchFamily="34" charset="0"/>
              </a:rPr>
              <a:t>(ārpakalpojuma veidā, bet ne no saistītā vai partneruzņēmuma) </a:t>
            </a:r>
          </a:p>
          <a:p>
            <a:pPr algn="ctr"/>
            <a:endParaRPr lang="lv-LV" sz="2000" b="1" dirty="0">
              <a:solidFill>
                <a:schemeClr val="bg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lv-LV" sz="1300" dirty="0">
                <a:solidFill>
                  <a:schemeClr val="bg1"/>
                </a:solidFill>
                <a:latin typeface="Arial" panose="020B0604020202020204" pitchFamily="34" charset="0"/>
                <a:cs typeface="Arial" panose="020B0604020202020204" pitchFamily="34" charset="0"/>
              </a:rPr>
              <a:t>Apmācību maksa</a:t>
            </a:r>
          </a:p>
          <a:p>
            <a:endParaRPr lang="lv-LV" sz="1350" dirty="0">
              <a:solidFill>
                <a:prstClr val="black"/>
              </a:solidFill>
              <a:latin typeface="Arial" panose="020B0604020202020204" pitchFamily="34" charset="0"/>
              <a:cs typeface="Arial" panose="020B0604020202020204" pitchFamily="34" charset="0"/>
            </a:endParaRPr>
          </a:p>
          <a:p>
            <a:pPr algn="ctr"/>
            <a:endParaRPr lang="lv-LV" sz="1350" dirty="0">
              <a:solidFill>
                <a:schemeClr val="bg1"/>
              </a:solidFill>
              <a:latin typeface="Arial" panose="020B0604020202020204" pitchFamily="34" charset="0"/>
              <a:cs typeface="Arial" panose="020B0604020202020204" pitchFamily="34" charset="0"/>
            </a:endParaRPr>
          </a:p>
          <a:p>
            <a:pPr algn="ctr"/>
            <a:endParaRPr lang="lv-LV" sz="1350" dirty="0">
              <a:solidFill>
                <a:schemeClr val="bg1"/>
              </a:solidFill>
              <a:latin typeface="Arial" panose="020B0604020202020204" pitchFamily="34" charset="0"/>
              <a:cs typeface="Arial" panose="020B0604020202020204" pitchFamily="34" charset="0"/>
            </a:endParaRPr>
          </a:p>
          <a:p>
            <a:pPr algn="ctr"/>
            <a:endParaRPr lang="lv-LV" sz="1350" dirty="0">
              <a:solidFill>
                <a:schemeClr val="bg1"/>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lv-LV" sz="1350" dirty="0">
              <a:solidFill>
                <a:schemeClr val="bg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04438035-2D75-4391-93F3-76D77A0EBBC4}"/>
              </a:ext>
            </a:extLst>
          </p:cNvPr>
          <p:cNvSpPr txBox="1"/>
          <p:nvPr/>
        </p:nvSpPr>
        <p:spPr>
          <a:xfrm>
            <a:off x="916435" y="3284735"/>
            <a:ext cx="7006221" cy="2031325"/>
          </a:xfrm>
          <a:prstGeom prst="rect">
            <a:avLst/>
          </a:prstGeom>
          <a:noFill/>
        </p:spPr>
        <p:txBody>
          <a:bodyPr wrap="square">
            <a:spAutoFit/>
          </a:bodyPr>
          <a:lstStyle/>
          <a:p>
            <a:pPr marL="214313" indent="-214313">
              <a:buFont typeface="Arial" panose="020B0604020202020204" pitchFamily="34" charset="0"/>
              <a:buChar char="•"/>
            </a:pPr>
            <a:r>
              <a:rPr lang="lv-LV" sz="1400" dirty="0">
                <a:solidFill>
                  <a:schemeClr val="bg1"/>
                </a:solidFill>
                <a:latin typeface="Arial" panose="020B0604020202020204" pitchFamily="34" charset="0"/>
                <a:cs typeface="Arial" panose="020B0604020202020204" pitchFamily="34" charset="0"/>
              </a:rPr>
              <a:t>nodarbināto starpvalstu un starppilsētu transporta izdevumi (ekonomiskās klases),</a:t>
            </a:r>
          </a:p>
          <a:p>
            <a:r>
              <a:rPr lang="lv-LV" sz="1400" dirty="0">
                <a:solidFill>
                  <a:schemeClr val="bg1"/>
                </a:solidFill>
                <a:latin typeface="Arial" panose="020B0604020202020204" pitchFamily="34" charset="0"/>
                <a:cs typeface="Arial" panose="020B0604020202020204" pitchFamily="34" charset="0"/>
              </a:rPr>
              <a:t>     ja norisinās ārvalstīs. Taksis vai auto noma, ja izmanto vismaz 3 personas</a:t>
            </a:r>
          </a:p>
          <a:p>
            <a:endParaRPr lang="lv-LV" sz="1400" dirty="0">
              <a:solidFill>
                <a:schemeClr val="bg1"/>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lv-LV" sz="1400" dirty="0">
                <a:solidFill>
                  <a:schemeClr val="bg1"/>
                </a:solidFill>
                <a:latin typeface="Arial" panose="020B0604020202020204" pitchFamily="34" charset="0"/>
                <a:cs typeface="Arial" panose="020B0604020202020204" pitchFamily="34" charset="0"/>
              </a:rPr>
              <a:t>nodarbināto atalgojuma izmaksas apmācību laikā</a:t>
            </a:r>
          </a:p>
          <a:p>
            <a:pPr marL="214313" indent="-214313">
              <a:buFont typeface="Arial" panose="020B0604020202020204" pitchFamily="34" charset="0"/>
              <a:buChar char="•"/>
            </a:pPr>
            <a:endParaRPr lang="lv-LV" sz="1400" dirty="0">
              <a:solidFill>
                <a:schemeClr val="bg1"/>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lv-LV" sz="1400" dirty="0">
                <a:solidFill>
                  <a:schemeClr val="bg1"/>
                </a:solidFill>
                <a:latin typeface="Arial" panose="020B0604020202020204" pitchFamily="34" charset="0"/>
                <a:cs typeface="Arial" panose="020B0604020202020204" pitchFamily="34" charset="0"/>
              </a:rPr>
              <a:t>izmitināšanas izmaksas, ja apmācības norisinās ārvalstīs</a:t>
            </a:r>
          </a:p>
          <a:p>
            <a:pPr marL="214313" indent="-214313">
              <a:buFont typeface="Arial" panose="020B0604020202020204" pitchFamily="34" charset="0"/>
              <a:buChar char="•"/>
            </a:pPr>
            <a:endParaRPr lang="lv-LV" sz="1400" dirty="0">
              <a:solidFill>
                <a:schemeClr val="bg1"/>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lv-LV" sz="1400" dirty="0">
                <a:solidFill>
                  <a:schemeClr val="bg1"/>
                </a:solidFill>
                <a:latin typeface="Arial" panose="020B0604020202020204" pitchFamily="34" charset="0"/>
                <a:cs typeface="Arial" panose="020B0604020202020204" pitchFamily="34" charset="0"/>
              </a:rPr>
              <a:t>nodarbināto dienas nauda, ja norisinās ārvalstīs ilgāk par vienu dienu</a:t>
            </a:r>
          </a:p>
          <a:p>
            <a:pPr marL="214313" indent="-214313">
              <a:buFont typeface="Arial" panose="020B0604020202020204" pitchFamily="34" charset="0"/>
              <a:buChar char="•"/>
            </a:pPr>
            <a:endParaRPr lang="lv-LV" sz="1400" dirty="0">
              <a:solidFill>
                <a:schemeClr val="bg1"/>
              </a:solidFill>
              <a:latin typeface="Arial" panose="020B0604020202020204" pitchFamily="34" charset="0"/>
              <a:cs typeface="Arial" panose="020B0604020202020204" pitchFamily="34" charset="0"/>
            </a:endParaRPr>
          </a:p>
        </p:txBody>
      </p:sp>
      <p:sp>
        <p:nvSpPr>
          <p:cNvPr id="25" name="Line">
            <a:extLst>
              <a:ext uri="{FF2B5EF4-FFF2-40B4-BE49-F238E27FC236}">
                <a16:creationId xmlns:a16="http://schemas.microsoft.com/office/drawing/2014/main" id="{BD9EF175-7A1C-4BC8-8370-B316C87BEF9D}"/>
              </a:ext>
            </a:extLst>
          </p:cNvPr>
          <p:cNvSpPr/>
          <p:nvPr/>
        </p:nvSpPr>
        <p:spPr>
          <a:xfrm flipH="1" flipV="1">
            <a:off x="374077" y="1042177"/>
            <a:ext cx="1" cy="3844276"/>
          </a:xfrm>
          <a:prstGeom prst="line">
            <a:avLst/>
          </a:prstGeom>
          <a:ln w="38100">
            <a:solidFill>
              <a:srgbClr val="FFFFFF"/>
            </a:solidFill>
          </a:ln>
        </p:spPr>
        <p:txBody>
          <a:bodyPr lIns="17144" tIns="17144" rIns="17144" bIns="17144"/>
          <a:lstStyle/>
          <a:p>
            <a:endParaRPr sz="675" dirty="0"/>
          </a:p>
        </p:txBody>
      </p:sp>
      <p:pic>
        <p:nvPicPr>
          <p:cNvPr id="11" name="image.png" descr="image.png">
            <a:extLst>
              <a:ext uri="{FF2B5EF4-FFF2-40B4-BE49-F238E27FC236}">
                <a16:creationId xmlns:a16="http://schemas.microsoft.com/office/drawing/2014/main" id="{63E86321-96DB-4E97-A5EF-16B0482A3E41}"/>
              </a:ext>
            </a:extLst>
          </p:cNvPr>
          <p:cNvPicPr>
            <a:picLocks noChangeAspect="1"/>
          </p:cNvPicPr>
          <p:nvPr/>
        </p:nvPicPr>
        <p:blipFill rotWithShape="1">
          <a:blip r:embed="rId3"/>
          <a:srcRect r="6075" b="4925"/>
          <a:stretch/>
        </p:blipFill>
        <p:spPr>
          <a:xfrm>
            <a:off x="7626726" y="4515966"/>
            <a:ext cx="1517274" cy="627534"/>
          </a:xfrm>
          <a:prstGeom prst="rect">
            <a:avLst/>
          </a:prstGeom>
          <a:ln w="12700" cap="flat">
            <a:noFill/>
            <a:miter lim="400000"/>
          </a:ln>
          <a:effectLst/>
        </p:spPr>
      </p:pic>
    </p:spTree>
    <p:extLst>
      <p:ext uri="{BB962C8B-B14F-4D97-AF65-F5344CB8AC3E}">
        <p14:creationId xmlns:p14="http://schemas.microsoft.com/office/powerpoint/2010/main" val="267018631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168798B-6ED5-DD57-8445-B0FBCEBB5A6D}"/>
              </a:ext>
            </a:extLst>
          </p:cNvPr>
          <p:cNvSpPr txBox="1"/>
          <p:nvPr/>
        </p:nvSpPr>
        <p:spPr>
          <a:xfrm>
            <a:off x="107504" y="771550"/>
            <a:ext cx="8568952" cy="3970318"/>
          </a:xfrm>
          <a:prstGeom prst="rect">
            <a:avLst/>
          </a:prstGeom>
          <a:noFill/>
        </p:spPr>
        <p:txBody>
          <a:bodyPr wrap="square">
            <a:spAutoFit/>
          </a:bodyPr>
          <a:lstStyle/>
          <a:p>
            <a:endParaRPr lang="lv-LV" sz="1400" dirty="0">
              <a:solidFill>
                <a:schemeClr val="bg1"/>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lv-LV" sz="1400" dirty="0">
                <a:solidFill>
                  <a:schemeClr val="bg1"/>
                </a:solidFill>
                <a:latin typeface="Arial" panose="020B0604020202020204" pitchFamily="34" charset="0"/>
                <a:cs typeface="Arial" panose="020B0604020202020204" pitchFamily="34" charset="0"/>
              </a:rPr>
              <a:t>pasniedzēju transporta un izmitināšanas izmaksas, ja apmācības norisinās Latvijā</a:t>
            </a:r>
          </a:p>
          <a:p>
            <a:pPr marL="214313" indent="-214313">
              <a:buFont typeface="Arial" panose="020B0604020202020204" pitchFamily="34" charset="0"/>
              <a:buChar char="•"/>
            </a:pPr>
            <a:endParaRPr lang="lv-LV" sz="1400" dirty="0">
              <a:solidFill>
                <a:schemeClr val="bg1"/>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r>
              <a:rPr lang="lv-LV" sz="1400" dirty="0">
                <a:solidFill>
                  <a:schemeClr val="bg1"/>
                </a:solidFill>
                <a:latin typeface="Arial" panose="020B0604020202020204" pitchFamily="34" charset="0"/>
                <a:cs typeface="Arial" panose="020B0604020202020204" pitchFamily="34" charset="0"/>
              </a:rPr>
              <a:t>ar apmācībām saistīto konsultāciju pakalpojumu un </a:t>
            </a:r>
            <a:r>
              <a:rPr lang="lv-LV" sz="1400" dirty="0" err="1">
                <a:solidFill>
                  <a:schemeClr val="bg1"/>
                </a:solidFill>
                <a:latin typeface="Arial" panose="020B0604020202020204" pitchFamily="34" charset="0"/>
                <a:cs typeface="Arial" panose="020B0604020202020204" pitchFamily="34" charset="0"/>
              </a:rPr>
              <a:t>mentoringa</a:t>
            </a:r>
            <a:r>
              <a:rPr lang="lv-LV" sz="1400" dirty="0">
                <a:solidFill>
                  <a:schemeClr val="bg1"/>
                </a:solidFill>
                <a:latin typeface="Arial" panose="020B0604020202020204" pitchFamily="34" charset="0"/>
                <a:cs typeface="Arial" panose="020B0604020202020204" pitchFamily="34" charset="0"/>
              </a:rPr>
              <a:t> izmaksas</a:t>
            </a:r>
          </a:p>
          <a:p>
            <a:pPr marL="214313" indent="-214313">
              <a:buFont typeface="Arial" panose="020B0604020202020204" pitchFamily="34" charset="0"/>
              <a:buChar char="•"/>
            </a:pPr>
            <a:endParaRPr lang="lv-LV" sz="1400" dirty="0">
              <a:solidFill>
                <a:schemeClr val="bg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lv-LV" sz="1400" dirty="0">
                <a:solidFill>
                  <a:schemeClr val="bg1"/>
                </a:solidFill>
                <a:latin typeface="Arial" panose="020B0604020202020204" pitchFamily="34" charset="0"/>
                <a:cs typeface="Arial" panose="020B0604020202020204" pitchFamily="34" charset="0"/>
              </a:rPr>
              <a:t>automatizācijas un robotizācijas risinājumu apmācību izmaksas</a:t>
            </a:r>
          </a:p>
          <a:p>
            <a:pPr marL="285750" indent="-285750" algn="l">
              <a:buFont typeface="Arial" panose="020B0604020202020204" pitchFamily="34" charset="0"/>
              <a:buChar char="•"/>
            </a:pPr>
            <a:endParaRPr lang="lv-LV" sz="1400"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lv-LV" sz="1400" dirty="0">
                <a:solidFill>
                  <a:schemeClr val="bg1"/>
                </a:solidFill>
                <a:latin typeface="Arial" panose="020B0604020202020204" pitchFamily="34" charset="0"/>
                <a:cs typeface="Arial" panose="020B0604020202020204" pitchFamily="34" charset="0"/>
              </a:rPr>
              <a:t>konsultāciju izmaksas sīkiem (mikro), maziem  un vidējiem komersantiem automatizācijas un robotizācijas risinājumu attīstībai, kopā nepārsniedzot 25 000 </a:t>
            </a:r>
            <a:r>
              <a:rPr lang="lv-LV" sz="1400" dirty="0" err="1">
                <a:solidFill>
                  <a:schemeClr val="bg1"/>
                </a:solidFill>
                <a:latin typeface="Arial" panose="020B0604020202020204" pitchFamily="34" charset="0"/>
                <a:cs typeface="Arial" panose="020B0604020202020204" pitchFamily="34" charset="0"/>
              </a:rPr>
              <a:t>euro</a:t>
            </a:r>
            <a:r>
              <a:rPr lang="lv-LV" sz="1400" dirty="0">
                <a:solidFill>
                  <a:schemeClr val="bg1"/>
                </a:solidFill>
                <a:latin typeface="Arial" panose="020B0604020202020204" pitchFamily="34" charset="0"/>
                <a:cs typeface="Arial" panose="020B0604020202020204" pitchFamily="34" charset="0"/>
              </a:rPr>
              <a:t>, un tās ir īstenojamas tikai kopā ar automatizācijas un robotizācijas risinājumu apmācībām. Konsultāciju izmaksas ir attiecināmas, ja tās ir saistītas ar inovāciju ieviešanu</a:t>
            </a:r>
          </a:p>
          <a:p>
            <a:pPr marL="285750" indent="-285750" algn="just">
              <a:buFont typeface="Arial" panose="020B0604020202020204" pitchFamily="34" charset="0"/>
              <a:buChar char="•"/>
            </a:pPr>
            <a:endParaRPr lang="lv-LV" sz="1400" i="1" dirty="0">
              <a:solidFill>
                <a:schemeClr val="bg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lv-LV" sz="1400" dirty="0">
                <a:solidFill>
                  <a:schemeClr val="bg1"/>
                </a:solidFill>
                <a:latin typeface="Arial" panose="020B0604020202020204" pitchFamily="34" charset="0"/>
                <a:cs typeface="Arial" panose="020B0604020202020204" pitchFamily="34" charset="0"/>
              </a:rPr>
              <a:t>to apmācībām nepieciešamo drukāto vai audiovizuālo mācību materiālu izmaksas, kuri pēc apmācību beigām paliek nodarbināto īpašumā</a:t>
            </a:r>
          </a:p>
          <a:p>
            <a:pPr marL="285750" indent="-285750" algn="l">
              <a:buFont typeface="Arial" panose="020B0604020202020204" pitchFamily="34" charset="0"/>
              <a:buChar char="•"/>
            </a:pPr>
            <a:endParaRPr lang="lv-LV" sz="1400" dirty="0">
              <a:solidFill>
                <a:schemeClr val="bg1"/>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lv-LV" sz="1400" dirty="0">
                <a:solidFill>
                  <a:schemeClr val="bg1"/>
                </a:solidFill>
                <a:latin typeface="Arial" panose="020B0604020202020204" pitchFamily="34" charset="0"/>
                <a:cs typeface="Arial" panose="020B0604020202020204" pitchFamily="34" charset="0"/>
              </a:rPr>
              <a:t>iekārtu noma, kā arī datorprogrammu un licenču amortizācijas izmaksas mācību projekta ietvaros</a:t>
            </a:r>
          </a:p>
          <a:p>
            <a:pPr marL="214313" indent="-214313">
              <a:buFont typeface="Arial" panose="020B0604020202020204" pitchFamily="34" charset="0"/>
              <a:buChar char="•"/>
            </a:pPr>
            <a:endParaRPr lang="lv-LV" sz="1400" dirty="0">
              <a:solidFill>
                <a:schemeClr val="bg1"/>
              </a:solidFill>
              <a:latin typeface="Arial" panose="020B0604020202020204" pitchFamily="34" charset="0"/>
              <a:cs typeface="Arial" panose="020B0604020202020204" pitchFamily="34" charset="0"/>
            </a:endParaRPr>
          </a:p>
          <a:p>
            <a:pPr marL="214313" indent="-214313">
              <a:buFont typeface="Arial" panose="020B0604020202020204" pitchFamily="34" charset="0"/>
              <a:buChar char="•"/>
            </a:pPr>
            <a:endParaRPr lang="lv-LV" sz="1400" dirty="0">
              <a:solidFill>
                <a:schemeClr val="bg1"/>
              </a:solidFill>
              <a:latin typeface="Arial" panose="020B0604020202020204" pitchFamily="34" charset="0"/>
              <a:cs typeface="Arial" panose="020B0604020202020204" pitchFamily="34" charset="0"/>
            </a:endParaRPr>
          </a:p>
        </p:txBody>
      </p:sp>
      <p:sp>
        <p:nvSpPr>
          <p:cNvPr id="7" name="Text Placeholder 1">
            <a:extLst>
              <a:ext uri="{FF2B5EF4-FFF2-40B4-BE49-F238E27FC236}">
                <a16:creationId xmlns:a16="http://schemas.microsoft.com/office/drawing/2014/main" id="{66670F63-F19B-430A-0671-340136F13B07}"/>
              </a:ext>
            </a:extLst>
          </p:cNvPr>
          <p:cNvSpPr txBox="1"/>
          <p:nvPr/>
        </p:nvSpPr>
        <p:spPr>
          <a:xfrm>
            <a:off x="251520" y="195486"/>
            <a:ext cx="8010525" cy="4385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4289" tIns="34289" rIns="34289" bIns="34289">
            <a:spAutoFit/>
          </a:bodyPr>
          <a:lstStyle>
            <a:lvl1pPr defTabSz="1828800">
              <a:lnSpc>
                <a:spcPct val="80000"/>
              </a:lnSpc>
              <a:spcBef>
                <a:spcPts val="2000"/>
              </a:spcBef>
              <a:defRPr sz="10000">
                <a:solidFill>
                  <a:srgbClr val="FFFFFF"/>
                </a:solidFill>
              </a:defRPr>
            </a:lvl1pPr>
          </a:lstStyle>
          <a:p>
            <a:r>
              <a:rPr lang="lv-LV" sz="3000" b="1" dirty="0">
                <a:latin typeface="Arial" panose="020B0604020202020204" pitchFamily="34" charset="0"/>
                <a:cs typeface="Arial" panose="020B0604020202020204" pitchFamily="34" charset="0"/>
              </a:rPr>
              <a:t>Attiecināmās izmaksas</a:t>
            </a:r>
          </a:p>
        </p:txBody>
      </p:sp>
    </p:spTree>
    <p:extLst>
      <p:ext uri="{BB962C8B-B14F-4D97-AF65-F5344CB8AC3E}">
        <p14:creationId xmlns:p14="http://schemas.microsoft.com/office/powerpoint/2010/main" val="977795746"/>
      </p:ext>
    </p:extLst>
  </p:cSld>
  <p:clrMapOvr>
    <a:masterClrMapping/>
  </p:clrMapOvr>
  <p:transition spd="med"/>
</p:sld>
</file>

<file path=ppt/theme/theme1.xml><?xml version="1.0" encoding="utf-8"?>
<a:theme xmlns:a="http://schemas.openxmlformats.org/drawingml/2006/main" name="Presentation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Proxima Nova Rg"/>
        <a:ea typeface=""/>
        <a:cs typeface=""/>
      </a:majorFont>
      <a:minorFont>
        <a:latin typeface="Proxima Nova L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Presentation8</Template>
  <TotalTime>2118</TotalTime>
  <Words>1225</Words>
  <Application>Microsoft Office PowerPoint</Application>
  <PresentationFormat>On-screen Show (16:9)</PresentationFormat>
  <Paragraphs>166</Paragraphs>
  <Slides>18</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Proxima Nova Lt</vt:lpstr>
      <vt:lpstr>Proxima Nova Regular</vt:lpstr>
      <vt:lpstr>Proxima Nova Rg</vt:lpstr>
      <vt:lpstr>RobustaTLPro-Regular</vt:lpstr>
      <vt:lpstr>Wingdings</vt:lpstr>
      <vt:lpstr>Presentation8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Līga Annuškāne</dc:creator>
  <cp:lastModifiedBy>Ilga Maļina</cp:lastModifiedBy>
  <cp:revision>138</cp:revision>
  <dcterms:created xsi:type="dcterms:W3CDTF">2019-04-17T14:03:52Z</dcterms:created>
  <dcterms:modified xsi:type="dcterms:W3CDTF">2022-09-27T11:42:25Z</dcterms:modified>
</cp:coreProperties>
</file>