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625" r:id="rId2"/>
    <p:sldId id="3524" r:id="rId3"/>
    <p:sldId id="3635" r:id="rId4"/>
    <p:sldId id="3637" r:id="rId5"/>
    <p:sldId id="308" r:id="rId6"/>
    <p:sldId id="304" r:id="rId7"/>
    <p:sldId id="3638" r:id="rId8"/>
    <p:sldId id="3639" r:id="rId9"/>
    <p:sldId id="3599" r:id="rId10"/>
    <p:sldId id="270" r:id="rId11"/>
    <p:sldId id="3593" r:id="rId12"/>
    <p:sldId id="268" r:id="rId13"/>
    <p:sldId id="3565" r:id="rId14"/>
    <p:sldId id="3633" r:id="rId15"/>
    <p:sldId id="3579" r:id="rId16"/>
    <p:sldId id="256"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FD7B55-FC32-4FFC-B0C6-3E3E5A76519E}">
          <p14:sldIdLst>
            <p14:sldId id="3625"/>
            <p14:sldId id="3524"/>
            <p14:sldId id="3635"/>
            <p14:sldId id="3637"/>
            <p14:sldId id="308"/>
            <p14:sldId id="304"/>
            <p14:sldId id="3638"/>
            <p14:sldId id="3639"/>
            <p14:sldId id="3599"/>
            <p14:sldId id="270"/>
            <p14:sldId id="3593"/>
            <p14:sldId id="268"/>
            <p14:sldId id="3565"/>
            <p14:sldId id="3633"/>
            <p14:sldId id="3579"/>
            <p14:sldId id="256"/>
            <p14:sldId id="2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A33F0B-25CC-C822-C508-FC59C159AE33}" name="Aiga Irmeja" initials="AI" userId="S::aiga.irmeja@itbaltic.com::0d327a4f-55c0-4f03-a9e2-e311f4dba5da" providerId="AD"/>
  <p188:author id="{6E109469-32CD-E639-9D3E-D7FE8FE01682}" name="Ilze Raudiņa" initials="IR" userId="S::Ilze.Raudina@itbaltic.com::1934bfe1-f6e5-43cd-8ca6-7ee06e565afd" providerId="AD"/>
  <p188:author id="{6211B7AD-A2A1-4955-B398-022FAAF17D2F}" name="Aiga Irmeja" initials="AI" userId="Aiga Irmej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380"/>
    <a:srgbClr val="1C57E9"/>
    <a:srgbClr val="2DE33E"/>
    <a:srgbClr val="6C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Vidējs stils 4 - izcēlum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36" autoAdjust="0"/>
    <p:restoredTop sz="77105" autoAdjust="0"/>
  </p:normalViewPr>
  <p:slideViewPr>
    <p:cSldViewPr snapToGrid="0">
      <p:cViewPr varScale="1">
        <p:scale>
          <a:sx n="31" d="100"/>
          <a:sy n="31" d="100"/>
        </p:scale>
        <p:origin x="8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2C6A2-8BFE-488B-9180-BB480F10CC33}"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EC58FE74-A5EC-4413-AFAE-D34A5AD02930}">
      <dgm:prSet/>
      <dgm:spPr>
        <a:solidFill>
          <a:srgbClr val="1C57E9"/>
        </a:solidFill>
      </dgm:spPr>
      <dgm:t>
        <a:bodyPr/>
        <a:lstStyle/>
        <a:p>
          <a:r>
            <a:rPr lang="lv-LV" b="1" dirty="0">
              <a:latin typeface="Roboto" panose="02000000000000000000" pitchFamily="2" charset="0"/>
              <a:ea typeface="Roboto" panose="02000000000000000000" pitchFamily="2" charset="0"/>
              <a:cs typeface="Roboto" panose="02000000000000000000" pitchFamily="2" charset="0"/>
            </a:rPr>
            <a:t>3-4 tikšanās mēneša garumā</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2502200E-D1C4-4AA9-A308-F092A91D46F6}" type="parTrans" cxnId="{EA0352D2-9A98-4431-A393-8A5D870CB705}">
      <dgm:prSet/>
      <dgm:spPr/>
      <dgm:t>
        <a:bodyPr/>
        <a:lstStyle/>
        <a:p>
          <a:endParaRPr lang="en-US"/>
        </a:p>
      </dgm:t>
    </dgm:pt>
    <dgm:pt modelId="{00116DD4-A3F2-494E-ABD1-D90C6AB9225C}" type="sibTrans" cxnId="{EA0352D2-9A98-4431-A393-8A5D870CB705}">
      <dgm:prSet/>
      <dgm:spPr/>
      <dgm:t>
        <a:bodyPr/>
        <a:lstStyle/>
        <a:p>
          <a:endParaRPr lang="en-US"/>
        </a:p>
      </dgm:t>
    </dgm:pt>
    <dgm:pt modelId="{DE54C6C8-DB4F-400F-A895-FB5ABDDCF217}">
      <dgm:prSet/>
      <dgm:spPr>
        <a:solidFill>
          <a:srgbClr val="1C57E9"/>
        </a:solidFill>
      </dgm:spPr>
      <dgm:t>
        <a:bodyPr/>
        <a:lstStyle/>
        <a:p>
          <a:r>
            <a:rPr lang="lv-LV" b="1" dirty="0">
              <a:latin typeface="Roboto" panose="02000000000000000000" pitchFamily="2" charset="0"/>
              <a:ea typeface="Roboto" panose="02000000000000000000" pitchFamily="2" charset="0"/>
              <a:cs typeface="Roboto" panose="02000000000000000000" pitchFamily="2" charset="0"/>
            </a:rPr>
            <a:t>Radošās darbnīcas, mājasdarbi, biznesa modelēšana, prezentācijas, veiksme stāsti, </a:t>
          </a:r>
          <a:r>
            <a:rPr lang="lv-LV" b="1" dirty="0" err="1">
              <a:latin typeface="Roboto" panose="02000000000000000000" pitchFamily="2" charset="0"/>
              <a:ea typeface="Roboto" panose="02000000000000000000" pitchFamily="2" charset="0"/>
              <a:cs typeface="Roboto" panose="02000000000000000000" pitchFamily="2" charset="0"/>
            </a:rPr>
            <a:t>mentori</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0609AE83-35E4-450B-A685-0AF9AFFF675E}" type="parTrans" cxnId="{491014E1-796E-4CF1-B5D0-347A1FAF2747}">
      <dgm:prSet/>
      <dgm:spPr/>
      <dgm:t>
        <a:bodyPr/>
        <a:lstStyle/>
        <a:p>
          <a:endParaRPr lang="en-US"/>
        </a:p>
      </dgm:t>
    </dgm:pt>
    <dgm:pt modelId="{6811C7DC-F231-4E3E-84B2-95B613A52556}" type="sibTrans" cxnId="{491014E1-796E-4CF1-B5D0-347A1FAF2747}">
      <dgm:prSet/>
      <dgm:spPr/>
      <dgm:t>
        <a:bodyPr/>
        <a:lstStyle/>
        <a:p>
          <a:endParaRPr lang="en-US"/>
        </a:p>
      </dgm:t>
    </dgm:pt>
    <dgm:pt modelId="{0B6391CA-7405-433A-A814-FACCE5EB026C}">
      <dgm:prSet/>
      <dgm:spPr>
        <a:solidFill>
          <a:srgbClr val="1C57E9"/>
        </a:solidFill>
      </dgm:spPr>
      <dgm:t>
        <a:bodyPr/>
        <a:lstStyle/>
        <a:p>
          <a:r>
            <a:rPr lang="lv-LV" b="1">
              <a:latin typeface="Roboto" panose="02000000000000000000" pitchFamily="2" charset="0"/>
              <a:ea typeface="Roboto" panose="02000000000000000000" pitchFamily="2" charset="0"/>
              <a:cs typeface="Roboto" panose="02000000000000000000" pitchFamily="2" charset="0"/>
            </a:rPr>
            <a:t>Klientiem, kuri nezina, bet vēlas labāk saprast turpmāko digitalizāciju</a:t>
          </a:r>
          <a:endParaRPr lang="en-US">
            <a:latin typeface="Roboto" panose="02000000000000000000" pitchFamily="2" charset="0"/>
            <a:ea typeface="Roboto" panose="02000000000000000000" pitchFamily="2" charset="0"/>
            <a:cs typeface="Roboto" panose="02000000000000000000" pitchFamily="2" charset="0"/>
          </a:endParaRPr>
        </a:p>
      </dgm:t>
    </dgm:pt>
    <dgm:pt modelId="{B198430C-DBD1-40CB-9AA0-B2B63BD58AAB}" type="parTrans" cxnId="{0C0C4EE4-6F4A-496C-9B99-68A4E2AD93F5}">
      <dgm:prSet/>
      <dgm:spPr/>
      <dgm:t>
        <a:bodyPr/>
        <a:lstStyle/>
        <a:p>
          <a:endParaRPr lang="en-US"/>
        </a:p>
      </dgm:t>
    </dgm:pt>
    <dgm:pt modelId="{78C1A9DF-8521-4175-8F7D-683225FC62FA}" type="sibTrans" cxnId="{0C0C4EE4-6F4A-496C-9B99-68A4E2AD93F5}">
      <dgm:prSet/>
      <dgm:spPr/>
      <dgm:t>
        <a:bodyPr/>
        <a:lstStyle/>
        <a:p>
          <a:endParaRPr lang="en-US"/>
        </a:p>
      </dgm:t>
    </dgm:pt>
    <dgm:pt modelId="{00CAFB3C-BE58-49CA-A50A-66E91D2A1884}">
      <dgm:prSet/>
      <dgm:spPr>
        <a:solidFill>
          <a:srgbClr val="1C57E9"/>
        </a:solidFill>
      </dgm:spPr>
      <dgm:t>
        <a:bodyPr/>
        <a:lstStyle/>
        <a:p>
          <a:r>
            <a:rPr lang="lv-LV" b="1">
              <a:latin typeface="Roboto" panose="02000000000000000000" pitchFamily="2" charset="0"/>
              <a:ea typeface="Roboto" panose="02000000000000000000" pitchFamily="2" charset="0"/>
              <a:cs typeface="Roboto" panose="02000000000000000000" pitchFamily="2" charset="0"/>
            </a:rPr>
            <a:t>Kā digitalizācijas iespējas izmantot biznesa attīstībai</a:t>
          </a:r>
          <a:endParaRPr lang="en-US">
            <a:latin typeface="Roboto" panose="02000000000000000000" pitchFamily="2" charset="0"/>
            <a:ea typeface="Roboto" panose="02000000000000000000" pitchFamily="2" charset="0"/>
            <a:cs typeface="Roboto" panose="02000000000000000000" pitchFamily="2" charset="0"/>
          </a:endParaRPr>
        </a:p>
      </dgm:t>
    </dgm:pt>
    <dgm:pt modelId="{450B170F-6B30-418F-87D9-8BE9C624510E}" type="parTrans" cxnId="{1EEED5F5-02CA-4E91-9B3E-3D7651EA21B3}">
      <dgm:prSet/>
      <dgm:spPr/>
      <dgm:t>
        <a:bodyPr/>
        <a:lstStyle/>
        <a:p>
          <a:endParaRPr lang="en-US"/>
        </a:p>
      </dgm:t>
    </dgm:pt>
    <dgm:pt modelId="{749A6E4F-E7F2-4F98-A79B-27E09CCA74F9}" type="sibTrans" cxnId="{1EEED5F5-02CA-4E91-9B3E-3D7651EA21B3}">
      <dgm:prSet/>
      <dgm:spPr/>
      <dgm:t>
        <a:bodyPr/>
        <a:lstStyle/>
        <a:p>
          <a:endParaRPr lang="en-US"/>
        </a:p>
      </dgm:t>
    </dgm:pt>
    <dgm:pt modelId="{A1D1FD1C-C825-4E7E-9676-E94323015F51}" type="pres">
      <dgm:prSet presAssocID="{5C62C6A2-8BFE-488B-9180-BB480F10CC33}" presName="matrix" presStyleCnt="0">
        <dgm:presLayoutVars>
          <dgm:chMax val="1"/>
          <dgm:dir/>
          <dgm:resizeHandles val="exact"/>
        </dgm:presLayoutVars>
      </dgm:prSet>
      <dgm:spPr/>
    </dgm:pt>
    <dgm:pt modelId="{5C5DB86E-2BDA-4D44-8C00-ED288BC2B6A2}" type="pres">
      <dgm:prSet presAssocID="{5C62C6A2-8BFE-488B-9180-BB480F10CC33}" presName="diamond" presStyleLbl="bgShp" presStyleIdx="0" presStyleCnt="1"/>
      <dgm:spPr/>
    </dgm:pt>
    <dgm:pt modelId="{91D7FA42-38C7-45C9-9619-573EE0C2B943}" type="pres">
      <dgm:prSet presAssocID="{5C62C6A2-8BFE-488B-9180-BB480F10CC33}" presName="quad1" presStyleLbl="node1" presStyleIdx="0" presStyleCnt="4">
        <dgm:presLayoutVars>
          <dgm:chMax val="0"/>
          <dgm:chPref val="0"/>
          <dgm:bulletEnabled val="1"/>
        </dgm:presLayoutVars>
      </dgm:prSet>
      <dgm:spPr/>
    </dgm:pt>
    <dgm:pt modelId="{FCB4492A-13E0-42B5-9C3E-1947D2599C23}" type="pres">
      <dgm:prSet presAssocID="{5C62C6A2-8BFE-488B-9180-BB480F10CC33}" presName="quad2" presStyleLbl="node1" presStyleIdx="1" presStyleCnt="4">
        <dgm:presLayoutVars>
          <dgm:chMax val="0"/>
          <dgm:chPref val="0"/>
          <dgm:bulletEnabled val="1"/>
        </dgm:presLayoutVars>
      </dgm:prSet>
      <dgm:spPr/>
    </dgm:pt>
    <dgm:pt modelId="{650F7194-53C6-44F8-8F2C-CE9081141817}" type="pres">
      <dgm:prSet presAssocID="{5C62C6A2-8BFE-488B-9180-BB480F10CC33}" presName="quad3" presStyleLbl="node1" presStyleIdx="2" presStyleCnt="4">
        <dgm:presLayoutVars>
          <dgm:chMax val="0"/>
          <dgm:chPref val="0"/>
          <dgm:bulletEnabled val="1"/>
        </dgm:presLayoutVars>
      </dgm:prSet>
      <dgm:spPr/>
    </dgm:pt>
    <dgm:pt modelId="{73EB860B-1912-4327-B7CD-C5127BED430C}" type="pres">
      <dgm:prSet presAssocID="{5C62C6A2-8BFE-488B-9180-BB480F10CC33}" presName="quad4" presStyleLbl="node1" presStyleIdx="3" presStyleCnt="4">
        <dgm:presLayoutVars>
          <dgm:chMax val="0"/>
          <dgm:chPref val="0"/>
          <dgm:bulletEnabled val="1"/>
        </dgm:presLayoutVars>
      </dgm:prSet>
      <dgm:spPr/>
    </dgm:pt>
  </dgm:ptLst>
  <dgm:cxnLst>
    <dgm:cxn modelId="{6CB3A215-ABF7-46AB-A9D6-E576C68E00D7}" type="presOf" srcId="{5C62C6A2-8BFE-488B-9180-BB480F10CC33}" destId="{A1D1FD1C-C825-4E7E-9676-E94323015F51}" srcOrd="0" destOrd="0" presId="urn:microsoft.com/office/officeart/2005/8/layout/matrix3"/>
    <dgm:cxn modelId="{7AF4BB2C-8207-40E2-B7A4-B41CCB7AE5D7}" type="presOf" srcId="{00CAFB3C-BE58-49CA-A50A-66E91D2A1884}" destId="{73EB860B-1912-4327-B7CD-C5127BED430C}" srcOrd="0" destOrd="0" presId="urn:microsoft.com/office/officeart/2005/8/layout/matrix3"/>
    <dgm:cxn modelId="{4C2AFD63-7074-4BAF-BBB7-B750F8B8FBEA}" type="presOf" srcId="{0B6391CA-7405-433A-A814-FACCE5EB026C}" destId="{650F7194-53C6-44F8-8F2C-CE9081141817}" srcOrd="0" destOrd="0" presId="urn:microsoft.com/office/officeart/2005/8/layout/matrix3"/>
    <dgm:cxn modelId="{E924DFB1-617E-47E2-B155-1D6892EFD370}" type="presOf" srcId="{DE54C6C8-DB4F-400F-A895-FB5ABDDCF217}" destId="{FCB4492A-13E0-42B5-9C3E-1947D2599C23}" srcOrd="0" destOrd="0" presId="urn:microsoft.com/office/officeart/2005/8/layout/matrix3"/>
    <dgm:cxn modelId="{4D20ACB3-CC84-4F10-89DC-405CBC20181F}" type="presOf" srcId="{EC58FE74-A5EC-4413-AFAE-D34A5AD02930}" destId="{91D7FA42-38C7-45C9-9619-573EE0C2B943}" srcOrd="0" destOrd="0" presId="urn:microsoft.com/office/officeart/2005/8/layout/matrix3"/>
    <dgm:cxn modelId="{EA0352D2-9A98-4431-A393-8A5D870CB705}" srcId="{5C62C6A2-8BFE-488B-9180-BB480F10CC33}" destId="{EC58FE74-A5EC-4413-AFAE-D34A5AD02930}" srcOrd="0" destOrd="0" parTransId="{2502200E-D1C4-4AA9-A308-F092A91D46F6}" sibTransId="{00116DD4-A3F2-494E-ABD1-D90C6AB9225C}"/>
    <dgm:cxn modelId="{491014E1-796E-4CF1-B5D0-347A1FAF2747}" srcId="{5C62C6A2-8BFE-488B-9180-BB480F10CC33}" destId="{DE54C6C8-DB4F-400F-A895-FB5ABDDCF217}" srcOrd="1" destOrd="0" parTransId="{0609AE83-35E4-450B-A685-0AF9AFFF675E}" sibTransId="{6811C7DC-F231-4E3E-84B2-95B613A52556}"/>
    <dgm:cxn modelId="{0C0C4EE4-6F4A-496C-9B99-68A4E2AD93F5}" srcId="{5C62C6A2-8BFE-488B-9180-BB480F10CC33}" destId="{0B6391CA-7405-433A-A814-FACCE5EB026C}" srcOrd="2" destOrd="0" parTransId="{B198430C-DBD1-40CB-9AA0-B2B63BD58AAB}" sibTransId="{78C1A9DF-8521-4175-8F7D-683225FC62FA}"/>
    <dgm:cxn modelId="{1EEED5F5-02CA-4E91-9B3E-3D7651EA21B3}" srcId="{5C62C6A2-8BFE-488B-9180-BB480F10CC33}" destId="{00CAFB3C-BE58-49CA-A50A-66E91D2A1884}" srcOrd="3" destOrd="0" parTransId="{450B170F-6B30-418F-87D9-8BE9C624510E}" sibTransId="{749A6E4F-E7F2-4F98-A79B-27E09CCA74F9}"/>
    <dgm:cxn modelId="{2008995B-1BBA-46D6-8303-733E02993B1C}" type="presParOf" srcId="{A1D1FD1C-C825-4E7E-9676-E94323015F51}" destId="{5C5DB86E-2BDA-4D44-8C00-ED288BC2B6A2}" srcOrd="0" destOrd="0" presId="urn:microsoft.com/office/officeart/2005/8/layout/matrix3"/>
    <dgm:cxn modelId="{05263299-5AC1-4952-8B66-8AB792A55016}" type="presParOf" srcId="{A1D1FD1C-C825-4E7E-9676-E94323015F51}" destId="{91D7FA42-38C7-45C9-9619-573EE0C2B943}" srcOrd="1" destOrd="0" presId="urn:microsoft.com/office/officeart/2005/8/layout/matrix3"/>
    <dgm:cxn modelId="{FB337D61-108C-41F8-8A39-8E7C61C1E7D3}" type="presParOf" srcId="{A1D1FD1C-C825-4E7E-9676-E94323015F51}" destId="{FCB4492A-13E0-42B5-9C3E-1947D2599C23}" srcOrd="2" destOrd="0" presId="urn:microsoft.com/office/officeart/2005/8/layout/matrix3"/>
    <dgm:cxn modelId="{E9D9A4BA-BA96-435A-9CB7-9EBD939BDE17}" type="presParOf" srcId="{A1D1FD1C-C825-4E7E-9676-E94323015F51}" destId="{650F7194-53C6-44F8-8F2C-CE9081141817}" srcOrd="3" destOrd="0" presId="urn:microsoft.com/office/officeart/2005/8/layout/matrix3"/>
    <dgm:cxn modelId="{D0459DC6-0B1D-4A8B-9E23-EF3BF44D54FB}" type="presParOf" srcId="{A1D1FD1C-C825-4E7E-9676-E94323015F51}" destId="{73EB860B-1912-4327-B7CD-C5127BED430C}" srcOrd="4" destOrd="0" presId="urn:microsoft.com/office/officeart/2005/8/layout/matrix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DB86E-2BDA-4D44-8C00-ED288BC2B6A2}">
      <dsp:nvSpPr>
        <dsp:cNvPr id="0" name=""/>
        <dsp:cNvSpPr/>
      </dsp:nvSpPr>
      <dsp:spPr>
        <a:xfrm>
          <a:off x="1240309" y="0"/>
          <a:ext cx="5533048" cy="553304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7FA42-38C7-45C9-9619-573EE0C2B943}">
      <dsp:nvSpPr>
        <dsp:cNvPr id="0" name=""/>
        <dsp:cNvSpPr/>
      </dsp:nvSpPr>
      <dsp:spPr>
        <a:xfrm>
          <a:off x="1765949" y="52563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dirty="0">
              <a:latin typeface="Roboto" panose="02000000000000000000" pitchFamily="2" charset="0"/>
              <a:ea typeface="Roboto" panose="02000000000000000000" pitchFamily="2" charset="0"/>
              <a:cs typeface="Roboto" panose="02000000000000000000" pitchFamily="2" charset="0"/>
            </a:rPr>
            <a:t>3-4 tikšanās mēneša garumā</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1871288" y="630978"/>
        <a:ext cx="1947210" cy="1947210"/>
      </dsp:txXfrm>
    </dsp:sp>
    <dsp:sp modelId="{FCB4492A-13E0-42B5-9C3E-1947D2599C23}">
      <dsp:nvSpPr>
        <dsp:cNvPr id="0" name=""/>
        <dsp:cNvSpPr/>
      </dsp:nvSpPr>
      <dsp:spPr>
        <a:xfrm>
          <a:off x="4089829" y="52563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dirty="0">
              <a:latin typeface="Roboto" panose="02000000000000000000" pitchFamily="2" charset="0"/>
              <a:ea typeface="Roboto" panose="02000000000000000000" pitchFamily="2" charset="0"/>
              <a:cs typeface="Roboto" panose="02000000000000000000" pitchFamily="2" charset="0"/>
            </a:rPr>
            <a:t>Radošās darbnīcas, mājasdarbi, biznesa modelēšana, prezentācijas, veiksme stāsti, </a:t>
          </a:r>
          <a:r>
            <a:rPr lang="lv-LV" sz="1600" b="1" kern="1200" dirty="0" err="1">
              <a:latin typeface="Roboto" panose="02000000000000000000" pitchFamily="2" charset="0"/>
              <a:ea typeface="Roboto" panose="02000000000000000000" pitchFamily="2" charset="0"/>
              <a:cs typeface="Roboto" panose="02000000000000000000" pitchFamily="2" charset="0"/>
            </a:rPr>
            <a:t>mentori</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4195168" y="630978"/>
        <a:ext cx="1947210" cy="1947210"/>
      </dsp:txXfrm>
    </dsp:sp>
    <dsp:sp modelId="{650F7194-53C6-44F8-8F2C-CE9081141817}">
      <dsp:nvSpPr>
        <dsp:cNvPr id="0" name=""/>
        <dsp:cNvSpPr/>
      </dsp:nvSpPr>
      <dsp:spPr>
        <a:xfrm>
          <a:off x="1765949" y="284951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latin typeface="Roboto" panose="02000000000000000000" pitchFamily="2" charset="0"/>
              <a:ea typeface="Roboto" panose="02000000000000000000" pitchFamily="2" charset="0"/>
              <a:cs typeface="Roboto" panose="02000000000000000000" pitchFamily="2" charset="0"/>
            </a:rPr>
            <a:t>Klientiem, kuri nezina, bet vēlas labāk saprast turpmāko digitalizāciju</a:t>
          </a:r>
          <a:endParaRPr lang="en-US" sz="1600" kern="1200">
            <a:latin typeface="Roboto" panose="02000000000000000000" pitchFamily="2" charset="0"/>
            <a:ea typeface="Roboto" panose="02000000000000000000" pitchFamily="2" charset="0"/>
            <a:cs typeface="Roboto" panose="02000000000000000000" pitchFamily="2" charset="0"/>
          </a:endParaRPr>
        </a:p>
      </dsp:txBody>
      <dsp:txXfrm>
        <a:off x="1871288" y="2954858"/>
        <a:ext cx="1947210" cy="1947210"/>
      </dsp:txXfrm>
    </dsp:sp>
    <dsp:sp modelId="{73EB860B-1912-4327-B7CD-C5127BED430C}">
      <dsp:nvSpPr>
        <dsp:cNvPr id="0" name=""/>
        <dsp:cNvSpPr/>
      </dsp:nvSpPr>
      <dsp:spPr>
        <a:xfrm>
          <a:off x="4089829" y="2849519"/>
          <a:ext cx="2157888" cy="2157888"/>
        </a:xfrm>
        <a:prstGeom prst="roundRect">
          <a:avLst/>
        </a:prstGeom>
        <a:solidFill>
          <a:srgbClr val="1C5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latin typeface="Roboto" panose="02000000000000000000" pitchFamily="2" charset="0"/>
              <a:ea typeface="Roboto" panose="02000000000000000000" pitchFamily="2" charset="0"/>
              <a:cs typeface="Roboto" panose="02000000000000000000" pitchFamily="2" charset="0"/>
            </a:rPr>
            <a:t>Kā digitalizācijas iespējas izmantot biznesa attīstībai</a:t>
          </a:r>
          <a:endParaRPr lang="en-US" sz="1600" kern="1200">
            <a:latin typeface="Roboto" panose="02000000000000000000" pitchFamily="2" charset="0"/>
            <a:ea typeface="Roboto" panose="02000000000000000000" pitchFamily="2" charset="0"/>
            <a:cs typeface="Roboto" panose="02000000000000000000" pitchFamily="2" charset="0"/>
          </a:endParaRPr>
        </a:p>
      </dsp:txBody>
      <dsp:txXfrm>
        <a:off x="4195168" y="2954858"/>
        <a:ext cx="1947210" cy="194721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ED3EF-E737-4D39-AE25-C5BC227DC17D}" type="datetimeFigureOut">
              <a:rPr lang="en-US" smtClean="0"/>
              <a:t>11/14/2023</a:t>
            </a:fld>
            <a:endParaRPr lang="en-US"/>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FF9D-1132-4095-BCE0-5DE14067D1BA}" type="slidenum">
              <a:rPr lang="en-US" smtClean="0"/>
              <a:t>‹#›</a:t>
            </a:fld>
            <a:endParaRPr lang="en-US"/>
          </a:p>
        </p:txBody>
      </p:sp>
    </p:spTree>
    <p:extLst>
      <p:ext uri="{BB962C8B-B14F-4D97-AF65-F5344CB8AC3E}">
        <p14:creationId xmlns:p14="http://schemas.microsoft.com/office/powerpoint/2010/main" val="263666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Lielākā pārtikas izstāde Baltijā, kas pulcē nozares profesionāļus un interesentus.</a:t>
            </a:r>
          </a:p>
        </p:txBody>
      </p:sp>
      <p:sp>
        <p:nvSpPr>
          <p:cNvPr id="4" name="Slide Number Placeholder 3"/>
          <p:cNvSpPr>
            <a:spLocks noGrp="1"/>
          </p:cNvSpPr>
          <p:nvPr>
            <p:ph type="sldNum" sz="quarter" idx="5"/>
          </p:nvPr>
        </p:nvSpPr>
        <p:spPr/>
        <p:txBody>
          <a:bodyPr/>
          <a:lstStyle/>
          <a:p>
            <a:fld id="{F0EBFF9D-1132-4095-BCE0-5DE14067D1BA}" type="slidenum">
              <a:rPr lang="en-US" smtClean="0"/>
              <a:t>1</a:t>
            </a:fld>
            <a:endParaRPr lang="en-US"/>
          </a:p>
        </p:txBody>
      </p:sp>
    </p:spTree>
    <p:extLst>
      <p:ext uri="{BB962C8B-B14F-4D97-AF65-F5344CB8AC3E}">
        <p14:creationId xmlns:p14="http://schemas.microsoft.com/office/powerpoint/2010/main" val="103875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Eiropas mēroga iniciatīva, kopā Eiropā ap 160 šādu centru. Latvijā 2.</a:t>
            </a:r>
          </a:p>
          <a:p>
            <a:r>
              <a:rPr lang="lv-LV" dirty="0"/>
              <a:t>Iniciatīvas mērķis ir veicināt konkurētspēju, palielināt produktivitāti, </a:t>
            </a:r>
            <a:r>
              <a:rPr lang="lv-LV" dirty="0" err="1"/>
              <a:t>efektivizēt</a:t>
            </a:r>
            <a:r>
              <a:rPr lang="lv-LV" dirty="0"/>
              <a:t> biznesa procesus pielietojot digitālus rīkus. </a:t>
            </a:r>
          </a:p>
          <a:p>
            <a:r>
              <a:rPr lang="lv-LV" dirty="0"/>
              <a:t>EDIC fokuss – iekšējo procesu </a:t>
            </a:r>
            <a:r>
              <a:rPr lang="lv-LV" dirty="0" err="1"/>
              <a:t>digitalizācija</a:t>
            </a:r>
            <a:r>
              <a:rPr lang="lv-LV" dirty="0"/>
              <a:t> sākot no administratīviem, </a:t>
            </a:r>
            <a:r>
              <a:rPr lang="lv-LV" dirty="0" err="1"/>
              <a:t>personālvadības</a:t>
            </a:r>
            <a:r>
              <a:rPr lang="lv-LV" dirty="0"/>
              <a:t> procesiem līdz pārdošanas, loģistikas un ražošanas procesiem. </a:t>
            </a:r>
            <a:endParaRPr lang="en-US" dirty="0"/>
          </a:p>
        </p:txBody>
      </p:sp>
      <p:sp>
        <p:nvSpPr>
          <p:cNvPr id="4" name="Slaida numura vietturis 3"/>
          <p:cNvSpPr>
            <a:spLocks noGrp="1"/>
          </p:cNvSpPr>
          <p:nvPr>
            <p:ph type="sldNum" sz="quarter" idx="5"/>
          </p:nvPr>
        </p:nvSpPr>
        <p:spPr/>
        <p:txBody>
          <a:bodyPr/>
          <a:lstStyle/>
          <a:p>
            <a:fld id="{24FA9370-F83A-4BFA-8F8D-1F26624BCE03}" type="slidenum">
              <a:rPr lang="lv-LV" smtClean="0"/>
              <a:t>2</a:t>
            </a:fld>
            <a:endParaRPr lang="lv-LV"/>
          </a:p>
        </p:txBody>
      </p:sp>
    </p:spTree>
    <p:extLst>
      <p:ext uri="{BB962C8B-B14F-4D97-AF65-F5344CB8AC3E}">
        <p14:creationId xmlns:p14="http://schemas.microsoft.com/office/powerpoint/2010/main" val="94527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EBFF9D-1132-4095-BCE0-5DE14067D1BA}" type="slidenum">
              <a:rPr lang="en-US" smtClean="0"/>
              <a:t>10</a:t>
            </a:fld>
            <a:endParaRPr lang="en-US"/>
          </a:p>
        </p:txBody>
      </p:sp>
    </p:spTree>
    <p:extLst>
      <p:ext uri="{BB962C8B-B14F-4D97-AF65-F5344CB8AC3E}">
        <p14:creationId xmlns:p14="http://schemas.microsoft.com/office/powerpoint/2010/main" val="199342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2AD4354-3154-4FA6-A89D-D47F36BB1F62}" type="slidenum">
              <a:rPr lang="lv-LV" smtClean="0"/>
              <a:t>13</a:t>
            </a:fld>
            <a:endParaRPr lang="lv-LV"/>
          </a:p>
        </p:txBody>
      </p:sp>
    </p:spTree>
    <p:extLst>
      <p:ext uri="{BB962C8B-B14F-4D97-AF65-F5344CB8AC3E}">
        <p14:creationId xmlns:p14="http://schemas.microsoft.com/office/powerpoint/2010/main" val="123984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err="1"/>
              <a:t>Kicksart</a:t>
            </a:r>
            <a:r>
              <a:rPr lang="lv-LV" dirty="0"/>
              <a:t> ir </a:t>
            </a:r>
            <a:r>
              <a:rPr lang="lv-LV" dirty="0" err="1"/>
              <a:t>digitalizācijas</a:t>
            </a:r>
            <a:r>
              <a:rPr lang="lv-LV" dirty="0"/>
              <a:t> treniņš uzņēmumiem, kas iespējams ir nedaudz apmaldījušies visā </a:t>
            </a:r>
            <a:r>
              <a:rPr lang="lv-LV" dirty="0" err="1"/>
              <a:t>digitalizācijas</a:t>
            </a:r>
            <a:r>
              <a:rPr lang="lv-LV" dirty="0"/>
              <a:t> lielajā piedāvājumā un kam nav skaidrs plāns un vīzija, ko varētu uzlabot</a:t>
            </a:r>
            <a:endParaRPr lang="en-US" dirty="0"/>
          </a:p>
        </p:txBody>
      </p:sp>
      <p:sp>
        <p:nvSpPr>
          <p:cNvPr id="4" name="Slaida numura vietturis 3"/>
          <p:cNvSpPr>
            <a:spLocks noGrp="1"/>
          </p:cNvSpPr>
          <p:nvPr>
            <p:ph type="sldNum" sz="quarter" idx="5"/>
          </p:nvPr>
        </p:nvSpPr>
        <p:spPr/>
        <p:txBody>
          <a:bodyPr/>
          <a:lstStyle/>
          <a:p>
            <a:fld id="{24FA9370-F83A-4BFA-8F8D-1F26624BCE03}" type="slidenum">
              <a:rPr lang="lv-LV" smtClean="0"/>
              <a:t>15</a:t>
            </a:fld>
            <a:endParaRPr lang="lv-LV"/>
          </a:p>
        </p:txBody>
      </p:sp>
    </p:spTree>
    <p:extLst>
      <p:ext uri="{BB962C8B-B14F-4D97-AF65-F5344CB8AC3E}">
        <p14:creationId xmlns:p14="http://schemas.microsoft.com/office/powerpoint/2010/main" val="392813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1BFC-B60E-41BB-BE7B-FE176A76BB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0D754E-8F29-4506-AAEF-DA05147F63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EECA83-D8A7-4A7F-9B89-55C0F1A7C053}"/>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5" name="Footer Placeholder 4">
            <a:extLst>
              <a:ext uri="{FF2B5EF4-FFF2-40B4-BE49-F238E27FC236}">
                <a16:creationId xmlns:a16="http://schemas.microsoft.com/office/drawing/2014/main" id="{E2E7AE41-B7BF-4463-A4D8-22745A088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33E89-78E8-4E7A-A7D8-4F549A8B9E0A}"/>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227546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1723-7208-4692-8E97-4A0F8819AC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27D006-D2D7-415F-ACC5-ED533A76A4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4FE5E-AB0F-4E0F-8E8F-2DBC96756C77}"/>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5" name="Footer Placeholder 4">
            <a:extLst>
              <a:ext uri="{FF2B5EF4-FFF2-40B4-BE49-F238E27FC236}">
                <a16:creationId xmlns:a16="http://schemas.microsoft.com/office/drawing/2014/main" id="{DE208B7C-8E57-435F-AA6F-51BE5C04C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939C1-4915-4C6A-A698-A1024B064514}"/>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86351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D0238D-93BF-4CBC-B2C8-83E95DA711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7852EF-6C60-42E8-A143-B5F5519D6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C00E3-305F-4859-9321-B60FA00446DD}"/>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5" name="Footer Placeholder 4">
            <a:extLst>
              <a:ext uri="{FF2B5EF4-FFF2-40B4-BE49-F238E27FC236}">
                <a16:creationId xmlns:a16="http://schemas.microsoft.com/office/drawing/2014/main" id="{D9ACB5B8-1183-425A-A607-E656271B5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77335-54E3-4909-A148-33AA14EB4B82}"/>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45277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4901-BE4E-4B05-82BB-40D1AB850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A640A-5DA0-4FB3-9E4B-C5E087CE2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D678C-2770-4536-9F5D-1B4AD3CD603D}"/>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5" name="Footer Placeholder 4">
            <a:extLst>
              <a:ext uri="{FF2B5EF4-FFF2-40B4-BE49-F238E27FC236}">
                <a16:creationId xmlns:a16="http://schemas.microsoft.com/office/drawing/2014/main" id="{64EBEEBA-2AB2-40E1-A66F-33C8B856A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2629F-380A-4F0F-A483-837D28E8E262}"/>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272080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B3D9-2DB0-41E9-80DC-E730F44A47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7A10EA-CA6B-4298-B594-864FF1DBD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4F1799-94D8-4FB2-86B7-C1CE9B21F377}"/>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5" name="Footer Placeholder 4">
            <a:extLst>
              <a:ext uri="{FF2B5EF4-FFF2-40B4-BE49-F238E27FC236}">
                <a16:creationId xmlns:a16="http://schemas.microsoft.com/office/drawing/2014/main" id="{B0670B3F-8A93-4D2C-A564-D19B45996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07C64-348E-457A-BB8F-50534C8FB21C}"/>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41894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0500-D03B-4871-805D-270AB00BC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A5BF5-1099-4B6B-A64D-09B0C85F18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0E85B6-FC37-430B-AE63-8A54914E3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3F81A-A757-4143-B9D1-90B703EC9799}"/>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6" name="Footer Placeholder 5">
            <a:extLst>
              <a:ext uri="{FF2B5EF4-FFF2-40B4-BE49-F238E27FC236}">
                <a16:creationId xmlns:a16="http://schemas.microsoft.com/office/drawing/2014/main" id="{9224ED0E-2D40-48C0-A191-F9FB04F27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E4282-4C5F-44EC-95F7-0CB0D545112C}"/>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76896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CAA51-7683-4213-9463-C8A27A62D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40002D-24E1-4D3B-82C9-930ABFB6F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485F0-F2B9-48E8-A7CA-2D47F5F32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5BDED-D1B4-4F8D-A823-E5C2B6CFF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181AD-1A55-48D0-8A05-738B1D928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D1E10E-D583-42B3-8E0A-9AABBA54A846}"/>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8" name="Footer Placeholder 7">
            <a:extLst>
              <a:ext uri="{FF2B5EF4-FFF2-40B4-BE49-F238E27FC236}">
                <a16:creationId xmlns:a16="http://schemas.microsoft.com/office/drawing/2014/main" id="{8B042F8D-0993-4399-8784-8169DB2111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D5057-406D-4F6C-8585-3C6CC0D9ACA1}"/>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422550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9436-9268-4BA2-BC38-61568051FB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0C298A-B447-4A2E-8706-F9242B4EBA3B}"/>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4" name="Footer Placeholder 3">
            <a:extLst>
              <a:ext uri="{FF2B5EF4-FFF2-40B4-BE49-F238E27FC236}">
                <a16:creationId xmlns:a16="http://schemas.microsoft.com/office/drawing/2014/main" id="{C7EC1677-D45A-4EFC-B667-0C1E8E5E4E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448B1C-C95C-4132-8FBE-104819889403}"/>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86206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14C66-8D21-4782-9FAC-CE25A7FAD696}"/>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3" name="Footer Placeholder 2">
            <a:extLst>
              <a:ext uri="{FF2B5EF4-FFF2-40B4-BE49-F238E27FC236}">
                <a16:creationId xmlns:a16="http://schemas.microsoft.com/office/drawing/2014/main" id="{DEB0869C-0321-46D7-911E-1837D3C5B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911FB-394F-44CE-BDFF-5030F4678E43}"/>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76169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5556-288C-4F0D-8632-A3B9539E5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7C2A74-55E3-45E0-9725-0C7F321F7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7E20F0-1107-4582-8505-7C3344A19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B76DB-D2A7-49E8-B8A9-CC2D254D7605}"/>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6" name="Footer Placeholder 5">
            <a:extLst>
              <a:ext uri="{FF2B5EF4-FFF2-40B4-BE49-F238E27FC236}">
                <a16:creationId xmlns:a16="http://schemas.microsoft.com/office/drawing/2014/main" id="{8AADC47D-6AB8-4490-9EC7-B77641A59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484B0-5E04-4880-A630-7A2B972DDB1C}"/>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327402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4D87-3A28-4E65-80F7-500E27161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028B2-A0B0-4342-88CF-D4DABC0312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4D6A8F-F18D-4885-8C29-795255FC3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895893-C4EC-4ECE-A944-383E200E09FC}"/>
              </a:ext>
            </a:extLst>
          </p:cNvPr>
          <p:cNvSpPr>
            <a:spLocks noGrp="1"/>
          </p:cNvSpPr>
          <p:nvPr>
            <p:ph type="dt" sz="half" idx="10"/>
          </p:nvPr>
        </p:nvSpPr>
        <p:spPr/>
        <p:txBody>
          <a:bodyPr/>
          <a:lstStyle/>
          <a:p>
            <a:fld id="{B61F8D08-7686-46B5-8B7C-6C5DAD2E422F}" type="datetimeFigureOut">
              <a:rPr lang="en-US" smtClean="0"/>
              <a:t>11/14/2023</a:t>
            </a:fld>
            <a:endParaRPr lang="en-US"/>
          </a:p>
        </p:txBody>
      </p:sp>
      <p:sp>
        <p:nvSpPr>
          <p:cNvPr id="6" name="Footer Placeholder 5">
            <a:extLst>
              <a:ext uri="{FF2B5EF4-FFF2-40B4-BE49-F238E27FC236}">
                <a16:creationId xmlns:a16="http://schemas.microsoft.com/office/drawing/2014/main" id="{1DBD6FFE-1274-44B6-85F6-CFF889747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32F62-0527-4792-9BEF-8D4F8542EB02}"/>
              </a:ext>
            </a:extLst>
          </p:cNvPr>
          <p:cNvSpPr>
            <a:spLocks noGrp="1"/>
          </p:cNvSpPr>
          <p:nvPr>
            <p:ph type="sldNum" sz="quarter" idx="12"/>
          </p:nvPr>
        </p:nvSpPr>
        <p:spPr/>
        <p:txBody>
          <a:bodyPr/>
          <a:lstStyle/>
          <a:p>
            <a:fld id="{136B2E96-5FF0-4067-8BE1-3694979CD819}" type="slidenum">
              <a:rPr lang="en-US" smtClean="0"/>
              <a:t>‹#›</a:t>
            </a:fld>
            <a:endParaRPr lang="en-US"/>
          </a:p>
        </p:txBody>
      </p:sp>
    </p:spTree>
    <p:extLst>
      <p:ext uri="{BB962C8B-B14F-4D97-AF65-F5344CB8AC3E}">
        <p14:creationId xmlns:p14="http://schemas.microsoft.com/office/powerpoint/2010/main" val="255852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FDBABE-14D3-430A-98F7-98974256D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5F82EA-68BB-416A-A793-451EC86DA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33133-D40C-460B-AF43-CB6F361DC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F8D08-7686-46B5-8B7C-6C5DAD2E422F}" type="datetimeFigureOut">
              <a:rPr lang="en-US" smtClean="0"/>
              <a:t>11/14/2023</a:t>
            </a:fld>
            <a:endParaRPr lang="en-US"/>
          </a:p>
        </p:txBody>
      </p:sp>
      <p:sp>
        <p:nvSpPr>
          <p:cNvPr id="5" name="Footer Placeholder 4">
            <a:extLst>
              <a:ext uri="{FF2B5EF4-FFF2-40B4-BE49-F238E27FC236}">
                <a16:creationId xmlns:a16="http://schemas.microsoft.com/office/drawing/2014/main" id="{B9BF2E1E-7AE1-4C93-AB33-381A9FE3E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0C23E-37C9-4111-95D5-66F5733B7D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B2E96-5FF0-4067-8BE1-3694979CD819}" type="slidenum">
              <a:rPr lang="en-US" smtClean="0"/>
              <a:t>‹#›</a:t>
            </a:fld>
            <a:endParaRPr lang="en-US"/>
          </a:p>
        </p:txBody>
      </p:sp>
    </p:spTree>
    <p:extLst>
      <p:ext uri="{BB962C8B-B14F-4D97-AF65-F5344CB8AC3E}">
        <p14:creationId xmlns:p14="http://schemas.microsoft.com/office/powerpoint/2010/main" val="3213334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hyperlink" Target="http://www.dih.lv/" TargetMode="External"/><Relationship Id="rId3" Type="http://schemas.openxmlformats.org/officeDocument/2006/relationships/image" Target="../media/image30.pn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hyperlink" Target="http://www.edic.l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5.png"/><Relationship Id="rId4" Type="http://schemas.openxmlformats.org/officeDocument/2006/relationships/image" Target="../media/image22.sv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062" y="-549374"/>
            <a:ext cx="12382045" cy="8440290"/>
          </a:xfrm>
          <a:custGeom>
            <a:avLst/>
            <a:gdLst/>
            <a:ahLst/>
            <a:cxnLst/>
            <a:rect l="l" t="t" r="r" b="b"/>
            <a:pathLst>
              <a:path w="20516572" h="12660435">
                <a:moveTo>
                  <a:pt x="0" y="0"/>
                </a:moveTo>
                <a:lnTo>
                  <a:pt x="20516572" y="0"/>
                </a:lnTo>
                <a:lnTo>
                  <a:pt x="20516572" y="12660435"/>
                </a:lnTo>
                <a:lnTo>
                  <a:pt x="0" y="12660435"/>
                </a:lnTo>
                <a:lnTo>
                  <a:pt x="0" y="0"/>
                </a:lnTo>
                <a:close/>
              </a:path>
            </a:pathLst>
          </a:custGeom>
          <a:blipFill>
            <a:blip r:embed="rId3"/>
            <a:stretch>
              <a:fillRect/>
            </a:stretch>
          </a:blipFill>
        </p:spPr>
        <p:txBody>
          <a:bodyPr/>
          <a:lstStyle/>
          <a:p>
            <a:endParaRPr lang="lv-LV" sz="1200"/>
          </a:p>
        </p:txBody>
      </p:sp>
      <p:sp>
        <p:nvSpPr>
          <p:cNvPr id="3" name="Freeform 3"/>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4"/>
            <a:stretch>
              <a:fillRect/>
            </a:stretch>
          </a:blipFill>
        </p:spPr>
        <p:txBody>
          <a:bodyPr/>
          <a:lstStyle/>
          <a:p>
            <a:endParaRPr lang="lv-LV" sz="1200"/>
          </a:p>
        </p:txBody>
      </p:sp>
      <p:sp>
        <p:nvSpPr>
          <p:cNvPr id="5" name="TextBox 5"/>
          <p:cNvSpPr txBox="1"/>
          <p:nvPr/>
        </p:nvSpPr>
        <p:spPr>
          <a:xfrm>
            <a:off x="3843973" y="3793954"/>
            <a:ext cx="5664931" cy="2039533"/>
          </a:xfrm>
          <a:prstGeom prst="rect">
            <a:avLst/>
          </a:prstGeom>
        </p:spPr>
        <p:txBody>
          <a:bodyPr lIns="0" tIns="0" rIns="0" bIns="0" rtlCol="0" anchor="t">
            <a:spAutoFit/>
          </a:bodyPr>
          <a:lstStyle/>
          <a:p>
            <a:pPr>
              <a:lnSpc>
                <a:spcPts val="2333"/>
              </a:lnSpc>
            </a:pPr>
            <a:r>
              <a:rPr lang="lv-LV"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ILZE RAUDIŅA</a:t>
            </a:r>
            <a:endPar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r>
              <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EDIC </a:t>
            </a:r>
            <a:r>
              <a:rPr lang="en-US" b="1" i="1" dirty="0" err="1">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digitalizācijas</a:t>
            </a:r>
            <a:endPar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r>
              <a:rPr lang="en-US" b="1" i="1" dirty="0" err="1">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virziena</a:t>
            </a:r>
            <a:r>
              <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 </a:t>
            </a:r>
            <a:r>
              <a:rPr lang="en-US" b="1" i="1" dirty="0" err="1">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vadītāja</a:t>
            </a:r>
            <a:endPar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endPar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r>
              <a:rPr lang="lv-LV"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9</a:t>
            </a:r>
            <a:r>
              <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a:t>
            </a:r>
            <a:r>
              <a:rPr lang="lv-LV"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11</a:t>
            </a:r>
            <a:r>
              <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.2023</a:t>
            </a:r>
          </a:p>
          <a:p>
            <a:pPr>
              <a:lnSpc>
                <a:spcPts val="2333"/>
              </a:lnSpc>
            </a:pPr>
            <a:r>
              <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 EDI</a:t>
            </a:r>
            <a:r>
              <a:rPr lang="lv-LV"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rPr>
              <a:t>C</a:t>
            </a:r>
            <a:endPar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a:p>
            <a:pPr>
              <a:lnSpc>
                <a:spcPts val="2333"/>
              </a:lnSpc>
            </a:pPr>
            <a:endParaRPr lang="en-US" b="1" i="1" dirty="0">
              <a:solidFill>
                <a:srgbClr val="000000">
                  <a:alpha val="70980"/>
                </a:srgbClr>
              </a:solidFill>
              <a:latin typeface="Roboto" panose="02000000000000000000" pitchFamily="2" charset="0"/>
              <a:ea typeface="Roboto" panose="02000000000000000000" pitchFamily="2" charset="0"/>
              <a:cs typeface="Roboto" panose="02000000000000000000" pitchFamily="2" charset="0"/>
            </a:endParaRPr>
          </a:p>
        </p:txBody>
      </p:sp>
      <p:sp>
        <p:nvSpPr>
          <p:cNvPr id="6" name="Freeform 6"/>
          <p:cNvSpPr/>
          <p:nvPr/>
        </p:nvSpPr>
        <p:spPr>
          <a:xfrm rot="271215">
            <a:off x="-332527" y="-420386"/>
            <a:ext cx="3395939" cy="3106788"/>
          </a:xfrm>
          <a:custGeom>
            <a:avLst/>
            <a:gdLst/>
            <a:ahLst/>
            <a:cxnLst/>
            <a:rect l="l" t="t" r="r" b="b"/>
            <a:pathLst>
              <a:path w="2854747" h="2783379">
                <a:moveTo>
                  <a:pt x="0" y="0"/>
                </a:moveTo>
                <a:lnTo>
                  <a:pt x="2854747" y="0"/>
                </a:lnTo>
                <a:lnTo>
                  <a:pt x="2854747" y="2783379"/>
                </a:lnTo>
                <a:lnTo>
                  <a:pt x="0" y="2783379"/>
                </a:lnTo>
                <a:lnTo>
                  <a:pt x="0" y="0"/>
                </a:lnTo>
                <a:close/>
              </a:path>
            </a:pathLst>
          </a:custGeom>
          <a:blipFill>
            <a:blip r:embed="rId5"/>
            <a:stretch>
              <a:fillRect/>
            </a:stretch>
          </a:blipFill>
        </p:spPr>
        <p:txBody>
          <a:bodyPr/>
          <a:lstStyle/>
          <a:p>
            <a:endParaRPr lang="lv-LV" sz="1200"/>
          </a:p>
        </p:txBody>
      </p:sp>
      <p:sp>
        <p:nvSpPr>
          <p:cNvPr id="7" name="Freeform 7"/>
          <p:cNvSpPr/>
          <p:nvPr/>
        </p:nvSpPr>
        <p:spPr>
          <a:xfrm rot="-1607848">
            <a:off x="10898655" y="5756835"/>
            <a:ext cx="1632477" cy="1554433"/>
          </a:xfrm>
          <a:custGeom>
            <a:avLst/>
            <a:gdLst/>
            <a:ahLst/>
            <a:cxnLst/>
            <a:rect l="l" t="t" r="r" b="b"/>
            <a:pathLst>
              <a:path w="1768926" h="1724703">
                <a:moveTo>
                  <a:pt x="0" y="0"/>
                </a:moveTo>
                <a:lnTo>
                  <a:pt x="1768926" y="0"/>
                </a:lnTo>
                <a:lnTo>
                  <a:pt x="1768926" y="1724703"/>
                </a:lnTo>
                <a:lnTo>
                  <a:pt x="0" y="1724703"/>
                </a:lnTo>
                <a:lnTo>
                  <a:pt x="0" y="0"/>
                </a:lnTo>
                <a:close/>
              </a:path>
            </a:pathLst>
          </a:custGeom>
          <a:blipFill>
            <a:blip r:embed="rId5"/>
            <a:stretch>
              <a:fillRect/>
            </a:stretch>
          </a:blipFill>
        </p:spPr>
        <p:txBody>
          <a:bodyPr/>
          <a:lstStyle/>
          <a:p>
            <a:endParaRPr lang="lv-LV" sz="1200"/>
          </a:p>
        </p:txBody>
      </p:sp>
      <p:sp>
        <p:nvSpPr>
          <p:cNvPr id="8" name="TextBox 7">
            <a:extLst>
              <a:ext uri="{FF2B5EF4-FFF2-40B4-BE49-F238E27FC236}">
                <a16:creationId xmlns:a16="http://schemas.microsoft.com/office/drawing/2014/main" id="{C5DFD760-2E33-4763-0E70-A7B82889D910}"/>
              </a:ext>
            </a:extLst>
          </p:cNvPr>
          <p:cNvSpPr txBox="1"/>
          <p:nvPr/>
        </p:nvSpPr>
        <p:spPr>
          <a:xfrm>
            <a:off x="3710653" y="1280675"/>
            <a:ext cx="5931569" cy="2585323"/>
          </a:xfrm>
          <a:prstGeom prst="rect">
            <a:avLst/>
          </a:prstGeom>
          <a:noFill/>
        </p:spPr>
        <p:txBody>
          <a:bodyPr wrap="square" rtlCol="0">
            <a:spAutoFit/>
          </a:bodyPr>
          <a:lstStyle/>
          <a:p>
            <a:r>
              <a:rPr lang="lv-LV" sz="5400" dirty="0">
                <a:latin typeface="Roboto Black" panose="02000000000000000000" pitchFamily="2" charset="0"/>
                <a:ea typeface="Roboto Black" panose="02000000000000000000" pitchFamily="2" charset="0"/>
                <a:cs typeface="Roboto Black" panose="02000000000000000000" pitchFamily="2" charset="0"/>
              </a:rPr>
              <a:t>ATBALSTS PROCESU DIGITALIZĀCIJAI</a:t>
            </a:r>
          </a:p>
        </p:txBody>
      </p:sp>
      <p:pic>
        <p:nvPicPr>
          <p:cNvPr id="9" name="Picture 8" descr="Graphical user interface, application&#10;&#10;Description automatically generated with medium confidence">
            <a:extLst>
              <a:ext uri="{FF2B5EF4-FFF2-40B4-BE49-F238E27FC236}">
                <a16:creationId xmlns:a16="http://schemas.microsoft.com/office/drawing/2014/main" id="{937B23D9-5D12-7722-8C1B-BF8FE808BF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17" y="271922"/>
            <a:ext cx="2633026" cy="6785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ADC19-4940-43F7-60F2-408E21806679}"/>
              </a:ext>
            </a:extLst>
          </p:cNvPr>
          <p:cNvPicPr>
            <a:picLocks noChangeAspect="1"/>
          </p:cNvPicPr>
          <p:nvPr/>
        </p:nvPicPr>
        <p:blipFill>
          <a:blip r:embed="rId3"/>
          <a:stretch>
            <a:fillRect/>
          </a:stretch>
        </p:blipFill>
        <p:spPr>
          <a:xfrm>
            <a:off x="1077861" y="0"/>
            <a:ext cx="10036277"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275332" y="-220197"/>
            <a:ext cx="3970043" cy="5226357"/>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4" name="Freeform 4"/>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4"/>
            <a:stretch>
              <a:fillRect/>
            </a:stretch>
          </a:blipFill>
        </p:spPr>
        <p:txBody>
          <a:bodyPr/>
          <a:lstStyle/>
          <a:p>
            <a:endParaRPr lang="lv-LV" sz="1200"/>
          </a:p>
        </p:txBody>
      </p:sp>
      <p:grpSp>
        <p:nvGrpSpPr>
          <p:cNvPr id="5" name="Group 5"/>
          <p:cNvGrpSpPr/>
          <p:nvPr/>
        </p:nvGrpSpPr>
        <p:grpSpPr>
          <a:xfrm>
            <a:off x="431491" y="1206500"/>
            <a:ext cx="1727200" cy="2895600"/>
            <a:chOff x="0" y="0"/>
            <a:chExt cx="682351" cy="1143941"/>
          </a:xfrm>
        </p:grpSpPr>
        <p:sp>
          <p:nvSpPr>
            <p:cNvPr id="6" name="Freeform 6"/>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a:ln w="38100">
              <a:solidFill>
                <a:srgbClr val="1B56E8">
                  <a:alpha val="69804"/>
                </a:srgbClr>
              </a:solidFill>
            </a:ln>
          </p:spPr>
          <p:txBody>
            <a:bodyPr/>
            <a:lstStyle/>
            <a:p>
              <a:endParaRPr lang="lv-LV" sz="1200"/>
            </a:p>
          </p:txBody>
        </p:sp>
        <p:sp>
          <p:nvSpPr>
            <p:cNvPr id="7" name="TextBox 7"/>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8" name="Group 8"/>
          <p:cNvGrpSpPr/>
          <p:nvPr/>
        </p:nvGrpSpPr>
        <p:grpSpPr>
          <a:xfrm>
            <a:off x="2388894" y="1206500"/>
            <a:ext cx="1727200" cy="2895600"/>
            <a:chOff x="0" y="0"/>
            <a:chExt cx="682351" cy="1143941"/>
          </a:xfrm>
        </p:grpSpPr>
        <p:sp>
          <p:nvSpPr>
            <p:cNvPr id="9" name="Freeform 9"/>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a:ln w="38100">
              <a:solidFill>
                <a:srgbClr val="1B56E8">
                  <a:alpha val="69804"/>
                </a:srgbClr>
              </a:solidFill>
            </a:ln>
          </p:spPr>
          <p:txBody>
            <a:bodyPr/>
            <a:lstStyle/>
            <a:p>
              <a:endParaRPr lang="lv-LV" sz="1200"/>
            </a:p>
          </p:txBody>
        </p:sp>
        <p:sp>
          <p:nvSpPr>
            <p:cNvPr id="10" name="TextBox 10"/>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11" name="Group 11"/>
          <p:cNvGrpSpPr/>
          <p:nvPr/>
        </p:nvGrpSpPr>
        <p:grpSpPr>
          <a:xfrm>
            <a:off x="4300244" y="1206500"/>
            <a:ext cx="1727200" cy="2895600"/>
            <a:chOff x="0" y="0"/>
            <a:chExt cx="682351" cy="1143941"/>
          </a:xfrm>
        </p:grpSpPr>
        <p:sp>
          <p:nvSpPr>
            <p:cNvPr id="12" name="Freeform 12"/>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13" name="TextBox 13"/>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14" name="Group 14"/>
          <p:cNvGrpSpPr/>
          <p:nvPr/>
        </p:nvGrpSpPr>
        <p:grpSpPr>
          <a:xfrm>
            <a:off x="6214263" y="1206500"/>
            <a:ext cx="1727200" cy="2895600"/>
            <a:chOff x="0" y="0"/>
            <a:chExt cx="682351" cy="1143941"/>
          </a:xfrm>
        </p:grpSpPr>
        <p:sp>
          <p:nvSpPr>
            <p:cNvPr id="15" name="Freeform 15"/>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16" name="TextBox 16"/>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17" name="Group 17"/>
          <p:cNvGrpSpPr/>
          <p:nvPr/>
        </p:nvGrpSpPr>
        <p:grpSpPr>
          <a:xfrm>
            <a:off x="8125613" y="1206500"/>
            <a:ext cx="1727200" cy="2895600"/>
            <a:chOff x="0" y="0"/>
            <a:chExt cx="682351" cy="1143941"/>
          </a:xfrm>
        </p:grpSpPr>
        <p:sp>
          <p:nvSpPr>
            <p:cNvPr id="18" name="Freeform 18"/>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19" name="TextBox 19"/>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0" name="Group 20"/>
          <p:cNvGrpSpPr/>
          <p:nvPr/>
        </p:nvGrpSpPr>
        <p:grpSpPr>
          <a:xfrm>
            <a:off x="10051979" y="1206500"/>
            <a:ext cx="1727200" cy="2895600"/>
            <a:chOff x="0" y="0"/>
            <a:chExt cx="682351" cy="1143941"/>
          </a:xfrm>
        </p:grpSpPr>
        <p:sp>
          <p:nvSpPr>
            <p:cNvPr id="21" name="Freeform 21"/>
            <p:cNvSpPr/>
            <p:nvPr/>
          </p:nvSpPr>
          <p:spPr>
            <a:xfrm>
              <a:off x="0" y="0"/>
              <a:ext cx="682351" cy="1143941"/>
            </a:xfrm>
            <a:custGeom>
              <a:avLst/>
              <a:gdLst/>
              <a:ahLst/>
              <a:cxnLst/>
              <a:rect l="l" t="t" r="r" b="b"/>
              <a:pathLst>
                <a:path w="682351" h="1143941">
                  <a:moveTo>
                    <a:pt x="0" y="0"/>
                  </a:moveTo>
                  <a:lnTo>
                    <a:pt x="682351" y="0"/>
                  </a:lnTo>
                  <a:lnTo>
                    <a:pt x="682351" y="1143941"/>
                  </a:lnTo>
                  <a:lnTo>
                    <a:pt x="0" y="1143941"/>
                  </a:lnTo>
                  <a:lnTo>
                    <a:pt x="0" y="0"/>
                  </a:lnTo>
                </a:path>
              </a:pathLst>
            </a:custGeom>
            <a:solidFill>
              <a:srgbClr val="0AC380">
                <a:alpha val="69804"/>
              </a:srgbClr>
            </a:solidFill>
          </p:spPr>
          <p:txBody>
            <a:bodyPr/>
            <a:lstStyle/>
            <a:p>
              <a:endParaRPr lang="lv-LV" sz="1200"/>
            </a:p>
          </p:txBody>
        </p:sp>
        <p:sp>
          <p:nvSpPr>
            <p:cNvPr id="22" name="TextBox 22"/>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3" name="Group 23"/>
          <p:cNvGrpSpPr/>
          <p:nvPr/>
        </p:nvGrpSpPr>
        <p:grpSpPr>
          <a:xfrm>
            <a:off x="598497" y="2954467"/>
            <a:ext cx="1393187" cy="1090875"/>
            <a:chOff x="0" y="0"/>
            <a:chExt cx="550395" cy="430963"/>
          </a:xfrm>
        </p:grpSpPr>
        <p:sp>
          <p:nvSpPr>
            <p:cNvPr id="24" name="Freeform 24"/>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25" name="TextBox 25"/>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6" name="Group 26"/>
          <p:cNvGrpSpPr/>
          <p:nvPr/>
        </p:nvGrpSpPr>
        <p:grpSpPr>
          <a:xfrm>
            <a:off x="621524" y="2030149"/>
            <a:ext cx="1393187" cy="1090875"/>
            <a:chOff x="0" y="0"/>
            <a:chExt cx="550395" cy="430963"/>
          </a:xfrm>
        </p:grpSpPr>
        <p:sp>
          <p:nvSpPr>
            <p:cNvPr id="27" name="Freeform 27"/>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28" name="TextBox 28"/>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29" name="Group 29"/>
          <p:cNvGrpSpPr/>
          <p:nvPr/>
        </p:nvGrpSpPr>
        <p:grpSpPr>
          <a:xfrm>
            <a:off x="4467251" y="2954467"/>
            <a:ext cx="1393187" cy="1090875"/>
            <a:chOff x="0" y="0"/>
            <a:chExt cx="550395" cy="430963"/>
          </a:xfrm>
        </p:grpSpPr>
        <p:sp>
          <p:nvSpPr>
            <p:cNvPr id="30" name="Freeform 30"/>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31" name="TextBox 31"/>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32" name="Group 32"/>
          <p:cNvGrpSpPr/>
          <p:nvPr/>
        </p:nvGrpSpPr>
        <p:grpSpPr>
          <a:xfrm>
            <a:off x="2555901" y="2954467"/>
            <a:ext cx="1393187" cy="1090875"/>
            <a:chOff x="0" y="0"/>
            <a:chExt cx="550395" cy="430963"/>
          </a:xfrm>
        </p:grpSpPr>
        <p:sp>
          <p:nvSpPr>
            <p:cNvPr id="33" name="Freeform 33"/>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34" name="TextBox 34"/>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35" name="Group 35"/>
          <p:cNvGrpSpPr/>
          <p:nvPr/>
        </p:nvGrpSpPr>
        <p:grpSpPr>
          <a:xfrm>
            <a:off x="6381270" y="2954467"/>
            <a:ext cx="1393187" cy="1090875"/>
            <a:chOff x="0" y="0"/>
            <a:chExt cx="550395" cy="430963"/>
          </a:xfrm>
        </p:grpSpPr>
        <p:sp>
          <p:nvSpPr>
            <p:cNvPr id="36" name="Freeform 36"/>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37" name="TextBox 37"/>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38" name="Group 38"/>
          <p:cNvGrpSpPr/>
          <p:nvPr/>
        </p:nvGrpSpPr>
        <p:grpSpPr>
          <a:xfrm>
            <a:off x="2551457" y="2030149"/>
            <a:ext cx="1393187" cy="1090875"/>
            <a:chOff x="0" y="0"/>
            <a:chExt cx="550395" cy="430963"/>
          </a:xfrm>
        </p:grpSpPr>
        <p:sp>
          <p:nvSpPr>
            <p:cNvPr id="39" name="Freeform 39"/>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0" name="TextBox 40"/>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41" name="Group 41"/>
          <p:cNvGrpSpPr/>
          <p:nvPr/>
        </p:nvGrpSpPr>
        <p:grpSpPr>
          <a:xfrm>
            <a:off x="4471827" y="2030149"/>
            <a:ext cx="1393187" cy="1090875"/>
            <a:chOff x="0" y="0"/>
            <a:chExt cx="550395" cy="430963"/>
          </a:xfrm>
        </p:grpSpPr>
        <p:sp>
          <p:nvSpPr>
            <p:cNvPr id="42" name="Freeform 42"/>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3" name="TextBox 43"/>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44" name="Group 44"/>
          <p:cNvGrpSpPr/>
          <p:nvPr/>
        </p:nvGrpSpPr>
        <p:grpSpPr>
          <a:xfrm>
            <a:off x="6383044" y="2030149"/>
            <a:ext cx="1393187" cy="1090875"/>
            <a:chOff x="0" y="0"/>
            <a:chExt cx="550395" cy="430963"/>
          </a:xfrm>
        </p:grpSpPr>
        <p:sp>
          <p:nvSpPr>
            <p:cNvPr id="45" name="Freeform 45"/>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6" name="TextBox 46"/>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47" name="Group 47"/>
          <p:cNvGrpSpPr/>
          <p:nvPr/>
        </p:nvGrpSpPr>
        <p:grpSpPr>
          <a:xfrm>
            <a:off x="8341513" y="2030150"/>
            <a:ext cx="1393187" cy="2015191"/>
            <a:chOff x="0" y="0"/>
            <a:chExt cx="550395" cy="796125"/>
          </a:xfrm>
        </p:grpSpPr>
        <p:sp>
          <p:nvSpPr>
            <p:cNvPr id="48" name="Freeform 48"/>
            <p:cNvSpPr/>
            <p:nvPr/>
          </p:nvSpPr>
          <p:spPr>
            <a:xfrm>
              <a:off x="0" y="0"/>
              <a:ext cx="550395" cy="796125"/>
            </a:xfrm>
            <a:custGeom>
              <a:avLst/>
              <a:gdLst/>
              <a:ahLst/>
              <a:cxnLst/>
              <a:rect l="l" t="t" r="r" b="b"/>
              <a:pathLst>
                <a:path w="550395" h="796125">
                  <a:moveTo>
                    <a:pt x="188938" y="0"/>
                  </a:moveTo>
                  <a:lnTo>
                    <a:pt x="361457" y="0"/>
                  </a:lnTo>
                  <a:cubicBezTo>
                    <a:pt x="411567" y="0"/>
                    <a:pt x="459624" y="19906"/>
                    <a:pt x="495056" y="55339"/>
                  </a:cubicBezTo>
                  <a:cubicBezTo>
                    <a:pt x="530489" y="90771"/>
                    <a:pt x="550395" y="138828"/>
                    <a:pt x="550395" y="188938"/>
                  </a:cubicBezTo>
                  <a:lnTo>
                    <a:pt x="550395" y="607188"/>
                  </a:lnTo>
                  <a:cubicBezTo>
                    <a:pt x="550395" y="657297"/>
                    <a:pt x="530489" y="705354"/>
                    <a:pt x="495056" y="740787"/>
                  </a:cubicBezTo>
                  <a:cubicBezTo>
                    <a:pt x="459624" y="776219"/>
                    <a:pt x="411567" y="796125"/>
                    <a:pt x="361457" y="796125"/>
                  </a:cubicBezTo>
                  <a:lnTo>
                    <a:pt x="188938" y="796125"/>
                  </a:lnTo>
                  <a:cubicBezTo>
                    <a:pt x="138828" y="796125"/>
                    <a:pt x="90771" y="776219"/>
                    <a:pt x="55339" y="740787"/>
                  </a:cubicBezTo>
                  <a:cubicBezTo>
                    <a:pt x="19906" y="705354"/>
                    <a:pt x="0" y="657297"/>
                    <a:pt x="0" y="607188"/>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49" name="TextBox 49"/>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50" name="Group 50"/>
          <p:cNvGrpSpPr/>
          <p:nvPr/>
        </p:nvGrpSpPr>
        <p:grpSpPr>
          <a:xfrm>
            <a:off x="10202063" y="2942613"/>
            <a:ext cx="1393187" cy="1090875"/>
            <a:chOff x="0" y="0"/>
            <a:chExt cx="550395" cy="430963"/>
          </a:xfrm>
        </p:grpSpPr>
        <p:sp>
          <p:nvSpPr>
            <p:cNvPr id="51" name="Freeform 51"/>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52" name="TextBox 52"/>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grpSp>
        <p:nvGrpSpPr>
          <p:cNvPr id="53" name="Group 53"/>
          <p:cNvGrpSpPr/>
          <p:nvPr/>
        </p:nvGrpSpPr>
        <p:grpSpPr>
          <a:xfrm>
            <a:off x="10202063" y="2030149"/>
            <a:ext cx="1393187" cy="1090875"/>
            <a:chOff x="0" y="0"/>
            <a:chExt cx="550395" cy="430963"/>
          </a:xfrm>
        </p:grpSpPr>
        <p:sp>
          <p:nvSpPr>
            <p:cNvPr id="54" name="Freeform 54"/>
            <p:cNvSpPr/>
            <p:nvPr/>
          </p:nvSpPr>
          <p:spPr>
            <a:xfrm>
              <a:off x="0" y="0"/>
              <a:ext cx="550395" cy="430963"/>
            </a:xfrm>
            <a:custGeom>
              <a:avLst/>
              <a:gdLst/>
              <a:ahLst/>
              <a:cxnLst/>
              <a:rect l="l" t="t" r="r" b="b"/>
              <a:pathLst>
                <a:path w="550395" h="430963">
                  <a:moveTo>
                    <a:pt x="188938" y="0"/>
                  </a:moveTo>
                  <a:lnTo>
                    <a:pt x="361457" y="0"/>
                  </a:lnTo>
                  <a:cubicBezTo>
                    <a:pt x="411567" y="0"/>
                    <a:pt x="459624" y="19906"/>
                    <a:pt x="495056" y="55339"/>
                  </a:cubicBezTo>
                  <a:cubicBezTo>
                    <a:pt x="530489" y="90771"/>
                    <a:pt x="550395" y="138828"/>
                    <a:pt x="550395" y="188938"/>
                  </a:cubicBezTo>
                  <a:lnTo>
                    <a:pt x="550395" y="242025"/>
                  </a:lnTo>
                  <a:cubicBezTo>
                    <a:pt x="550395" y="292135"/>
                    <a:pt x="530489" y="340192"/>
                    <a:pt x="495056" y="375624"/>
                  </a:cubicBezTo>
                  <a:cubicBezTo>
                    <a:pt x="459624" y="411057"/>
                    <a:pt x="411567" y="430963"/>
                    <a:pt x="361457" y="430963"/>
                  </a:cubicBezTo>
                  <a:lnTo>
                    <a:pt x="188938" y="430963"/>
                  </a:lnTo>
                  <a:cubicBezTo>
                    <a:pt x="138828" y="430963"/>
                    <a:pt x="90771" y="411057"/>
                    <a:pt x="55339" y="375624"/>
                  </a:cubicBezTo>
                  <a:cubicBezTo>
                    <a:pt x="19906" y="340192"/>
                    <a:pt x="0" y="292135"/>
                    <a:pt x="0" y="242025"/>
                  </a:cubicBezTo>
                  <a:lnTo>
                    <a:pt x="0" y="188938"/>
                  </a:lnTo>
                  <a:cubicBezTo>
                    <a:pt x="0" y="138828"/>
                    <a:pt x="19906" y="90771"/>
                    <a:pt x="55339" y="55339"/>
                  </a:cubicBezTo>
                  <a:cubicBezTo>
                    <a:pt x="90771" y="19906"/>
                    <a:pt x="138828" y="0"/>
                    <a:pt x="188938" y="0"/>
                  </a:cubicBezTo>
                  <a:close/>
                </a:path>
              </a:pathLst>
            </a:custGeom>
            <a:solidFill>
              <a:srgbClr val="0AC380"/>
            </a:solidFill>
            <a:ln w="38100">
              <a:solidFill>
                <a:srgbClr val="1B56E8"/>
              </a:solidFill>
            </a:ln>
          </p:spPr>
          <p:txBody>
            <a:bodyPr/>
            <a:lstStyle/>
            <a:p>
              <a:endParaRPr lang="lv-LV" sz="1200"/>
            </a:p>
          </p:txBody>
        </p:sp>
        <p:sp>
          <p:nvSpPr>
            <p:cNvPr id="55" name="TextBox 55"/>
            <p:cNvSpPr txBox="1"/>
            <p:nvPr/>
          </p:nvSpPr>
          <p:spPr>
            <a:xfrm>
              <a:off x="0" y="-57150"/>
              <a:ext cx="812800" cy="869950"/>
            </a:xfrm>
            <a:prstGeom prst="rect">
              <a:avLst/>
            </a:prstGeom>
          </p:spPr>
          <p:txBody>
            <a:bodyPr lIns="33867" tIns="33867" rIns="33867" bIns="33867" rtlCol="0" anchor="ctr"/>
            <a:lstStyle/>
            <a:p>
              <a:pPr algn="ctr">
                <a:lnSpc>
                  <a:spcPts val="1867"/>
                </a:lnSpc>
              </a:pPr>
              <a:endParaRPr sz="1200"/>
            </a:p>
          </p:txBody>
        </p:sp>
      </p:grpSp>
      <p:sp>
        <p:nvSpPr>
          <p:cNvPr id="56" name="TextBox 56"/>
          <p:cNvSpPr txBox="1"/>
          <p:nvPr/>
        </p:nvSpPr>
        <p:spPr>
          <a:xfrm>
            <a:off x="0" y="368300"/>
            <a:ext cx="12054888" cy="561051"/>
          </a:xfrm>
          <a:prstGeom prst="rect">
            <a:avLst/>
          </a:prstGeom>
        </p:spPr>
        <p:txBody>
          <a:bodyPr lIns="0" tIns="0" rIns="0" bIns="0" rtlCol="0" anchor="t">
            <a:spAutoFit/>
          </a:bodyPr>
          <a:lstStyle/>
          <a:p>
            <a:pPr algn="ctr">
              <a:lnSpc>
                <a:spcPts val="4600"/>
              </a:lnSpc>
              <a:spcBef>
                <a:spcPct val="0"/>
              </a:spcBef>
            </a:pPr>
            <a:r>
              <a:rPr lang="lv-LV" sz="3300" b="1" spc="167" dirty="0">
                <a:solidFill>
                  <a:srgbClr val="1B56E8"/>
                </a:solidFill>
                <a:latin typeface="Roboto" panose="02000000000000000000" pitchFamily="2" charset="0"/>
                <a:ea typeface="Roboto" panose="02000000000000000000" pitchFamily="2" charset="0"/>
                <a:cs typeface="Roboto" panose="02000000000000000000" pitchFamily="2" charset="0"/>
              </a:rPr>
              <a:t>DIGITĀLĀ BRIEDUMA TESTS</a:t>
            </a:r>
            <a:endParaRPr lang="en-US" sz="3300" b="1" spc="167" dirty="0">
              <a:solidFill>
                <a:srgbClr val="1B56E8"/>
              </a:solidFill>
              <a:latin typeface="Roboto" panose="02000000000000000000" pitchFamily="2" charset="0"/>
              <a:ea typeface="Roboto" panose="02000000000000000000" pitchFamily="2" charset="0"/>
              <a:cs typeface="Roboto" panose="02000000000000000000" pitchFamily="2" charset="0"/>
            </a:endParaRPr>
          </a:p>
        </p:txBody>
      </p:sp>
      <p:sp>
        <p:nvSpPr>
          <p:cNvPr id="57" name="TextBox 57"/>
          <p:cNvSpPr txBox="1"/>
          <p:nvPr/>
        </p:nvSpPr>
        <p:spPr>
          <a:xfrm>
            <a:off x="681596" y="2191387"/>
            <a:ext cx="1273043" cy="655116"/>
          </a:xfrm>
          <a:prstGeom prst="rect">
            <a:avLst/>
          </a:prstGeom>
        </p:spPr>
        <p:txBody>
          <a:bodyPr lIns="0" tIns="0" rIns="0" bIns="0" rtlCol="0" anchor="t">
            <a:spAutoFit/>
          </a:bodyPr>
          <a:lstStyle/>
          <a:p>
            <a:pPr algn="ctr">
              <a:lnSpc>
                <a:spcPts val="1307"/>
              </a:lnSpc>
            </a:pPr>
            <a:r>
              <a:rPr lang="lv-LV" sz="933" dirty="0">
                <a:solidFill>
                  <a:srgbClr val="FFFFFF"/>
                </a:solidFill>
                <a:latin typeface="Roboto Bold"/>
              </a:rPr>
              <a:t>I</a:t>
            </a:r>
            <a:r>
              <a:rPr lang="en-US" sz="933" dirty="0" err="1">
                <a:solidFill>
                  <a:srgbClr val="FFFFFF"/>
                </a:solidFill>
                <a:latin typeface="Roboto Bold"/>
              </a:rPr>
              <a:t>eguldījumi</a:t>
            </a:r>
            <a:r>
              <a:rPr lang="en-US" sz="933" dirty="0">
                <a:solidFill>
                  <a:srgbClr val="FFFFFF"/>
                </a:solidFill>
                <a:latin typeface="Roboto Bold"/>
              </a:rPr>
              <a:t> </a:t>
            </a:r>
            <a:r>
              <a:rPr lang="en-US" sz="933" dirty="0" err="1">
                <a:solidFill>
                  <a:srgbClr val="FFFFFF"/>
                </a:solidFill>
                <a:latin typeface="Roboto Bold"/>
              </a:rPr>
              <a:t>katras</a:t>
            </a:r>
            <a:r>
              <a:rPr lang="en-US" sz="933" dirty="0">
                <a:solidFill>
                  <a:srgbClr val="FFFFFF"/>
                </a:solidFill>
                <a:latin typeface="Roboto Bold"/>
              </a:rPr>
              <a:t> </a:t>
            </a:r>
          </a:p>
          <a:p>
            <a:pPr algn="ctr">
              <a:lnSpc>
                <a:spcPts val="1307"/>
              </a:lnSpc>
            </a:pPr>
            <a:r>
              <a:rPr lang="en-US" sz="933" dirty="0" err="1">
                <a:solidFill>
                  <a:srgbClr val="FFFFFF"/>
                </a:solidFill>
                <a:latin typeface="Roboto Bold"/>
              </a:rPr>
              <a:t>uzņēmējdarbības</a:t>
            </a:r>
            <a:r>
              <a:rPr lang="en-US" sz="933" dirty="0">
                <a:solidFill>
                  <a:srgbClr val="FFFFFF"/>
                </a:solidFill>
                <a:latin typeface="Roboto Bold"/>
              </a:rPr>
              <a:t> </a:t>
            </a:r>
            <a:r>
              <a:rPr lang="en-US" sz="933" dirty="0" err="1">
                <a:solidFill>
                  <a:srgbClr val="FFFFFF"/>
                </a:solidFill>
                <a:latin typeface="Roboto Bold"/>
              </a:rPr>
              <a:t>jomas</a:t>
            </a:r>
            <a:endParaRPr lang="en-US" sz="933" dirty="0">
              <a:solidFill>
                <a:srgbClr val="FFFFFF"/>
              </a:solidFill>
              <a:latin typeface="Roboto Bold"/>
            </a:endParaRPr>
          </a:p>
          <a:p>
            <a:pPr algn="ctr">
              <a:lnSpc>
                <a:spcPts val="1307"/>
              </a:lnSpc>
            </a:pPr>
            <a:r>
              <a:rPr lang="en-US" sz="933" dirty="0">
                <a:solidFill>
                  <a:srgbClr val="FFFFFF"/>
                </a:solidFill>
                <a:latin typeface="Roboto Bold"/>
              </a:rPr>
              <a:t> </a:t>
            </a:r>
            <a:r>
              <a:rPr lang="en-US" sz="933" dirty="0" err="1">
                <a:solidFill>
                  <a:srgbClr val="FFFFFF"/>
                </a:solidFill>
                <a:latin typeface="Roboto Bold"/>
              </a:rPr>
              <a:t>digitalizācijā</a:t>
            </a:r>
            <a:r>
              <a:rPr lang="en-US" sz="933" dirty="0">
                <a:solidFill>
                  <a:srgbClr val="FFFFFF"/>
                </a:solidFill>
                <a:latin typeface="Roboto Bold"/>
              </a:rPr>
              <a:t> </a:t>
            </a:r>
          </a:p>
          <a:p>
            <a:pPr algn="ctr">
              <a:lnSpc>
                <a:spcPts val="1307"/>
              </a:lnSpc>
            </a:pPr>
            <a:r>
              <a:rPr lang="en-US" sz="933" dirty="0">
                <a:solidFill>
                  <a:srgbClr val="FFFFFF"/>
                </a:solidFill>
                <a:latin typeface="Roboto Bold"/>
              </a:rPr>
              <a:t>(</a:t>
            </a:r>
            <a:r>
              <a:rPr lang="en-US" sz="933" dirty="0" err="1">
                <a:solidFill>
                  <a:srgbClr val="FFFFFF"/>
                </a:solidFill>
                <a:latin typeface="Roboto Bold"/>
              </a:rPr>
              <a:t>veiktie</a:t>
            </a:r>
            <a:r>
              <a:rPr lang="en-US" sz="933" dirty="0">
                <a:solidFill>
                  <a:srgbClr val="FFFFFF"/>
                </a:solidFill>
                <a:latin typeface="Roboto Bold"/>
              </a:rPr>
              <a:t> un </a:t>
            </a:r>
            <a:r>
              <a:rPr lang="en-US" sz="933" dirty="0" err="1">
                <a:solidFill>
                  <a:srgbClr val="FFFFFF"/>
                </a:solidFill>
                <a:latin typeface="Roboto Bold"/>
              </a:rPr>
              <a:t>plānotie</a:t>
            </a:r>
            <a:r>
              <a:rPr lang="en-US" sz="933" dirty="0">
                <a:solidFill>
                  <a:srgbClr val="FFFFFF"/>
                </a:solidFill>
                <a:latin typeface="Roboto Bold"/>
              </a:rPr>
              <a:t>)</a:t>
            </a:r>
          </a:p>
        </p:txBody>
      </p:sp>
      <p:sp>
        <p:nvSpPr>
          <p:cNvPr id="58" name="TextBox 58"/>
          <p:cNvSpPr txBox="1"/>
          <p:nvPr/>
        </p:nvSpPr>
        <p:spPr>
          <a:xfrm>
            <a:off x="463241" y="1262223"/>
            <a:ext cx="1773253" cy="675378"/>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Digitālās  </a:t>
            </a:r>
          </a:p>
          <a:p>
            <a:pPr algn="ctr">
              <a:lnSpc>
                <a:spcPts val="1773"/>
              </a:lnSpc>
            </a:pPr>
            <a:r>
              <a:rPr lang="en-US" sz="1266">
                <a:solidFill>
                  <a:srgbClr val="FFFFFF"/>
                </a:solidFill>
                <a:latin typeface="Roboto Bold"/>
              </a:rPr>
              <a:t>uzņēmējdarbības </a:t>
            </a:r>
          </a:p>
          <a:p>
            <a:pPr algn="ctr">
              <a:lnSpc>
                <a:spcPts val="1773"/>
              </a:lnSpc>
            </a:pPr>
            <a:r>
              <a:rPr lang="en-US" sz="1266">
                <a:solidFill>
                  <a:srgbClr val="FFFFFF"/>
                </a:solidFill>
                <a:latin typeface="Roboto Bold"/>
              </a:rPr>
              <a:t>stratēģija</a:t>
            </a:r>
          </a:p>
        </p:txBody>
      </p:sp>
      <p:sp>
        <p:nvSpPr>
          <p:cNvPr id="59" name="TextBox 59"/>
          <p:cNvSpPr txBox="1"/>
          <p:nvPr/>
        </p:nvSpPr>
        <p:spPr>
          <a:xfrm>
            <a:off x="740794" y="3228988"/>
            <a:ext cx="1093655" cy="488403"/>
          </a:xfrm>
          <a:prstGeom prst="rect">
            <a:avLst/>
          </a:prstGeom>
        </p:spPr>
        <p:txBody>
          <a:bodyPr lIns="0" tIns="0" rIns="0" bIns="0" rtlCol="0" anchor="t">
            <a:spAutoFit/>
          </a:bodyPr>
          <a:lstStyle/>
          <a:p>
            <a:pPr algn="ctr">
              <a:lnSpc>
                <a:spcPts val="1307"/>
              </a:lnSpc>
            </a:pPr>
            <a:r>
              <a:rPr lang="en-US" sz="933" dirty="0" err="1">
                <a:solidFill>
                  <a:srgbClr val="FFFFFF"/>
                </a:solidFill>
                <a:latin typeface="Roboto Bold"/>
              </a:rPr>
              <a:t>Uzņēmumu</a:t>
            </a:r>
            <a:r>
              <a:rPr lang="en-US" sz="933" dirty="0">
                <a:solidFill>
                  <a:srgbClr val="FFFFFF"/>
                </a:solidFill>
                <a:latin typeface="Roboto Bold"/>
              </a:rPr>
              <a:t> </a:t>
            </a:r>
            <a:r>
              <a:rPr lang="en-US" sz="933" dirty="0" err="1">
                <a:solidFill>
                  <a:srgbClr val="FFFFFF"/>
                </a:solidFill>
                <a:latin typeface="Roboto Bold"/>
              </a:rPr>
              <a:t>gatavība</a:t>
            </a:r>
            <a:endParaRPr lang="en-US" sz="933" dirty="0">
              <a:solidFill>
                <a:srgbClr val="FFFFFF"/>
              </a:solidFill>
              <a:latin typeface="Roboto Bold"/>
            </a:endParaRPr>
          </a:p>
          <a:p>
            <a:pPr algn="ctr">
              <a:lnSpc>
                <a:spcPts val="1307"/>
              </a:lnSpc>
            </a:pPr>
            <a:r>
              <a:rPr lang="en-US" sz="933" dirty="0">
                <a:solidFill>
                  <a:srgbClr val="FFFFFF"/>
                </a:solidFill>
                <a:latin typeface="Roboto Bold"/>
              </a:rPr>
              <a:t> </a:t>
            </a:r>
            <a:r>
              <a:rPr lang="en-US" sz="933" dirty="0" err="1">
                <a:solidFill>
                  <a:srgbClr val="FFFFFF"/>
                </a:solidFill>
                <a:latin typeface="Roboto Bold"/>
              </a:rPr>
              <a:t>digitalizācijai</a:t>
            </a:r>
            <a:endParaRPr lang="en-US" sz="933" dirty="0">
              <a:solidFill>
                <a:srgbClr val="FFFFFF"/>
              </a:solidFill>
              <a:latin typeface="Roboto Bold"/>
            </a:endParaRPr>
          </a:p>
        </p:txBody>
      </p:sp>
      <p:sp>
        <p:nvSpPr>
          <p:cNvPr id="60" name="TextBox 60"/>
          <p:cNvSpPr txBox="1"/>
          <p:nvPr/>
        </p:nvSpPr>
        <p:spPr>
          <a:xfrm>
            <a:off x="2388894" y="1447855"/>
            <a:ext cx="177325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Digitālā gatavība</a:t>
            </a:r>
          </a:p>
        </p:txBody>
      </p:sp>
      <p:sp>
        <p:nvSpPr>
          <p:cNvPr id="61" name="TextBox 61"/>
          <p:cNvSpPr txBox="1"/>
          <p:nvPr/>
        </p:nvSpPr>
        <p:spPr>
          <a:xfrm>
            <a:off x="2684078" y="2356488"/>
            <a:ext cx="1182886" cy="321691"/>
          </a:xfrm>
          <a:prstGeom prst="rect">
            <a:avLst/>
          </a:prstGeom>
        </p:spPr>
        <p:txBody>
          <a:bodyPr lIns="0" tIns="0" rIns="0" bIns="0" rtlCol="0" anchor="t">
            <a:spAutoFit/>
          </a:bodyPr>
          <a:lstStyle/>
          <a:p>
            <a:pPr algn="ctr">
              <a:lnSpc>
                <a:spcPts val="1307"/>
              </a:lnSpc>
            </a:pPr>
            <a:r>
              <a:rPr lang="en-US" sz="933" dirty="0" err="1">
                <a:solidFill>
                  <a:srgbClr val="FFFFFF"/>
                </a:solidFill>
                <a:latin typeface="Roboto Bold"/>
              </a:rPr>
              <a:t>Digitālās</a:t>
            </a:r>
            <a:r>
              <a:rPr lang="en-US" sz="933" dirty="0">
                <a:solidFill>
                  <a:srgbClr val="FFFFFF"/>
                </a:solidFill>
                <a:latin typeface="Roboto Bold"/>
              </a:rPr>
              <a:t> </a:t>
            </a:r>
            <a:r>
              <a:rPr lang="en-US" sz="933" dirty="0" err="1">
                <a:solidFill>
                  <a:srgbClr val="FFFFFF"/>
                </a:solidFill>
                <a:latin typeface="Roboto Bold"/>
              </a:rPr>
              <a:t>tehnoloģijas</a:t>
            </a:r>
            <a:r>
              <a:rPr lang="en-US" sz="933" dirty="0">
                <a:solidFill>
                  <a:srgbClr val="FFFFFF"/>
                </a:solidFill>
                <a:latin typeface="Roboto Bold"/>
              </a:rPr>
              <a:t> </a:t>
            </a:r>
          </a:p>
          <a:p>
            <a:pPr algn="ctr">
              <a:lnSpc>
                <a:spcPts val="1307"/>
              </a:lnSpc>
            </a:pPr>
            <a:r>
              <a:rPr lang="en-US" sz="933" dirty="0">
                <a:solidFill>
                  <a:srgbClr val="FFFFFF"/>
                </a:solidFill>
                <a:latin typeface="Roboto Bold"/>
              </a:rPr>
              <a:t>un </a:t>
            </a:r>
            <a:r>
              <a:rPr lang="en-US" sz="933" dirty="0" err="1">
                <a:solidFill>
                  <a:srgbClr val="FFFFFF"/>
                </a:solidFill>
                <a:latin typeface="Roboto Bold"/>
              </a:rPr>
              <a:t>risinājumi</a:t>
            </a:r>
            <a:endParaRPr lang="en-US" sz="933" dirty="0">
              <a:solidFill>
                <a:srgbClr val="FFFFFF"/>
              </a:solidFill>
              <a:latin typeface="Roboto Bold"/>
            </a:endParaRPr>
          </a:p>
        </p:txBody>
      </p:sp>
      <p:sp>
        <p:nvSpPr>
          <p:cNvPr id="62" name="TextBox 62"/>
          <p:cNvSpPr txBox="1"/>
          <p:nvPr/>
        </p:nvSpPr>
        <p:spPr>
          <a:xfrm>
            <a:off x="2697803" y="3321258"/>
            <a:ext cx="1155435" cy="321691"/>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Progresīvās digitālās </a:t>
            </a:r>
          </a:p>
          <a:p>
            <a:pPr algn="ctr">
              <a:lnSpc>
                <a:spcPts val="1307"/>
              </a:lnSpc>
            </a:pPr>
            <a:r>
              <a:rPr lang="en-US" sz="933">
                <a:solidFill>
                  <a:srgbClr val="FFFFFF"/>
                </a:solidFill>
                <a:latin typeface="Roboto Bold"/>
              </a:rPr>
              <a:t>tehnoloģijas</a:t>
            </a:r>
          </a:p>
        </p:txBody>
      </p:sp>
      <p:sp>
        <p:nvSpPr>
          <p:cNvPr id="63" name="TextBox 63"/>
          <p:cNvSpPr txBox="1"/>
          <p:nvPr/>
        </p:nvSpPr>
        <p:spPr>
          <a:xfrm>
            <a:off x="4643144" y="2314390"/>
            <a:ext cx="1153649" cy="488403"/>
          </a:xfrm>
          <a:prstGeom prst="rect">
            <a:avLst/>
          </a:prstGeom>
        </p:spPr>
        <p:txBody>
          <a:bodyPr lIns="0" tIns="0" rIns="0" bIns="0" rtlCol="0" anchor="t">
            <a:spAutoFit/>
          </a:bodyPr>
          <a:lstStyle/>
          <a:p>
            <a:pPr algn="ctr">
              <a:lnSpc>
                <a:spcPts val="1307"/>
              </a:lnSpc>
            </a:pPr>
            <a:r>
              <a:rPr lang="en-US" sz="933" dirty="0" err="1">
                <a:solidFill>
                  <a:srgbClr val="FFFFFF"/>
                </a:solidFill>
                <a:latin typeface="Roboto Bold"/>
              </a:rPr>
              <a:t>Darbinieku</a:t>
            </a:r>
            <a:r>
              <a:rPr lang="en-US" sz="933" dirty="0">
                <a:solidFill>
                  <a:srgbClr val="FFFFFF"/>
                </a:solidFill>
                <a:latin typeface="Roboto Bold"/>
              </a:rPr>
              <a:t> </a:t>
            </a:r>
            <a:r>
              <a:rPr lang="en-US" sz="933" dirty="0" err="1">
                <a:solidFill>
                  <a:srgbClr val="FFFFFF"/>
                </a:solidFill>
                <a:latin typeface="Roboto Bold"/>
              </a:rPr>
              <a:t>apmācība</a:t>
            </a:r>
            <a:r>
              <a:rPr lang="en-US" sz="933" dirty="0">
                <a:solidFill>
                  <a:srgbClr val="FFFFFF"/>
                </a:solidFill>
                <a:latin typeface="Roboto Bold"/>
              </a:rPr>
              <a:t> </a:t>
            </a:r>
          </a:p>
          <a:p>
            <a:pPr algn="ctr">
              <a:lnSpc>
                <a:spcPts val="1307"/>
              </a:lnSpc>
            </a:pPr>
            <a:r>
              <a:rPr lang="en-US" sz="933" dirty="0">
                <a:solidFill>
                  <a:srgbClr val="FFFFFF"/>
                </a:solidFill>
                <a:latin typeface="Roboto Bold"/>
              </a:rPr>
              <a:t>un </a:t>
            </a:r>
            <a:r>
              <a:rPr lang="en-US" sz="933" dirty="0" err="1">
                <a:solidFill>
                  <a:srgbClr val="FFFFFF"/>
                </a:solidFill>
                <a:latin typeface="Roboto Bold"/>
              </a:rPr>
              <a:t>kvalifikācijas</a:t>
            </a:r>
            <a:endParaRPr lang="en-US" sz="933" dirty="0">
              <a:solidFill>
                <a:srgbClr val="FFFFFF"/>
              </a:solidFill>
              <a:latin typeface="Roboto Bold"/>
            </a:endParaRPr>
          </a:p>
          <a:p>
            <a:pPr algn="ctr">
              <a:lnSpc>
                <a:spcPts val="1307"/>
              </a:lnSpc>
            </a:pPr>
            <a:r>
              <a:rPr lang="en-US" sz="933" dirty="0" err="1">
                <a:solidFill>
                  <a:srgbClr val="FFFFFF"/>
                </a:solidFill>
                <a:latin typeface="Roboto Bold"/>
              </a:rPr>
              <a:t>paaugstināšana</a:t>
            </a:r>
            <a:endParaRPr lang="en-US" sz="933" dirty="0">
              <a:solidFill>
                <a:srgbClr val="FFFFFF"/>
              </a:solidFill>
              <a:latin typeface="Roboto Bold"/>
            </a:endParaRPr>
          </a:p>
        </p:txBody>
      </p:sp>
      <p:sp>
        <p:nvSpPr>
          <p:cNvPr id="64" name="TextBox 64"/>
          <p:cNvSpPr txBox="1"/>
          <p:nvPr/>
        </p:nvSpPr>
        <p:spPr>
          <a:xfrm>
            <a:off x="4542669" y="3321258"/>
            <a:ext cx="1242351" cy="321691"/>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Darbinieku iesaistīšana</a:t>
            </a:r>
          </a:p>
          <a:p>
            <a:pPr algn="ctr">
              <a:lnSpc>
                <a:spcPts val="1307"/>
              </a:lnSpc>
            </a:pPr>
            <a:r>
              <a:rPr lang="en-US" sz="933">
                <a:solidFill>
                  <a:srgbClr val="FFFFFF"/>
                </a:solidFill>
                <a:latin typeface="Roboto Bold"/>
              </a:rPr>
              <a:t>un pilnvarošana</a:t>
            </a:r>
          </a:p>
        </p:txBody>
      </p:sp>
      <p:sp>
        <p:nvSpPr>
          <p:cNvPr id="65" name="TextBox 65"/>
          <p:cNvSpPr txBox="1"/>
          <p:nvPr/>
        </p:nvSpPr>
        <p:spPr>
          <a:xfrm>
            <a:off x="6540317" y="2314390"/>
            <a:ext cx="1078640" cy="655116"/>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Datu glabāšana, </a:t>
            </a:r>
          </a:p>
          <a:p>
            <a:pPr algn="ctr">
              <a:lnSpc>
                <a:spcPts val="1307"/>
              </a:lnSpc>
            </a:pPr>
            <a:r>
              <a:rPr lang="en-US" sz="933">
                <a:solidFill>
                  <a:srgbClr val="FFFFFF"/>
                </a:solidFill>
                <a:latin typeface="Roboto Bold"/>
              </a:rPr>
              <a:t>integrācija, piekļuve</a:t>
            </a:r>
          </a:p>
          <a:p>
            <a:pPr algn="ctr">
              <a:lnSpc>
                <a:spcPts val="1307"/>
              </a:lnSpc>
            </a:pPr>
            <a:r>
              <a:rPr lang="en-US" sz="933">
                <a:solidFill>
                  <a:srgbClr val="FFFFFF"/>
                </a:solidFill>
                <a:latin typeface="Roboto Bold"/>
              </a:rPr>
              <a:t>datiem un to analīze</a:t>
            </a:r>
          </a:p>
        </p:txBody>
      </p:sp>
      <p:sp>
        <p:nvSpPr>
          <p:cNvPr id="66" name="TextBox 66"/>
          <p:cNvSpPr txBox="1"/>
          <p:nvPr/>
        </p:nvSpPr>
        <p:spPr>
          <a:xfrm>
            <a:off x="6741005" y="3391955"/>
            <a:ext cx="677267" cy="154979"/>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Datu drošība</a:t>
            </a:r>
          </a:p>
        </p:txBody>
      </p:sp>
      <p:sp>
        <p:nvSpPr>
          <p:cNvPr id="67" name="TextBox 67"/>
          <p:cNvSpPr txBox="1"/>
          <p:nvPr/>
        </p:nvSpPr>
        <p:spPr>
          <a:xfrm>
            <a:off x="8494520" y="2610720"/>
            <a:ext cx="1087173" cy="821828"/>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Tehnoloģijas un </a:t>
            </a:r>
          </a:p>
          <a:p>
            <a:pPr algn="ctr">
              <a:lnSpc>
                <a:spcPts val="1307"/>
              </a:lnSpc>
            </a:pPr>
            <a:r>
              <a:rPr lang="en-US" sz="933">
                <a:solidFill>
                  <a:srgbClr val="FFFFFF"/>
                </a:solidFill>
                <a:latin typeface="Roboto Bold"/>
              </a:rPr>
              <a:t>uzņēmuma lietotnes</a:t>
            </a:r>
          </a:p>
          <a:p>
            <a:pPr algn="ctr">
              <a:lnSpc>
                <a:spcPts val="1307"/>
              </a:lnSpc>
            </a:pPr>
            <a:r>
              <a:rPr lang="en-US" sz="933">
                <a:solidFill>
                  <a:srgbClr val="FFFFFF"/>
                </a:solidFill>
                <a:latin typeface="Roboto Bold"/>
              </a:rPr>
              <a:t>automatizācijai</a:t>
            </a:r>
          </a:p>
          <a:p>
            <a:pPr algn="ctr">
              <a:lnSpc>
                <a:spcPts val="1307"/>
              </a:lnSpc>
            </a:pPr>
            <a:r>
              <a:rPr lang="en-US" sz="933">
                <a:solidFill>
                  <a:srgbClr val="FFFFFF"/>
                </a:solidFill>
                <a:latin typeface="Roboto Bold"/>
              </a:rPr>
              <a:t>un intelektam</a:t>
            </a:r>
          </a:p>
        </p:txBody>
      </p:sp>
      <p:sp>
        <p:nvSpPr>
          <p:cNvPr id="68" name="TextBox 68"/>
          <p:cNvSpPr txBox="1"/>
          <p:nvPr/>
        </p:nvSpPr>
        <p:spPr>
          <a:xfrm>
            <a:off x="10460389" y="3243848"/>
            <a:ext cx="898327" cy="488403"/>
          </a:xfrm>
          <a:prstGeom prst="rect">
            <a:avLst/>
          </a:prstGeom>
        </p:spPr>
        <p:txBody>
          <a:bodyPr lIns="0" tIns="0" rIns="0" bIns="0" rtlCol="0" anchor="t">
            <a:spAutoFit/>
          </a:bodyPr>
          <a:lstStyle/>
          <a:p>
            <a:pPr algn="ctr">
              <a:lnSpc>
                <a:spcPts val="1307"/>
              </a:lnSpc>
            </a:pPr>
            <a:r>
              <a:rPr lang="en-US" sz="933" dirty="0" err="1">
                <a:solidFill>
                  <a:srgbClr val="FFFFFF"/>
                </a:solidFill>
                <a:latin typeface="Roboto Bold"/>
              </a:rPr>
              <a:t>Digitālās</a:t>
            </a:r>
            <a:r>
              <a:rPr lang="en-US" sz="933" dirty="0">
                <a:solidFill>
                  <a:srgbClr val="FFFFFF"/>
                </a:solidFill>
                <a:latin typeface="Roboto Bold"/>
              </a:rPr>
              <a:t> </a:t>
            </a:r>
            <a:r>
              <a:rPr lang="en-US" sz="933" dirty="0" err="1">
                <a:solidFill>
                  <a:srgbClr val="FFFFFF"/>
                </a:solidFill>
                <a:latin typeface="Roboto Bold"/>
              </a:rPr>
              <a:t>izvēles</a:t>
            </a:r>
            <a:r>
              <a:rPr lang="en-US" sz="933" dirty="0">
                <a:solidFill>
                  <a:srgbClr val="FFFFFF"/>
                </a:solidFill>
                <a:latin typeface="Roboto Bold"/>
              </a:rPr>
              <a:t> </a:t>
            </a:r>
          </a:p>
          <a:p>
            <a:pPr algn="ctr">
              <a:lnSpc>
                <a:spcPts val="1307"/>
              </a:lnSpc>
            </a:pPr>
            <a:r>
              <a:rPr lang="en-US" sz="933" dirty="0" err="1">
                <a:solidFill>
                  <a:srgbClr val="FFFFFF"/>
                </a:solidFill>
                <a:latin typeface="Roboto Bold"/>
              </a:rPr>
              <a:t>vidiskie</a:t>
            </a:r>
            <a:r>
              <a:rPr lang="en-US" sz="933" dirty="0">
                <a:solidFill>
                  <a:srgbClr val="FFFFFF"/>
                </a:solidFill>
                <a:latin typeface="Roboto Bold"/>
              </a:rPr>
              <a:t> </a:t>
            </a:r>
            <a:r>
              <a:rPr lang="en-US" sz="933" dirty="0" err="1">
                <a:solidFill>
                  <a:srgbClr val="FFFFFF"/>
                </a:solidFill>
                <a:latin typeface="Roboto Bold"/>
              </a:rPr>
              <a:t>aspekti</a:t>
            </a:r>
            <a:endParaRPr lang="en-US" sz="933" dirty="0">
              <a:solidFill>
                <a:srgbClr val="FFFFFF"/>
              </a:solidFill>
              <a:latin typeface="Roboto Bold"/>
            </a:endParaRPr>
          </a:p>
          <a:p>
            <a:pPr algn="ctr">
              <a:lnSpc>
                <a:spcPts val="1307"/>
              </a:lnSpc>
            </a:pPr>
            <a:r>
              <a:rPr lang="en-US" sz="933" dirty="0">
                <a:solidFill>
                  <a:srgbClr val="FFFFFF"/>
                </a:solidFill>
                <a:latin typeface="Roboto Bold"/>
              </a:rPr>
              <a:t>(</a:t>
            </a:r>
            <a:r>
              <a:rPr lang="en-US" sz="933" dirty="0" err="1">
                <a:solidFill>
                  <a:srgbClr val="FFFFFF"/>
                </a:solidFill>
                <a:latin typeface="Roboto Bold"/>
              </a:rPr>
              <a:t>zaļās</a:t>
            </a:r>
            <a:r>
              <a:rPr lang="en-US" sz="933" dirty="0">
                <a:solidFill>
                  <a:srgbClr val="FFFFFF"/>
                </a:solidFill>
                <a:latin typeface="Roboto Bold"/>
              </a:rPr>
              <a:t> IKT)</a:t>
            </a:r>
          </a:p>
        </p:txBody>
      </p:sp>
      <p:sp>
        <p:nvSpPr>
          <p:cNvPr id="69" name="TextBox 69"/>
          <p:cNvSpPr txBox="1"/>
          <p:nvPr/>
        </p:nvSpPr>
        <p:spPr>
          <a:xfrm>
            <a:off x="4277218" y="1373349"/>
            <a:ext cx="177325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Antropocentriska</a:t>
            </a:r>
          </a:p>
          <a:p>
            <a:pPr algn="ctr">
              <a:lnSpc>
                <a:spcPts val="1773"/>
              </a:lnSpc>
            </a:pPr>
            <a:r>
              <a:rPr lang="en-US" sz="1266">
                <a:solidFill>
                  <a:srgbClr val="FFFFFF"/>
                </a:solidFill>
                <a:latin typeface="Roboto Bold"/>
              </a:rPr>
              <a:t>digitalizācija</a:t>
            </a:r>
          </a:p>
        </p:txBody>
      </p:sp>
      <p:sp>
        <p:nvSpPr>
          <p:cNvPr id="70" name="TextBox 70"/>
          <p:cNvSpPr txBox="1"/>
          <p:nvPr/>
        </p:nvSpPr>
        <p:spPr>
          <a:xfrm>
            <a:off x="6168210" y="1425589"/>
            <a:ext cx="177325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Datu pārvaldība</a:t>
            </a:r>
          </a:p>
        </p:txBody>
      </p:sp>
      <p:sp>
        <p:nvSpPr>
          <p:cNvPr id="71" name="TextBox 71"/>
          <p:cNvSpPr txBox="1"/>
          <p:nvPr/>
        </p:nvSpPr>
        <p:spPr>
          <a:xfrm>
            <a:off x="8138314" y="1349430"/>
            <a:ext cx="177325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Automatizācija un</a:t>
            </a:r>
          </a:p>
          <a:p>
            <a:pPr algn="ctr">
              <a:lnSpc>
                <a:spcPts val="1773"/>
              </a:lnSpc>
            </a:pPr>
            <a:r>
              <a:rPr lang="en-US" sz="1266">
                <a:solidFill>
                  <a:srgbClr val="FFFFFF"/>
                </a:solidFill>
                <a:latin typeface="Roboto Bold"/>
              </a:rPr>
              <a:t>intelekts</a:t>
            </a:r>
          </a:p>
        </p:txBody>
      </p:sp>
      <p:sp>
        <p:nvSpPr>
          <p:cNvPr id="72" name="TextBox 72"/>
          <p:cNvSpPr txBox="1"/>
          <p:nvPr/>
        </p:nvSpPr>
        <p:spPr>
          <a:xfrm>
            <a:off x="10433519" y="2273938"/>
            <a:ext cx="930275" cy="488403"/>
          </a:xfrm>
          <a:prstGeom prst="rect">
            <a:avLst/>
          </a:prstGeom>
        </p:spPr>
        <p:txBody>
          <a:bodyPr lIns="0" tIns="0" rIns="0" bIns="0" rtlCol="0" anchor="t">
            <a:spAutoFit/>
          </a:bodyPr>
          <a:lstStyle/>
          <a:p>
            <a:pPr algn="ctr">
              <a:lnSpc>
                <a:spcPts val="1307"/>
              </a:lnSpc>
            </a:pPr>
            <a:r>
              <a:rPr lang="en-US" sz="933">
                <a:solidFill>
                  <a:srgbClr val="FFFFFF"/>
                </a:solidFill>
                <a:latin typeface="Roboto Bold"/>
              </a:rPr>
              <a:t>Vides ilgtspēja</a:t>
            </a:r>
          </a:p>
          <a:p>
            <a:pPr algn="ctr">
              <a:lnSpc>
                <a:spcPts val="1307"/>
              </a:lnSpc>
            </a:pPr>
            <a:r>
              <a:rPr lang="en-US" sz="933">
                <a:solidFill>
                  <a:srgbClr val="FFFFFF"/>
                </a:solidFill>
                <a:latin typeface="Roboto Bold"/>
              </a:rPr>
              <a:t>uzņēmējdarbības</a:t>
            </a:r>
          </a:p>
          <a:p>
            <a:pPr algn="ctr">
              <a:lnSpc>
                <a:spcPts val="1307"/>
              </a:lnSpc>
            </a:pPr>
            <a:r>
              <a:rPr lang="en-US" sz="933">
                <a:solidFill>
                  <a:srgbClr val="FFFFFF"/>
                </a:solidFill>
                <a:latin typeface="Roboto Bold"/>
              </a:rPr>
              <a:t>jomās (zaļās IKT)</a:t>
            </a:r>
          </a:p>
        </p:txBody>
      </p:sp>
      <p:sp>
        <p:nvSpPr>
          <p:cNvPr id="73" name="TextBox 73"/>
          <p:cNvSpPr txBox="1"/>
          <p:nvPr/>
        </p:nvSpPr>
        <p:spPr>
          <a:xfrm>
            <a:off x="10005926" y="1462249"/>
            <a:ext cx="177325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Zaļā digitalizācija</a:t>
            </a:r>
          </a:p>
        </p:txBody>
      </p:sp>
      <p:sp>
        <p:nvSpPr>
          <p:cNvPr id="74" name="TextBox 74"/>
          <p:cNvSpPr txBox="1"/>
          <p:nvPr/>
        </p:nvSpPr>
        <p:spPr>
          <a:xfrm>
            <a:off x="191278" y="4278316"/>
            <a:ext cx="2464619" cy="618759"/>
          </a:xfrm>
          <a:prstGeom prst="rect">
            <a:avLst/>
          </a:prstGeom>
        </p:spPr>
        <p:txBody>
          <a:bodyPr wrap="square" lIns="0" tIns="0" rIns="0" bIns="0" rtlCol="0" anchor="t">
            <a:spAutoFit/>
          </a:bodyPr>
          <a:lstStyle/>
          <a:p>
            <a:pPr algn="ctr">
              <a:lnSpc>
                <a:spcPts val="2519"/>
              </a:lnSpc>
            </a:pPr>
            <a:r>
              <a:rPr lang="en-US" dirty="0" err="1">
                <a:solidFill>
                  <a:srgbClr val="1B56E8"/>
                </a:solidFill>
                <a:latin typeface="Roboto Bold"/>
              </a:rPr>
              <a:t>Jautājumu</a:t>
            </a:r>
            <a:r>
              <a:rPr lang="en-US" dirty="0">
                <a:solidFill>
                  <a:srgbClr val="1B56E8"/>
                </a:solidFill>
                <a:latin typeface="Roboto Bold"/>
              </a:rPr>
              <a:t> </a:t>
            </a:r>
            <a:r>
              <a:rPr lang="en-US" dirty="0" err="1">
                <a:solidFill>
                  <a:srgbClr val="1B56E8"/>
                </a:solidFill>
                <a:latin typeface="Roboto Bold"/>
              </a:rPr>
              <a:t>piemēri</a:t>
            </a:r>
            <a:r>
              <a:rPr lang="en-US" dirty="0">
                <a:solidFill>
                  <a:srgbClr val="1B56E8"/>
                </a:solidFill>
                <a:latin typeface="Roboto Bold"/>
              </a:rPr>
              <a:t>:</a:t>
            </a:r>
          </a:p>
          <a:p>
            <a:pPr algn="ctr">
              <a:lnSpc>
                <a:spcPts val="2519"/>
              </a:lnSpc>
            </a:pPr>
            <a:endParaRPr lang="en-US" dirty="0">
              <a:solidFill>
                <a:srgbClr val="1B56E8"/>
              </a:solidFill>
              <a:latin typeface="Roboto Bold"/>
            </a:endParaRPr>
          </a:p>
        </p:txBody>
      </p:sp>
      <p:sp>
        <p:nvSpPr>
          <p:cNvPr id="75" name="TextBox 75"/>
          <p:cNvSpPr txBox="1"/>
          <p:nvPr/>
        </p:nvSpPr>
        <p:spPr>
          <a:xfrm>
            <a:off x="416796" y="4625764"/>
            <a:ext cx="11176707" cy="274627"/>
          </a:xfrm>
          <a:prstGeom prst="rect">
            <a:avLst/>
          </a:prstGeom>
        </p:spPr>
        <p:txBody>
          <a:bodyPr wrap="square" lIns="0" tIns="0" rIns="0" bIns="0" rtlCol="0" anchor="t">
            <a:spAutoFit/>
          </a:bodyPr>
          <a:lstStyle/>
          <a:p>
            <a:pPr>
              <a:lnSpc>
                <a:spcPts val="2333"/>
              </a:lnSpc>
            </a:pPr>
            <a:r>
              <a:rPr lang="en-US" sz="1666" dirty="0" err="1">
                <a:solidFill>
                  <a:srgbClr val="1B56E8"/>
                </a:solidFill>
                <a:latin typeface="Roboto Bold"/>
              </a:rPr>
              <a:t>Kurās</a:t>
            </a:r>
            <a:r>
              <a:rPr lang="en-US" sz="1666" dirty="0">
                <a:solidFill>
                  <a:srgbClr val="1B56E8"/>
                </a:solidFill>
                <a:latin typeface="Roboto Bold"/>
              </a:rPr>
              <a:t> no </a:t>
            </a:r>
            <a:r>
              <a:rPr lang="en-US" sz="1666" dirty="0" err="1">
                <a:solidFill>
                  <a:srgbClr val="1B56E8"/>
                </a:solidFill>
                <a:latin typeface="Roboto Bold"/>
              </a:rPr>
              <a:t>uzņēmējdarbības</a:t>
            </a:r>
            <a:r>
              <a:rPr lang="en-US" sz="1666" dirty="0">
                <a:solidFill>
                  <a:srgbClr val="1B56E8"/>
                </a:solidFill>
                <a:latin typeface="Roboto Bold"/>
              </a:rPr>
              <a:t> </a:t>
            </a:r>
            <a:r>
              <a:rPr lang="en-US" sz="1666" dirty="0" err="1">
                <a:solidFill>
                  <a:srgbClr val="1B56E8"/>
                </a:solidFill>
                <a:latin typeface="Roboto Bold"/>
              </a:rPr>
              <a:t>jomām</a:t>
            </a:r>
            <a:r>
              <a:rPr lang="en-US" sz="1666" dirty="0">
                <a:solidFill>
                  <a:srgbClr val="1B56E8"/>
                </a:solidFill>
                <a:latin typeface="Roboto Bold"/>
              </a:rPr>
              <a:t> </a:t>
            </a:r>
            <a:r>
              <a:rPr lang="en-US" sz="1666" dirty="0" err="1">
                <a:solidFill>
                  <a:srgbClr val="1B56E8"/>
                </a:solidFill>
                <a:latin typeface="Roboto Bold"/>
              </a:rPr>
              <a:t>jūsu</a:t>
            </a:r>
            <a:r>
              <a:rPr lang="en-US" sz="1666" dirty="0">
                <a:solidFill>
                  <a:srgbClr val="1B56E8"/>
                </a:solidFill>
                <a:latin typeface="Roboto Bold"/>
              </a:rPr>
              <a:t> </a:t>
            </a:r>
            <a:r>
              <a:rPr lang="en-US" sz="1666" dirty="0" err="1">
                <a:solidFill>
                  <a:srgbClr val="1B56E8"/>
                </a:solidFill>
                <a:latin typeface="Roboto Bold"/>
              </a:rPr>
              <a:t>uzņēmums</a:t>
            </a:r>
            <a:r>
              <a:rPr lang="en-US" sz="1666" dirty="0">
                <a:solidFill>
                  <a:srgbClr val="1B56E8"/>
                </a:solidFill>
                <a:latin typeface="Roboto Bold"/>
              </a:rPr>
              <a:t> </a:t>
            </a:r>
            <a:r>
              <a:rPr lang="en-US" sz="1666" dirty="0" err="1">
                <a:solidFill>
                  <a:srgbClr val="1B56E8"/>
                </a:solidFill>
                <a:latin typeface="Roboto Bold"/>
              </a:rPr>
              <a:t>jau</a:t>
            </a:r>
            <a:r>
              <a:rPr lang="en-US" sz="1666" dirty="0">
                <a:solidFill>
                  <a:srgbClr val="1B56E8"/>
                </a:solidFill>
                <a:latin typeface="Roboto Bold"/>
              </a:rPr>
              <a:t> </a:t>
            </a:r>
            <a:r>
              <a:rPr lang="en-US" sz="1666" dirty="0" err="1">
                <a:solidFill>
                  <a:srgbClr val="1B56E8"/>
                </a:solidFill>
                <a:latin typeface="Roboto Bold"/>
              </a:rPr>
              <a:t>ir</a:t>
            </a:r>
            <a:r>
              <a:rPr lang="en-US" sz="1666" dirty="0">
                <a:solidFill>
                  <a:srgbClr val="1B56E8"/>
                </a:solidFill>
                <a:latin typeface="Roboto Bold"/>
              </a:rPr>
              <a:t> </a:t>
            </a:r>
            <a:r>
              <a:rPr lang="en-US" sz="1666" dirty="0" err="1">
                <a:solidFill>
                  <a:srgbClr val="1B56E8"/>
                </a:solidFill>
                <a:latin typeface="Roboto Bold"/>
              </a:rPr>
              <a:t>ieguldījis</a:t>
            </a:r>
            <a:r>
              <a:rPr lang="en-US" sz="1666" dirty="0">
                <a:solidFill>
                  <a:srgbClr val="1B56E8"/>
                </a:solidFill>
                <a:latin typeface="Roboto Bold"/>
              </a:rPr>
              <a:t> </a:t>
            </a:r>
            <a:r>
              <a:rPr lang="en-US" sz="1666" dirty="0" err="1">
                <a:solidFill>
                  <a:srgbClr val="1B56E8"/>
                </a:solidFill>
                <a:latin typeface="Roboto Bold"/>
              </a:rPr>
              <a:t>digitalizācijā</a:t>
            </a:r>
            <a:r>
              <a:rPr lang="en-US" sz="1666" dirty="0">
                <a:solidFill>
                  <a:srgbClr val="1B56E8"/>
                </a:solidFill>
                <a:latin typeface="Roboto Bold"/>
              </a:rPr>
              <a:t> un </a:t>
            </a:r>
            <a:r>
              <a:rPr lang="en-US" sz="1666" dirty="0" err="1">
                <a:solidFill>
                  <a:srgbClr val="1B56E8"/>
                </a:solidFill>
                <a:latin typeface="Roboto Bold"/>
              </a:rPr>
              <a:t>kurās</a:t>
            </a:r>
            <a:r>
              <a:rPr lang="en-US" sz="1666" dirty="0">
                <a:solidFill>
                  <a:srgbClr val="1B56E8"/>
                </a:solidFill>
                <a:latin typeface="Roboto Bold"/>
              </a:rPr>
              <a:t> </a:t>
            </a:r>
            <a:r>
              <a:rPr lang="en-US" sz="1666" dirty="0" err="1">
                <a:solidFill>
                  <a:srgbClr val="1B56E8"/>
                </a:solidFill>
                <a:latin typeface="Roboto Bold"/>
              </a:rPr>
              <a:t>plāno</a:t>
            </a:r>
            <a:r>
              <a:rPr lang="en-US" sz="1666" dirty="0">
                <a:solidFill>
                  <a:srgbClr val="1B56E8"/>
                </a:solidFill>
                <a:latin typeface="Roboto Bold"/>
              </a:rPr>
              <a:t> to </a:t>
            </a:r>
            <a:r>
              <a:rPr lang="en-US" sz="1666" dirty="0" err="1">
                <a:solidFill>
                  <a:srgbClr val="1B56E8"/>
                </a:solidFill>
                <a:latin typeface="Roboto Bold"/>
              </a:rPr>
              <a:t>darīt</a:t>
            </a:r>
            <a:r>
              <a:rPr lang="en-US" sz="1666" dirty="0">
                <a:solidFill>
                  <a:srgbClr val="1B56E8"/>
                </a:solidFill>
                <a:latin typeface="Roboto Bold"/>
              </a:rPr>
              <a:t> </a:t>
            </a:r>
            <a:r>
              <a:rPr lang="en-US" sz="1666" dirty="0" err="1">
                <a:solidFill>
                  <a:srgbClr val="1B56E8"/>
                </a:solidFill>
                <a:latin typeface="Roboto Bold"/>
              </a:rPr>
              <a:t>turpmāk</a:t>
            </a:r>
            <a:r>
              <a:rPr lang="en-US" sz="1666" dirty="0">
                <a:solidFill>
                  <a:srgbClr val="1B56E8"/>
                </a:solidFill>
                <a:latin typeface="Roboto Bold"/>
              </a:rPr>
              <a:t>?</a:t>
            </a:r>
          </a:p>
        </p:txBody>
      </p:sp>
      <p:sp>
        <p:nvSpPr>
          <p:cNvPr id="76" name="TextBox 76"/>
          <p:cNvSpPr txBox="1"/>
          <p:nvPr/>
        </p:nvSpPr>
        <p:spPr>
          <a:xfrm>
            <a:off x="416796" y="4951730"/>
            <a:ext cx="11521204" cy="274627"/>
          </a:xfrm>
          <a:prstGeom prst="rect">
            <a:avLst/>
          </a:prstGeom>
        </p:spPr>
        <p:txBody>
          <a:bodyPr wrap="square" lIns="0" tIns="0" rIns="0" bIns="0" rtlCol="0" anchor="t">
            <a:spAutoFit/>
          </a:bodyPr>
          <a:lstStyle/>
          <a:p>
            <a:pPr>
              <a:lnSpc>
                <a:spcPts val="2333"/>
              </a:lnSpc>
            </a:pPr>
            <a:r>
              <a:rPr lang="en-US" sz="1666" dirty="0" err="1">
                <a:solidFill>
                  <a:srgbClr val="1B56E8"/>
                </a:solidFill>
                <a:latin typeface="Roboto Bold"/>
              </a:rPr>
              <a:t>Kā</a:t>
            </a:r>
            <a:r>
              <a:rPr lang="en-US" sz="1666" dirty="0">
                <a:solidFill>
                  <a:srgbClr val="1B56E8"/>
                </a:solidFill>
                <a:latin typeface="Roboto Bold"/>
              </a:rPr>
              <a:t> </a:t>
            </a:r>
            <a:r>
              <a:rPr lang="en-US" sz="1666" dirty="0" err="1">
                <a:solidFill>
                  <a:srgbClr val="1B56E8"/>
                </a:solidFill>
                <a:latin typeface="Roboto Bold"/>
              </a:rPr>
              <a:t>notiek</a:t>
            </a:r>
            <a:r>
              <a:rPr lang="en-US" sz="1666" dirty="0">
                <a:solidFill>
                  <a:srgbClr val="1B56E8"/>
                </a:solidFill>
                <a:latin typeface="Roboto Bold"/>
              </a:rPr>
              <a:t> </a:t>
            </a:r>
            <a:r>
              <a:rPr lang="en-US" sz="1666" dirty="0" err="1">
                <a:solidFill>
                  <a:srgbClr val="1B56E8"/>
                </a:solidFill>
                <a:latin typeface="Roboto Bold"/>
              </a:rPr>
              <a:t>jūsu</a:t>
            </a:r>
            <a:r>
              <a:rPr lang="en-US" sz="1666" dirty="0">
                <a:solidFill>
                  <a:srgbClr val="1B56E8"/>
                </a:solidFill>
                <a:latin typeface="Roboto Bold"/>
              </a:rPr>
              <a:t> </a:t>
            </a:r>
            <a:r>
              <a:rPr lang="en-US" sz="1666" dirty="0" err="1">
                <a:solidFill>
                  <a:srgbClr val="1B56E8"/>
                </a:solidFill>
                <a:latin typeface="Roboto Bold"/>
              </a:rPr>
              <a:t>uzņēmuma</a:t>
            </a:r>
            <a:r>
              <a:rPr lang="en-US" sz="1666" dirty="0">
                <a:solidFill>
                  <a:srgbClr val="1B56E8"/>
                </a:solidFill>
                <a:latin typeface="Roboto Bold"/>
              </a:rPr>
              <a:t> </a:t>
            </a:r>
            <a:r>
              <a:rPr lang="en-US" sz="1666" dirty="0" err="1">
                <a:solidFill>
                  <a:srgbClr val="1B56E8"/>
                </a:solidFill>
                <a:latin typeface="Roboto Bold"/>
              </a:rPr>
              <a:t>datu</a:t>
            </a:r>
            <a:r>
              <a:rPr lang="en-US" sz="1666" dirty="0">
                <a:solidFill>
                  <a:srgbClr val="1B56E8"/>
                </a:solidFill>
                <a:latin typeface="Roboto Bold"/>
              </a:rPr>
              <a:t> </a:t>
            </a:r>
            <a:r>
              <a:rPr lang="en-US" sz="1666" dirty="0" err="1">
                <a:solidFill>
                  <a:srgbClr val="1B56E8"/>
                </a:solidFill>
                <a:latin typeface="Roboto Bold"/>
              </a:rPr>
              <a:t>pārvaldīšana</a:t>
            </a:r>
            <a:r>
              <a:rPr lang="en-US" sz="1666" dirty="0">
                <a:solidFill>
                  <a:srgbClr val="1B56E8"/>
                </a:solidFill>
                <a:latin typeface="Roboto Bold"/>
              </a:rPr>
              <a:t> (</a:t>
            </a:r>
            <a:r>
              <a:rPr lang="en-US" sz="1666" dirty="0" err="1">
                <a:solidFill>
                  <a:srgbClr val="1B56E8"/>
                </a:solidFill>
                <a:latin typeface="Roboto Bold"/>
              </a:rPr>
              <a:t>t.i.</a:t>
            </a:r>
            <a:r>
              <a:rPr lang="en-US" sz="1666" dirty="0">
                <a:solidFill>
                  <a:srgbClr val="1B56E8"/>
                </a:solidFill>
                <a:latin typeface="Roboto Bold"/>
              </a:rPr>
              <a:t> </a:t>
            </a:r>
            <a:r>
              <a:rPr lang="en-US" sz="1666" dirty="0" err="1">
                <a:solidFill>
                  <a:srgbClr val="1B56E8"/>
                </a:solidFill>
                <a:latin typeface="Roboto Bold"/>
              </a:rPr>
              <a:t>datu</a:t>
            </a:r>
            <a:r>
              <a:rPr lang="en-US" sz="1666" dirty="0">
                <a:solidFill>
                  <a:srgbClr val="1B56E8"/>
                </a:solidFill>
                <a:latin typeface="Roboto Bold"/>
              </a:rPr>
              <a:t> </a:t>
            </a:r>
            <a:r>
              <a:rPr lang="en-US" sz="1666" dirty="0" err="1">
                <a:solidFill>
                  <a:srgbClr val="1B56E8"/>
                </a:solidFill>
                <a:latin typeface="Roboto Bold"/>
              </a:rPr>
              <a:t>glabāšana</a:t>
            </a:r>
            <a:r>
              <a:rPr lang="en-US" sz="1666" dirty="0">
                <a:solidFill>
                  <a:srgbClr val="1B56E8"/>
                </a:solidFill>
                <a:latin typeface="Roboto Bold"/>
              </a:rPr>
              <a:t>, </a:t>
            </a:r>
            <a:r>
              <a:rPr lang="en-US" sz="1666" dirty="0" err="1">
                <a:solidFill>
                  <a:srgbClr val="1B56E8"/>
                </a:solidFill>
                <a:latin typeface="Roboto Bold"/>
              </a:rPr>
              <a:t>sistematizēšana</a:t>
            </a:r>
            <a:r>
              <a:rPr lang="en-US" sz="1666" dirty="0">
                <a:solidFill>
                  <a:srgbClr val="1B56E8"/>
                </a:solidFill>
                <a:latin typeface="Roboto Bold"/>
              </a:rPr>
              <a:t>, </a:t>
            </a:r>
            <a:r>
              <a:rPr lang="en-US" sz="1666" dirty="0" err="1">
                <a:solidFill>
                  <a:srgbClr val="1B56E8"/>
                </a:solidFill>
                <a:latin typeface="Roboto Bold"/>
              </a:rPr>
              <a:t>piekļūšana</a:t>
            </a:r>
            <a:r>
              <a:rPr lang="en-US" sz="1666" dirty="0">
                <a:solidFill>
                  <a:srgbClr val="1B56E8"/>
                </a:solidFill>
                <a:latin typeface="Roboto Bold"/>
              </a:rPr>
              <a:t> </a:t>
            </a:r>
            <a:r>
              <a:rPr lang="en-US" sz="1666" dirty="0" err="1">
                <a:solidFill>
                  <a:srgbClr val="1B56E8"/>
                </a:solidFill>
                <a:latin typeface="Roboto Bold"/>
              </a:rPr>
              <a:t>tiem</a:t>
            </a:r>
            <a:r>
              <a:rPr lang="en-US" sz="1666" dirty="0">
                <a:solidFill>
                  <a:srgbClr val="1B56E8"/>
                </a:solidFill>
                <a:latin typeface="Roboto Bold"/>
              </a:rPr>
              <a:t> un to </a:t>
            </a:r>
            <a:r>
              <a:rPr lang="en-US" sz="1666" dirty="0" err="1">
                <a:solidFill>
                  <a:srgbClr val="1B56E8"/>
                </a:solidFill>
                <a:latin typeface="Roboto Bold"/>
              </a:rPr>
              <a:t>izmantošana</a:t>
            </a:r>
            <a:r>
              <a:rPr lang="en-US" sz="1666" dirty="0">
                <a:solidFill>
                  <a:srgbClr val="1B56E8"/>
                </a:solidFill>
                <a:latin typeface="Roboto Bold"/>
              </a:rPr>
              <a:t>)?</a:t>
            </a:r>
          </a:p>
        </p:txBody>
      </p:sp>
      <p:sp>
        <p:nvSpPr>
          <p:cNvPr id="77" name="TextBox 77"/>
          <p:cNvSpPr txBox="1"/>
          <p:nvPr/>
        </p:nvSpPr>
        <p:spPr>
          <a:xfrm>
            <a:off x="416796" y="5277697"/>
            <a:ext cx="11775204" cy="274627"/>
          </a:xfrm>
          <a:prstGeom prst="rect">
            <a:avLst/>
          </a:prstGeom>
        </p:spPr>
        <p:txBody>
          <a:bodyPr wrap="square" lIns="0" tIns="0" rIns="0" bIns="0" rtlCol="0" anchor="t">
            <a:spAutoFit/>
          </a:bodyPr>
          <a:lstStyle/>
          <a:p>
            <a:pPr>
              <a:lnSpc>
                <a:spcPts val="2333"/>
              </a:lnSpc>
            </a:pPr>
            <a:r>
              <a:rPr lang="en-US" sz="1666" dirty="0" err="1">
                <a:solidFill>
                  <a:srgbClr val="1B56E8"/>
                </a:solidFill>
                <a:latin typeface="Roboto Bold"/>
              </a:rPr>
              <a:t>Kā</a:t>
            </a:r>
            <a:r>
              <a:rPr lang="en-US" sz="1666" dirty="0">
                <a:solidFill>
                  <a:srgbClr val="1B56E8"/>
                </a:solidFill>
                <a:latin typeface="Roboto Bold"/>
              </a:rPr>
              <a:t> </a:t>
            </a:r>
            <a:r>
              <a:rPr lang="en-US" sz="1666" dirty="0" err="1">
                <a:solidFill>
                  <a:srgbClr val="1B56E8"/>
                </a:solidFill>
                <a:latin typeface="Roboto Bold"/>
              </a:rPr>
              <a:t>jūsu</a:t>
            </a:r>
            <a:r>
              <a:rPr lang="en-US" sz="1666" dirty="0">
                <a:solidFill>
                  <a:srgbClr val="1B56E8"/>
                </a:solidFill>
                <a:latin typeface="Roboto Bold"/>
              </a:rPr>
              <a:t> </a:t>
            </a:r>
            <a:r>
              <a:rPr lang="en-US" sz="1666" dirty="0" err="1">
                <a:solidFill>
                  <a:srgbClr val="1B56E8"/>
                </a:solidFill>
                <a:latin typeface="Roboto Bold"/>
              </a:rPr>
              <a:t>uzņēmums</a:t>
            </a:r>
            <a:r>
              <a:rPr lang="en-US" sz="1666" dirty="0">
                <a:solidFill>
                  <a:srgbClr val="1B56E8"/>
                </a:solidFill>
                <a:latin typeface="Roboto Bold"/>
              </a:rPr>
              <a:t> </a:t>
            </a:r>
            <a:r>
              <a:rPr lang="en-US" sz="1666" dirty="0" err="1">
                <a:solidFill>
                  <a:srgbClr val="1B56E8"/>
                </a:solidFill>
                <a:latin typeface="Roboto Bold"/>
              </a:rPr>
              <a:t>rīkojas</a:t>
            </a:r>
            <a:r>
              <a:rPr lang="en-US" sz="1666" dirty="0">
                <a:solidFill>
                  <a:srgbClr val="1B56E8"/>
                </a:solidFill>
                <a:latin typeface="Roboto Bold"/>
              </a:rPr>
              <a:t>, </a:t>
            </a:r>
            <a:r>
              <a:rPr lang="en-US" sz="1666" dirty="0" err="1">
                <a:solidFill>
                  <a:srgbClr val="1B56E8"/>
                </a:solidFill>
                <a:latin typeface="Roboto Bold"/>
              </a:rPr>
              <a:t>lai</a:t>
            </a:r>
            <a:r>
              <a:rPr lang="en-US" sz="1666" dirty="0">
                <a:solidFill>
                  <a:srgbClr val="1B56E8"/>
                </a:solidFill>
                <a:latin typeface="Roboto Bold"/>
              </a:rPr>
              <a:t> </a:t>
            </a:r>
            <a:r>
              <a:rPr lang="en-US" sz="1666" dirty="0" err="1">
                <a:solidFill>
                  <a:srgbClr val="1B56E8"/>
                </a:solidFill>
                <a:latin typeface="Roboto Bold"/>
              </a:rPr>
              <a:t>pārkvalificētu</a:t>
            </a:r>
            <a:r>
              <a:rPr lang="en-US" sz="1666" dirty="0">
                <a:solidFill>
                  <a:srgbClr val="1B56E8"/>
                </a:solidFill>
                <a:latin typeface="Roboto Bold"/>
              </a:rPr>
              <a:t> </a:t>
            </a:r>
            <a:r>
              <a:rPr lang="en-US" sz="1666" dirty="0" err="1">
                <a:solidFill>
                  <a:srgbClr val="1B56E8"/>
                </a:solidFill>
                <a:latin typeface="Roboto Bold"/>
              </a:rPr>
              <a:t>darbiniekus</a:t>
            </a:r>
            <a:r>
              <a:rPr lang="en-US" sz="1666" dirty="0">
                <a:solidFill>
                  <a:srgbClr val="1B56E8"/>
                </a:solidFill>
                <a:latin typeface="Roboto Bold"/>
              </a:rPr>
              <a:t> un </a:t>
            </a:r>
            <a:r>
              <a:rPr lang="en-US" sz="1666" dirty="0" err="1">
                <a:solidFill>
                  <a:srgbClr val="1B56E8"/>
                </a:solidFill>
                <a:latin typeface="Roboto Bold"/>
              </a:rPr>
              <a:t>paaugstinātu</a:t>
            </a:r>
            <a:r>
              <a:rPr lang="en-US" sz="1666" dirty="0">
                <a:solidFill>
                  <a:srgbClr val="1B56E8"/>
                </a:solidFill>
                <a:latin typeface="Roboto Bold"/>
              </a:rPr>
              <a:t> </a:t>
            </a:r>
            <a:r>
              <a:rPr lang="en-US" sz="1666" dirty="0" err="1">
                <a:solidFill>
                  <a:srgbClr val="1B56E8"/>
                </a:solidFill>
                <a:latin typeface="Roboto Bold"/>
              </a:rPr>
              <a:t>viņu</a:t>
            </a:r>
            <a:r>
              <a:rPr lang="en-US" sz="1666" dirty="0">
                <a:solidFill>
                  <a:srgbClr val="1B56E8"/>
                </a:solidFill>
                <a:latin typeface="Roboto Bold"/>
              </a:rPr>
              <a:t> </a:t>
            </a:r>
            <a:r>
              <a:rPr lang="en-US" sz="1666" dirty="0" err="1">
                <a:solidFill>
                  <a:srgbClr val="1B56E8"/>
                </a:solidFill>
                <a:latin typeface="Roboto Bold"/>
              </a:rPr>
              <a:t>kvalifikāciju</a:t>
            </a:r>
            <a:r>
              <a:rPr lang="en-US" sz="1666" dirty="0">
                <a:solidFill>
                  <a:srgbClr val="1B56E8"/>
                </a:solidFill>
                <a:latin typeface="Roboto Bold"/>
              </a:rPr>
              <a:t> </a:t>
            </a:r>
            <a:r>
              <a:rPr lang="en-US" sz="1666" dirty="0" err="1">
                <a:solidFill>
                  <a:srgbClr val="1B56E8"/>
                </a:solidFill>
                <a:latin typeface="Roboto Bold"/>
              </a:rPr>
              <a:t>digitalizācijas</a:t>
            </a:r>
            <a:r>
              <a:rPr lang="en-US" sz="1666" dirty="0">
                <a:solidFill>
                  <a:srgbClr val="1B56E8"/>
                </a:solidFill>
                <a:latin typeface="Roboto Bold"/>
              </a:rPr>
              <a:t> </a:t>
            </a:r>
            <a:r>
              <a:rPr lang="en-US" sz="1666" dirty="0" err="1">
                <a:solidFill>
                  <a:srgbClr val="1B56E8"/>
                </a:solidFill>
                <a:latin typeface="Roboto Bold"/>
              </a:rPr>
              <a:t>vajadzībām</a:t>
            </a:r>
            <a:r>
              <a:rPr lang="en-US" sz="1666" dirty="0">
                <a:solidFill>
                  <a:srgbClr val="1B56E8"/>
                </a:solidFill>
                <a:latin typeface="Roboto Bold"/>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sp>
        <p:nvSpPr>
          <p:cNvPr id="3" name="Freeform 3"/>
          <p:cNvSpPr/>
          <p:nvPr/>
        </p:nvSpPr>
        <p:spPr>
          <a:xfrm>
            <a:off x="-521207" y="-338243"/>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endParaRPr lang="lv-LV" sz="1200"/>
          </a:p>
        </p:txBody>
      </p:sp>
      <p:sp>
        <p:nvSpPr>
          <p:cNvPr id="4" name="Freeform 4"/>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4"/>
            <a:stretch>
              <a:fillRect/>
            </a:stretch>
          </a:blipFill>
        </p:spPr>
        <p:txBody>
          <a:bodyPr/>
          <a:lstStyle/>
          <a:p>
            <a:endParaRPr lang="lv-LV" sz="1200"/>
          </a:p>
        </p:txBody>
      </p:sp>
      <p:sp>
        <p:nvSpPr>
          <p:cNvPr id="5" name="TextBox 5"/>
          <p:cNvSpPr txBox="1"/>
          <p:nvPr/>
        </p:nvSpPr>
        <p:spPr>
          <a:xfrm>
            <a:off x="0" y="368300"/>
            <a:ext cx="12054888" cy="549318"/>
          </a:xfrm>
          <a:prstGeom prst="rect">
            <a:avLst/>
          </a:prstGeom>
        </p:spPr>
        <p:txBody>
          <a:bodyPr lIns="0" tIns="0" rIns="0" bIns="0" rtlCol="0" anchor="t">
            <a:spAutoFit/>
          </a:bodyPr>
          <a:lstStyle/>
          <a:p>
            <a:pPr algn="ctr">
              <a:lnSpc>
                <a:spcPts val="4600"/>
              </a:lnSpc>
              <a:spcBef>
                <a:spcPct val="0"/>
              </a:spcBef>
            </a:pPr>
            <a:r>
              <a:rPr lang="en-US" sz="3300" b="1" spc="167" dirty="0">
                <a:solidFill>
                  <a:srgbClr val="0AC380"/>
                </a:solidFill>
                <a:latin typeface="Roboto" panose="02000000000000000000" pitchFamily="2" charset="0"/>
                <a:ea typeface="Roboto" panose="02000000000000000000" pitchFamily="2" charset="0"/>
                <a:cs typeface="Roboto" panose="02000000000000000000" pitchFamily="2" charset="0"/>
              </a:rPr>
              <a:t>PRASĪBAS ATBALSTA SAŅĒMĒJIEM</a:t>
            </a:r>
          </a:p>
        </p:txBody>
      </p:sp>
      <p:sp>
        <p:nvSpPr>
          <p:cNvPr id="6" name="TextBox 6"/>
          <p:cNvSpPr txBox="1"/>
          <p:nvPr/>
        </p:nvSpPr>
        <p:spPr>
          <a:xfrm>
            <a:off x="1605157" y="1414938"/>
            <a:ext cx="8085337" cy="321691"/>
          </a:xfrm>
          <a:prstGeom prst="rect">
            <a:avLst/>
          </a:prstGeom>
        </p:spPr>
        <p:txBody>
          <a:bodyPr lIns="0" tIns="0" rIns="0" bIns="0" rtlCol="0" anchor="t">
            <a:spAutoFit/>
          </a:bodyPr>
          <a:lstStyle/>
          <a:p>
            <a:pPr>
              <a:lnSpc>
                <a:spcPts val="2707"/>
              </a:lnSpc>
            </a:pPr>
            <a:r>
              <a:rPr lang="en-US" sz="1933">
                <a:solidFill>
                  <a:srgbClr val="1B56E8"/>
                </a:solidFill>
                <a:latin typeface="Roboto Bold"/>
              </a:rPr>
              <a:t>Nodokļu parāds nepārsniedz 150 EUR vai ir vienošanās par apmaksu</a:t>
            </a:r>
          </a:p>
        </p:txBody>
      </p:sp>
      <p:sp>
        <p:nvSpPr>
          <p:cNvPr id="7" name="TextBox 7"/>
          <p:cNvSpPr txBox="1"/>
          <p:nvPr/>
        </p:nvSpPr>
        <p:spPr>
          <a:xfrm>
            <a:off x="1605157" y="1918049"/>
            <a:ext cx="10033633" cy="1014188"/>
          </a:xfrm>
          <a:prstGeom prst="rect">
            <a:avLst/>
          </a:prstGeom>
        </p:spPr>
        <p:txBody>
          <a:bodyPr lIns="0" tIns="0" rIns="0" bIns="0" rtlCol="0" anchor="t">
            <a:spAutoFit/>
          </a:bodyPr>
          <a:lstStyle/>
          <a:p>
            <a:pPr algn="just">
              <a:lnSpc>
                <a:spcPts val="2707"/>
              </a:lnSpc>
            </a:pPr>
            <a:r>
              <a:rPr lang="en-US" sz="1933">
                <a:solidFill>
                  <a:srgbClr val="1B56E8"/>
                </a:solidFill>
                <a:latin typeface="Roboto Bold"/>
              </a:rPr>
              <a:t>Projekta aktivitātes var būt saistītas (apvienotas) ar ALTUM programmu 2.2.1.4.i. ''Finanšu instrumenti komersantu digitālās transformācijas veicināšanai, taču nepieļaujot dubultfinansējumu</a:t>
            </a:r>
          </a:p>
        </p:txBody>
      </p:sp>
      <p:sp>
        <p:nvSpPr>
          <p:cNvPr id="8" name="TextBox 8"/>
          <p:cNvSpPr txBox="1"/>
          <p:nvPr/>
        </p:nvSpPr>
        <p:spPr>
          <a:xfrm>
            <a:off x="1605157" y="3090757"/>
            <a:ext cx="8085337" cy="321691"/>
          </a:xfrm>
          <a:prstGeom prst="rect">
            <a:avLst/>
          </a:prstGeom>
        </p:spPr>
        <p:txBody>
          <a:bodyPr lIns="0" tIns="0" rIns="0" bIns="0" rtlCol="0" anchor="t">
            <a:spAutoFit/>
          </a:bodyPr>
          <a:lstStyle/>
          <a:p>
            <a:pPr>
              <a:lnSpc>
                <a:spcPts val="2707"/>
              </a:lnSpc>
            </a:pPr>
            <a:r>
              <a:rPr lang="en-US" sz="1933">
                <a:solidFill>
                  <a:srgbClr val="1B56E8"/>
                </a:solidFill>
                <a:latin typeface="Roboto Bold"/>
              </a:rPr>
              <a:t>NAV sankcijas</a:t>
            </a:r>
          </a:p>
        </p:txBody>
      </p:sp>
      <p:sp>
        <p:nvSpPr>
          <p:cNvPr id="9" name="TextBox 9"/>
          <p:cNvSpPr txBox="1"/>
          <p:nvPr/>
        </p:nvSpPr>
        <p:spPr>
          <a:xfrm>
            <a:off x="1605157" y="3594100"/>
            <a:ext cx="8085337" cy="321691"/>
          </a:xfrm>
          <a:prstGeom prst="rect">
            <a:avLst/>
          </a:prstGeom>
        </p:spPr>
        <p:txBody>
          <a:bodyPr lIns="0" tIns="0" rIns="0" bIns="0" rtlCol="0" anchor="t">
            <a:spAutoFit/>
          </a:bodyPr>
          <a:lstStyle/>
          <a:p>
            <a:pPr>
              <a:lnSpc>
                <a:spcPts val="2707"/>
              </a:lnSpc>
            </a:pPr>
            <a:r>
              <a:rPr lang="en-US" sz="1933">
                <a:solidFill>
                  <a:srgbClr val="1B56E8"/>
                </a:solidFill>
                <a:latin typeface="Roboto Bold"/>
              </a:rPr>
              <a:t>Nenodarīs būtisku kaitējumu vides mērķiem</a:t>
            </a:r>
          </a:p>
        </p:txBody>
      </p:sp>
      <p:sp>
        <p:nvSpPr>
          <p:cNvPr id="10" name="TextBox 10"/>
          <p:cNvSpPr txBox="1"/>
          <p:nvPr/>
        </p:nvSpPr>
        <p:spPr>
          <a:xfrm>
            <a:off x="1605157" y="4163137"/>
            <a:ext cx="10449731" cy="321691"/>
          </a:xfrm>
          <a:prstGeom prst="rect">
            <a:avLst/>
          </a:prstGeom>
        </p:spPr>
        <p:txBody>
          <a:bodyPr lIns="0" tIns="0" rIns="0" bIns="0" rtlCol="0" anchor="t">
            <a:spAutoFit/>
          </a:bodyPr>
          <a:lstStyle/>
          <a:p>
            <a:pPr>
              <a:lnSpc>
                <a:spcPts val="2707"/>
              </a:lnSpc>
            </a:pPr>
            <a:r>
              <a:rPr lang="en-US" sz="1933">
                <a:solidFill>
                  <a:srgbClr val="1B56E8"/>
                </a:solidFill>
                <a:latin typeface="Roboto Bold"/>
              </a:rPr>
              <a:t>NAV bankrots, maksātnespēja, likvidācijas procedūra, krāpšana vai noziedzīga organizācija</a:t>
            </a:r>
          </a:p>
        </p:txBody>
      </p:sp>
      <p:sp>
        <p:nvSpPr>
          <p:cNvPr id="11" name="TextBox 11"/>
          <p:cNvSpPr txBox="1"/>
          <p:nvPr/>
        </p:nvSpPr>
        <p:spPr>
          <a:xfrm>
            <a:off x="1605157" y="4647430"/>
            <a:ext cx="10033633" cy="1014188"/>
          </a:xfrm>
          <a:prstGeom prst="rect">
            <a:avLst/>
          </a:prstGeom>
        </p:spPr>
        <p:txBody>
          <a:bodyPr lIns="0" tIns="0" rIns="0" bIns="0" rtlCol="0" anchor="t">
            <a:spAutoFit/>
          </a:bodyPr>
          <a:lstStyle/>
          <a:p>
            <a:pPr>
              <a:lnSpc>
                <a:spcPts val="2707"/>
              </a:lnSpc>
            </a:pPr>
            <a:r>
              <a:rPr lang="en-US" sz="1933">
                <a:solidFill>
                  <a:srgbClr val="1B56E8"/>
                </a:solidFill>
                <a:latin typeface="Roboto Bold"/>
              </a:rPr>
              <a:t>Ja komersants darbojas gan neatbalstāmajās, gan atbalstāmajās nozarēs, tad apliecina, ka tiks skaidri nodalītas atbalstāmās darbības un finanšu plūsmas, nodrošinot, ka darbības neatbalstāmajās nozarēs un neatbalstāmās darbības negūs labumu no piešķirtā atbalsta</a:t>
            </a:r>
          </a:p>
        </p:txBody>
      </p:sp>
      <p:sp>
        <p:nvSpPr>
          <p:cNvPr id="12" name="Freeform 12"/>
          <p:cNvSpPr/>
          <p:nvPr/>
        </p:nvSpPr>
        <p:spPr>
          <a:xfrm>
            <a:off x="1039891" y="1417016"/>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13" name="Freeform 13"/>
          <p:cNvSpPr/>
          <p:nvPr/>
        </p:nvSpPr>
        <p:spPr>
          <a:xfrm>
            <a:off x="1039891" y="1962499"/>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14" name="Freeform 14"/>
          <p:cNvSpPr/>
          <p:nvPr/>
        </p:nvSpPr>
        <p:spPr>
          <a:xfrm>
            <a:off x="1039891" y="3092836"/>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15" name="Freeform 15"/>
          <p:cNvSpPr/>
          <p:nvPr/>
        </p:nvSpPr>
        <p:spPr>
          <a:xfrm>
            <a:off x="1039891" y="3596178"/>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16" name="Freeform 16"/>
          <p:cNvSpPr/>
          <p:nvPr/>
        </p:nvSpPr>
        <p:spPr>
          <a:xfrm>
            <a:off x="1039891" y="4122844"/>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17" name="Freeform 17"/>
          <p:cNvSpPr/>
          <p:nvPr/>
        </p:nvSpPr>
        <p:spPr>
          <a:xfrm>
            <a:off x="1039891" y="4691880"/>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descr="Attēls, kurā ir ainava, veids, ceļš, ārtelpa&#10;&#10;Apraksts ģenerēts automātiski">
            <a:extLst>
              <a:ext uri="{FF2B5EF4-FFF2-40B4-BE49-F238E27FC236}">
                <a16:creationId xmlns:a16="http://schemas.microsoft.com/office/drawing/2014/main" id="{7A1A5C34-80D0-45A7-864A-BEE48A7A4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 y="0"/>
            <a:ext cx="5143500" cy="6858000"/>
          </a:xfrm>
          <a:prstGeom prst="rect">
            <a:avLst/>
          </a:prstGeom>
        </p:spPr>
      </p:pic>
      <p:sp>
        <p:nvSpPr>
          <p:cNvPr id="7" name="Taisnstūris 6">
            <a:extLst>
              <a:ext uri="{FF2B5EF4-FFF2-40B4-BE49-F238E27FC236}">
                <a16:creationId xmlns:a16="http://schemas.microsoft.com/office/drawing/2014/main" id="{39AA6EA0-A444-08FC-8B0D-D91CEECB7C97}"/>
              </a:ext>
            </a:extLst>
          </p:cNvPr>
          <p:cNvSpPr/>
          <p:nvPr/>
        </p:nvSpPr>
        <p:spPr>
          <a:xfrm>
            <a:off x="-6279054" y="-7042"/>
            <a:ext cx="12843856" cy="6872084"/>
          </a:xfrm>
          <a:prstGeom prst="rect">
            <a:avLst/>
          </a:prstGeom>
          <a:gradFill>
            <a:gsLst>
              <a:gs pos="87000">
                <a:schemeClr val="bg1"/>
              </a:gs>
              <a:gs pos="25000">
                <a:schemeClr val="bg1">
                  <a:alpha val="33000"/>
                </a:schemeClr>
              </a:gs>
              <a:gs pos="63000">
                <a:schemeClr val="bg1">
                  <a:alpha val="67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3">
            <a:extLst>
              <a:ext uri="{FF2B5EF4-FFF2-40B4-BE49-F238E27FC236}">
                <a16:creationId xmlns:a16="http://schemas.microsoft.com/office/drawing/2014/main" id="{1BEC3986-B638-B839-E11E-99A12BBB6959}"/>
              </a:ext>
            </a:extLst>
          </p:cNvPr>
          <p:cNvSpPr/>
          <p:nvPr/>
        </p:nvSpPr>
        <p:spPr>
          <a:xfrm rot="10800000">
            <a:off x="0" y="0"/>
            <a:ext cx="11327052" cy="6989480"/>
          </a:xfrm>
          <a:prstGeom prst="rect">
            <a:avLst/>
          </a:prstGeom>
          <a:blipFill>
            <a:blip r:embed="rId4" cstate="print">
              <a:alphaModFix amt="20000"/>
            </a:blip>
            <a:stretch>
              <a:fillRect/>
            </a:stretch>
          </a:blipFill>
        </p:spPr>
        <p:txBody>
          <a:bodyPr wrap="square" lIns="0" tIns="0" rIns="0" bIns="0" rtlCol="0"/>
          <a:lstStyle/>
          <a:p>
            <a:endParaRPr sz="1092"/>
          </a:p>
        </p:txBody>
      </p:sp>
      <p:sp>
        <p:nvSpPr>
          <p:cNvPr id="34" name="object 2">
            <a:extLst>
              <a:ext uri="{FF2B5EF4-FFF2-40B4-BE49-F238E27FC236}">
                <a16:creationId xmlns:a16="http://schemas.microsoft.com/office/drawing/2014/main" id="{E4366B70-BC9B-8B21-FB60-109DF798DC01}"/>
              </a:ext>
            </a:extLst>
          </p:cNvPr>
          <p:cNvSpPr txBox="1">
            <a:spLocks/>
          </p:cNvSpPr>
          <p:nvPr/>
        </p:nvSpPr>
        <p:spPr>
          <a:xfrm>
            <a:off x="452973" y="643024"/>
            <a:ext cx="3749356" cy="756063"/>
          </a:xfrm>
          <a:prstGeom prst="rect">
            <a:avLst/>
          </a:prstGeom>
        </p:spPr>
        <p:txBody>
          <a:bodyPr vert="horz" wrap="square" lIns="0" tIns="808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spcBef>
                <a:spcPts val="64"/>
              </a:spcBef>
            </a:pPr>
            <a:r>
              <a:rPr lang="lv-LV" sz="5400" b="1" spc="-43" dirty="0">
                <a:solidFill>
                  <a:srgbClr val="00B050"/>
                </a:solidFill>
                <a:latin typeface="+mn-lt"/>
                <a:ea typeface="Roboto Black" panose="02000000000000000000" pitchFamily="2" charset="0"/>
                <a:cs typeface="Roboto"/>
              </a:rPr>
              <a:t>Ceļa karte</a:t>
            </a:r>
            <a:endParaRPr lang="lv-LV" sz="5400" b="1" dirty="0">
              <a:solidFill>
                <a:srgbClr val="00B050"/>
              </a:solidFill>
              <a:latin typeface="+mn-lt"/>
              <a:ea typeface="Roboto Black" panose="02000000000000000000" pitchFamily="2" charset="0"/>
              <a:cs typeface="Roboto"/>
            </a:endParaRPr>
          </a:p>
        </p:txBody>
      </p:sp>
      <p:sp>
        <p:nvSpPr>
          <p:cNvPr id="36" name="EIROPĀ">
            <a:extLst>
              <a:ext uri="{FF2B5EF4-FFF2-40B4-BE49-F238E27FC236}">
                <a16:creationId xmlns:a16="http://schemas.microsoft.com/office/drawing/2014/main" id="{42B895E4-7751-4BDA-A759-E0BD98E35250}"/>
              </a:ext>
            </a:extLst>
          </p:cNvPr>
          <p:cNvSpPr txBox="1"/>
          <p:nvPr/>
        </p:nvSpPr>
        <p:spPr>
          <a:xfrm>
            <a:off x="5667375" y="643024"/>
            <a:ext cx="6638925" cy="599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ormAutofit/>
          </a:bodyPr>
          <a:lstStyle>
            <a:lvl1pPr defTabSz="825500">
              <a:defRPr sz="5500" b="1">
                <a:solidFill>
                  <a:srgbClr val="FFFFFF"/>
                </a:solidFill>
              </a:defRPr>
            </a:lvl1pPr>
          </a:lstStyle>
          <a:p>
            <a:r>
              <a:rPr lang="lv-LV" sz="2800" b="0" dirty="0">
                <a:solidFill>
                  <a:srgbClr val="0C1111"/>
                </a:solidFill>
                <a:ea typeface="Roboto" panose="02000000000000000000" pitchFamily="2" charset="0"/>
                <a:cs typeface="Roboto" panose="02000000000000000000" pitchFamily="2" charset="0"/>
              </a:rPr>
              <a:t>Vispārīga informācija par uzņēmumu un risināmie izaicinājumi</a:t>
            </a:r>
          </a:p>
          <a:p>
            <a:r>
              <a:rPr lang="lv-LV" sz="2800" b="0" dirty="0">
                <a:solidFill>
                  <a:srgbClr val="0C1111"/>
                </a:solidFill>
                <a:ea typeface="Roboto" panose="02000000000000000000" pitchFamily="2" charset="0"/>
                <a:cs typeface="Roboto" panose="02000000000000000000" pitchFamily="2" charset="0"/>
              </a:rPr>
              <a:t>Konkrētā biznesa procesa identifikācija</a:t>
            </a:r>
          </a:p>
          <a:p>
            <a:endParaRPr lang="lv-LV" sz="2800" b="0" dirty="0">
              <a:solidFill>
                <a:srgbClr val="0C1111"/>
              </a:solidFill>
              <a:ea typeface="Roboto" panose="02000000000000000000" pitchFamily="2" charset="0"/>
              <a:cs typeface="Roboto" panose="02000000000000000000" pitchFamily="2" charset="0"/>
            </a:endParaRPr>
          </a:p>
          <a:p>
            <a:r>
              <a:rPr lang="lv-LV" sz="2800" b="0" dirty="0">
                <a:solidFill>
                  <a:srgbClr val="0C1111"/>
                </a:solidFill>
                <a:ea typeface="Roboto" panose="02000000000000000000" pitchFamily="2" charset="0"/>
                <a:cs typeface="Roboto" panose="02000000000000000000" pitchFamily="2" charset="0"/>
              </a:rPr>
              <a:t>Plānotais </a:t>
            </a:r>
            <a:r>
              <a:rPr lang="lv-LV" sz="2800" b="0" dirty="0" err="1">
                <a:solidFill>
                  <a:srgbClr val="0C1111"/>
                </a:solidFill>
                <a:ea typeface="Roboto" panose="02000000000000000000" pitchFamily="2" charset="0"/>
                <a:cs typeface="Roboto" panose="02000000000000000000" pitchFamily="2" charset="0"/>
              </a:rPr>
              <a:t>digitalizācijas</a:t>
            </a:r>
            <a:r>
              <a:rPr lang="lv-LV" sz="2800" b="0" dirty="0">
                <a:solidFill>
                  <a:srgbClr val="0C1111"/>
                </a:solidFill>
                <a:ea typeface="Roboto" panose="02000000000000000000" pitchFamily="2" charset="0"/>
                <a:cs typeface="Roboto" panose="02000000000000000000" pitchFamily="2" charset="0"/>
              </a:rPr>
              <a:t> projekts – </a:t>
            </a:r>
          </a:p>
          <a:p>
            <a:pPr marL="457200" indent="-457200">
              <a:buFont typeface="Arial" panose="020B0604020202020204" pitchFamily="34" charset="0"/>
              <a:buChar char="•"/>
            </a:pPr>
            <a:r>
              <a:rPr lang="lv-LV" sz="2800" b="0" dirty="0">
                <a:solidFill>
                  <a:srgbClr val="0C1111"/>
                </a:solidFill>
                <a:ea typeface="Roboto" panose="02000000000000000000" pitchFamily="2" charset="0"/>
                <a:cs typeface="Roboto" panose="02000000000000000000" pitchFamily="2" charset="0"/>
              </a:rPr>
              <a:t>Risinājuma apraksts</a:t>
            </a:r>
          </a:p>
          <a:p>
            <a:pPr marL="457200" indent="-457200">
              <a:buFont typeface="Arial" panose="020B0604020202020204" pitchFamily="34" charset="0"/>
              <a:buChar char="•"/>
            </a:pPr>
            <a:r>
              <a:rPr lang="lv-LV" sz="2800" b="0" dirty="0">
                <a:solidFill>
                  <a:srgbClr val="0C1111"/>
                </a:solidFill>
                <a:ea typeface="Roboto" panose="02000000000000000000" pitchFamily="2" charset="0"/>
                <a:cs typeface="Roboto" panose="02000000000000000000" pitchFamily="2" charset="0"/>
              </a:rPr>
              <a:t>kā tas atrisinās biznesa izaicinājumus</a:t>
            </a:r>
          </a:p>
          <a:p>
            <a:endParaRPr lang="lv-LV" sz="2800" b="0" dirty="0">
              <a:solidFill>
                <a:srgbClr val="0C1111"/>
              </a:solidFill>
              <a:ea typeface="Roboto" panose="02000000000000000000" pitchFamily="2" charset="0"/>
              <a:cs typeface="Roboto" panose="02000000000000000000" pitchFamily="2" charset="0"/>
            </a:endParaRPr>
          </a:p>
          <a:p>
            <a:r>
              <a:rPr lang="lv-LV" sz="2800" b="0" dirty="0">
                <a:solidFill>
                  <a:srgbClr val="0C1111"/>
                </a:solidFill>
                <a:ea typeface="Roboto" panose="02000000000000000000" pitchFamily="2" charset="0"/>
                <a:cs typeface="Roboto" panose="02000000000000000000" pitchFamily="2" charset="0"/>
              </a:rPr>
              <a:t>Prognozētais termiņš un izmaksas</a:t>
            </a:r>
          </a:p>
          <a:p>
            <a:endParaRPr lang="lv-LV" sz="2800" b="0" dirty="0">
              <a:solidFill>
                <a:srgbClr val="0C1111"/>
              </a:solidFill>
              <a:ea typeface="Roboto" panose="02000000000000000000" pitchFamily="2" charset="0"/>
              <a:cs typeface="Roboto" panose="02000000000000000000" pitchFamily="2" charset="0"/>
            </a:endParaRPr>
          </a:p>
          <a:p>
            <a:r>
              <a:rPr lang="lv-LV" sz="2800" b="0" dirty="0">
                <a:solidFill>
                  <a:srgbClr val="0C1111"/>
                </a:solidFill>
                <a:ea typeface="Roboto" panose="02000000000000000000" pitchFamily="2" charset="0"/>
                <a:cs typeface="Roboto" panose="02000000000000000000" pitchFamily="2" charset="0"/>
              </a:rPr>
              <a:t>Ieguvumu apraksts un KPI</a:t>
            </a:r>
          </a:p>
          <a:p>
            <a:endParaRPr lang="lv-LV" sz="2800" b="0" dirty="0">
              <a:solidFill>
                <a:srgbClr val="0C1111"/>
              </a:solidFill>
              <a:ea typeface="Roboto" panose="02000000000000000000" pitchFamily="2" charset="0"/>
              <a:cs typeface="Roboto" panose="02000000000000000000" pitchFamily="2" charset="0"/>
            </a:endParaRPr>
          </a:p>
          <a:p>
            <a:endParaRPr lang="lv-LV" sz="2800" b="0" dirty="0">
              <a:solidFill>
                <a:srgbClr val="0C1111"/>
              </a:solidFill>
              <a:ea typeface="Roboto" panose="02000000000000000000" pitchFamily="2" charset="0"/>
              <a:cs typeface="Roboto" panose="02000000000000000000" pitchFamily="2" charset="0"/>
            </a:endParaRPr>
          </a:p>
          <a:p>
            <a:endParaRPr lang="lv-LV" sz="2800" b="0" dirty="0">
              <a:solidFill>
                <a:srgbClr val="0C1111"/>
              </a:solidFill>
              <a:ea typeface="Roboto" panose="02000000000000000000" pitchFamily="2" charset="0"/>
              <a:cs typeface="Roboto" panose="02000000000000000000" pitchFamily="2" charset="0"/>
            </a:endParaRPr>
          </a:p>
          <a:p>
            <a:endParaRPr lang="lv-LV" sz="2800" b="0" dirty="0">
              <a:solidFill>
                <a:srgbClr val="0C1111"/>
              </a:solidFill>
              <a:ea typeface="Roboto" panose="02000000000000000000" pitchFamily="2" charset="0"/>
              <a:cs typeface="Roboto" panose="02000000000000000000" pitchFamily="2" charset="0"/>
            </a:endParaRPr>
          </a:p>
          <a:p>
            <a:endParaRPr lang="lv-LV" sz="2800" b="0" dirty="0">
              <a:solidFill>
                <a:srgbClr val="0C1111"/>
              </a:solidFill>
              <a:ea typeface="Roboto" panose="02000000000000000000" pitchFamily="2" charset="0"/>
              <a:cs typeface="Roboto" panose="02000000000000000000" pitchFamily="2" charset="0"/>
            </a:endParaRPr>
          </a:p>
          <a:p>
            <a:endParaRPr lang="lv-LV" sz="2800" b="0" dirty="0">
              <a:solidFill>
                <a:srgbClr val="0C1111"/>
              </a:solidFill>
              <a:ea typeface="Roboto" panose="02000000000000000000" pitchFamily="2" charset="0"/>
              <a:cs typeface="Roboto" panose="02000000000000000000" pitchFamily="2" charset="0"/>
            </a:endParaRPr>
          </a:p>
        </p:txBody>
      </p:sp>
      <p:pic>
        <p:nvPicPr>
          <p:cNvPr id="9" name="Grafika 8" descr="Checkbox Checked with solid fill">
            <a:extLst>
              <a:ext uri="{FF2B5EF4-FFF2-40B4-BE49-F238E27FC236}">
                <a16:creationId xmlns:a16="http://schemas.microsoft.com/office/drawing/2014/main" id="{C4C79BB0-E064-9E65-7B29-30864CFF3B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7750" y="518585"/>
            <a:ext cx="914400" cy="914400"/>
          </a:xfrm>
          <a:prstGeom prst="rect">
            <a:avLst/>
          </a:prstGeom>
        </p:spPr>
      </p:pic>
      <p:pic>
        <p:nvPicPr>
          <p:cNvPr id="10" name="Grafika 9" descr="Checkbox Checked with solid fill">
            <a:extLst>
              <a:ext uri="{FF2B5EF4-FFF2-40B4-BE49-F238E27FC236}">
                <a16:creationId xmlns:a16="http://schemas.microsoft.com/office/drawing/2014/main" id="{07A9E3F1-2860-D656-A9B5-7DACB33242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7750" y="2223560"/>
            <a:ext cx="914400" cy="914400"/>
          </a:xfrm>
          <a:prstGeom prst="rect">
            <a:avLst/>
          </a:prstGeom>
        </p:spPr>
      </p:pic>
      <p:pic>
        <p:nvPicPr>
          <p:cNvPr id="12" name="Grafika 11" descr="Checkbox Checked with solid fill">
            <a:extLst>
              <a:ext uri="{FF2B5EF4-FFF2-40B4-BE49-F238E27FC236}">
                <a16:creationId xmlns:a16="http://schemas.microsoft.com/office/drawing/2014/main" id="{230FE7A5-E5D7-5A3B-3E4E-5BEC5A3093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7750" y="3880910"/>
            <a:ext cx="914400" cy="914400"/>
          </a:xfrm>
          <a:prstGeom prst="rect">
            <a:avLst/>
          </a:prstGeom>
        </p:spPr>
      </p:pic>
      <p:pic>
        <p:nvPicPr>
          <p:cNvPr id="13" name="Grafika 12" descr="Checkbox Checked with solid fill">
            <a:extLst>
              <a:ext uri="{FF2B5EF4-FFF2-40B4-BE49-F238E27FC236}">
                <a16:creationId xmlns:a16="http://schemas.microsoft.com/office/drawing/2014/main" id="{DBA74C18-0007-47AF-2B98-53B7EBBAA5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7275" y="4795310"/>
            <a:ext cx="914400" cy="914400"/>
          </a:xfrm>
          <a:prstGeom prst="rect">
            <a:avLst/>
          </a:prstGeom>
        </p:spPr>
      </p:pic>
      <p:sp>
        <p:nvSpPr>
          <p:cNvPr id="2" name="Freeform 4">
            <a:extLst>
              <a:ext uri="{FF2B5EF4-FFF2-40B4-BE49-F238E27FC236}">
                <a16:creationId xmlns:a16="http://schemas.microsoft.com/office/drawing/2014/main" id="{C1FC5E1F-BDB0-C35C-8195-A8A425C7D6F0}"/>
              </a:ext>
            </a:extLst>
          </p:cNvPr>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7"/>
            <a:stretch>
              <a:fillRect/>
            </a:stretch>
          </a:blipFill>
        </p:spPr>
        <p:txBody>
          <a:bodyPr/>
          <a:lstStyle/>
          <a:p>
            <a:endParaRPr lang="lv-LV" sz="1200"/>
          </a:p>
        </p:txBody>
      </p:sp>
    </p:spTree>
    <p:extLst>
      <p:ext uri="{BB962C8B-B14F-4D97-AF65-F5344CB8AC3E}">
        <p14:creationId xmlns:p14="http://schemas.microsoft.com/office/powerpoint/2010/main" val="246286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pic>
        <p:nvPicPr>
          <p:cNvPr id="15" name="Picture 14">
            <a:extLst>
              <a:ext uri="{FF2B5EF4-FFF2-40B4-BE49-F238E27FC236}">
                <a16:creationId xmlns:a16="http://schemas.microsoft.com/office/drawing/2014/main" id="{A735BD5B-1111-27C5-BDD9-8AC85D9C6907}"/>
              </a:ext>
            </a:extLst>
          </p:cNvPr>
          <p:cNvPicPr>
            <a:picLocks noChangeAspect="1"/>
          </p:cNvPicPr>
          <p:nvPr/>
        </p:nvPicPr>
        <p:blipFill>
          <a:blip r:embed="rId3"/>
          <a:stretch>
            <a:fillRect/>
          </a:stretch>
        </p:blipFill>
        <p:spPr>
          <a:xfrm>
            <a:off x="9181609" y="4001491"/>
            <a:ext cx="2105025" cy="457200"/>
          </a:xfrm>
          <a:prstGeom prst="rect">
            <a:avLst/>
          </a:prstGeom>
        </p:spPr>
      </p:pic>
      <p:sp>
        <p:nvSpPr>
          <p:cNvPr id="3" name="Freeform 3"/>
          <p:cNvSpPr/>
          <p:nvPr/>
        </p:nvSpPr>
        <p:spPr>
          <a:xfrm>
            <a:off x="-398095" y="-243508"/>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4"/>
            <a:stretch>
              <a:fillRect l="-133799" t="-21069" r="-62870" b="-14993"/>
            </a:stretch>
          </a:blipFill>
        </p:spPr>
        <p:txBody>
          <a:bodyPr/>
          <a:lstStyle/>
          <a:p>
            <a:endParaRPr lang="lv-LV" sz="1200"/>
          </a:p>
        </p:txBody>
      </p:sp>
      <p:sp>
        <p:nvSpPr>
          <p:cNvPr id="4" name="Freeform 4"/>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5"/>
            <a:stretch>
              <a:fillRect/>
            </a:stretch>
          </a:blipFill>
        </p:spPr>
        <p:txBody>
          <a:bodyPr/>
          <a:lstStyle/>
          <a:p>
            <a:endParaRPr lang="lv-LV" sz="1200"/>
          </a:p>
        </p:txBody>
      </p:sp>
      <p:sp>
        <p:nvSpPr>
          <p:cNvPr id="5" name="TextBox 5"/>
          <p:cNvSpPr txBox="1"/>
          <p:nvPr/>
        </p:nvSpPr>
        <p:spPr>
          <a:xfrm>
            <a:off x="1961972" y="1294977"/>
            <a:ext cx="9544229" cy="2769989"/>
          </a:xfrm>
          <a:prstGeom prst="rect">
            <a:avLst/>
          </a:prstGeom>
        </p:spPr>
        <p:txBody>
          <a:bodyPr lIns="0" tIns="0" rIns="0" bIns="0" rtlCol="0" anchor="t">
            <a:spAutoFit/>
          </a:bodyPr>
          <a:lstStyle/>
          <a:p>
            <a:pPr>
              <a:lnSpc>
                <a:spcPts val="2400"/>
              </a:lnSpc>
            </a:pPr>
            <a:r>
              <a:rPr lang="en-US" sz="2400">
                <a:solidFill>
                  <a:srgbClr val="1B56E8"/>
                </a:solidFill>
                <a:latin typeface="Roboto Bold"/>
              </a:rPr>
              <a:t>Skaidra vīzija par to, kādus procesus uzņēmums vēlas uzlabot</a:t>
            </a:r>
          </a:p>
          <a:p>
            <a:pPr>
              <a:lnSpc>
                <a:spcPts val="2400"/>
              </a:lnSpc>
            </a:pPr>
            <a:endParaRPr lang="en-US" sz="2400">
              <a:solidFill>
                <a:srgbClr val="1B56E8"/>
              </a:solidFill>
              <a:latin typeface="Roboto Bold"/>
            </a:endParaRPr>
          </a:p>
          <a:p>
            <a:pPr>
              <a:lnSpc>
                <a:spcPts val="2400"/>
              </a:lnSpc>
            </a:pPr>
            <a:r>
              <a:rPr lang="en-US" sz="2400">
                <a:solidFill>
                  <a:srgbClr val="1B56E8"/>
                </a:solidFill>
                <a:latin typeface="Roboto Bold"/>
              </a:rPr>
              <a:t>Pārliecināties par līdzfinansējuma pieejamību un kapacitāti veikt projektu</a:t>
            </a:r>
          </a:p>
          <a:p>
            <a:pPr>
              <a:lnSpc>
                <a:spcPts val="2400"/>
              </a:lnSpc>
            </a:pPr>
            <a:endParaRPr lang="en-US" sz="2400">
              <a:solidFill>
                <a:srgbClr val="1B56E8"/>
              </a:solidFill>
              <a:latin typeface="Roboto Bold"/>
            </a:endParaRPr>
          </a:p>
          <a:p>
            <a:pPr>
              <a:lnSpc>
                <a:spcPts val="2400"/>
              </a:lnSpc>
            </a:pPr>
            <a:r>
              <a:rPr lang="en-US" sz="2400">
                <a:solidFill>
                  <a:srgbClr val="1B56E8"/>
                </a:solidFill>
                <a:latin typeface="Roboto Bold"/>
              </a:rPr>
              <a:t>Pārdomāt sasniedzamos efektivitātes rādītājus un ietekmi uz uzņēmuma procesiem kopumā</a:t>
            </a:r>
          </a:p>
          <a:p>
            <a:pPr>
              <a:lnSpc>
                <a:spcPts val="2400"/>
              </a:lnSpc>
            </a:pPr>
            <a:endParaRPr lang="en-US" sz="2400">
              <a:solidFill>
                <a:srgbClr val="1B56E8"/>
              </a:solidFill>
              <a:latin typeface="Roboto Bold"/>
            </a:endParaRPr>
          </a:p>
          <a:p>
            <a:pPr>
              <a:lnSpc>
                <a:spcPts val="2400"/>
              </a:lnSpc>
            </a:pPr>
            <a:endParaRPr lang="en-US" sz="2400">
              <a:solidFill>
                <a:srgbClr val="1B56E8"/>
              </a:solidFill>
              <a:latin typeface="Roboto Bold"/>
            </a:endParaRPr>
          </a:p>
        </p:txBody>
      </p:sp>
      <p:sp>
        <p:nvSpPr>
          <p:cNvPr id="6" name="TextBox 6"/>
          <p:cNvSpPr txBox="1"/>
          <p:nvPr/>
        </p:nvSpPr>
        <p:spPr>
          <a:xfrm>
            <a:off x="0" y="368300"/>
            <a:ext cx="12054888" cy="549318"/>
          </a:xfrm>
          <a:prstGeom prst="rect">
            <a:avLst/>
          </a:prstGeom>
        </p:spPr>
        <p:txBody>
          <a:bodyPr lIns="0" tIns="0" rIns="0" bIns="0" rtlCol="0" anchor="t">
            <a:spAutoFit/>
          </a:bodyPr>
          <a:lstStyle/>
          <a:p>
            <a:pPr algn="ctr">
              <a:lnSpc>
                <a:spcPts val="4600"/>
              </a:lnSpc>
              <a:spcBef>
                <a:spcPct val="0"/>
              </a:spcBef>
            </a:pPr>
            <a:r>
              <a:rPr lang="en-US" sz="3300" b="1" spc="167" dirty="0">
                <a:solidFill>
                  <a:srgbClr val="09C27F"/>
                </a:solidFill>
                <a:latin typeface="Roboto" panose="02000000000000000000" pitchFamily="2" charset="0"/>
                <a:ea typeface="Roboto" panose="02000000000000000000" pitchFamily="2" charset="0"/>
                <a:cs typeface="Roboto" panose="02000000000000000000" pitchFamily="2" charset="0"/>
              </a:rPr>
              <a:t>KO UZŅĒMUMAM DARĪT ŠODIEN?</a:t>
            </a:r>
          </a:p>
        </p:txBody>
      </p:sp>
      <p:sp>
        <p:nvSpPr>
          <p:cNvPr id="7" name="TextBox 7"/>
          <p:cNvSpPr txBox="1"/>
          <p:nvPr/>
        </p:nvSpPr>
        <p:spPr>
          <a:xfrm>
            <a:off x="1961972" y="3845637"/>
            <a:ext cx="4502349" cy="923330"/>
          </a:xfrm>
          <a:prstGeom prst="rect">
            <a:avLst/>
          </a:prstGeom>
        </p:spPr>
        <p:txBody>
          <a:bodyPr lIns="0" tIns="0" rIns="0" bIns="0" rtlCol="0" anchor="t">
            <a:spAutoFit/>
          </a:bodyPr>
          <a:lstStyle/>
          <a:p>
            <a:pPr>
              <a:lnSpc>
                <a:spcPts val="2400"/>
              </a:lnSpc>
            </a:pPr>
            <a:r>
              <a:rPr lang="en-US" sz="2400">
                <a:solidFill>
                  <a:srgbClr val="1B56E8"/>
                </a:solidFill>
                <a:latin typeface="Roboto Bold"/>
              </a:rPr>
              <a:t>Iespējamie partneri un risinājumi</a:t>
            </a:r>
          </a:p>
          <a:p>
            <a:pPr>
              <a:lnSpc>
                <a:spcPts val="2400"/>
              </a:lnSpc>
            </a:pPr>
            <a:endParaRPr lang="en-US" sz="2400">
              <a:solidFill>
                <a:srgbClr val="1B56E8"/>
              </a:solidFill>
              <a:latin typeface="Roboto Bold"/>
            </a:endParaRPr>
          </a:p>
        </p:txBody>
      </p:sp>
      <p:sp>
        <p:nvSpPr>
          <p:cNvPr id="8" name="Freeform 8"/>
          <p:cNvSpPr/>
          <p:nvPr/>
        </p:nvSpPr>
        <p:spPr>
          <a:xfrm>
            <a:off x="1457658" y="1256877"/>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sz="1200"/>
          </a:p>
        </p:txBody>
      </p:sp>
      <p:sp>
        <p:nvSpPr>
          <p:cNvPr id="9" name="Freeform 9"/>
          <p:cNvSpPr/>
          <p:nvPr/>
        </p:nvSpPr>
        <p:spPr>
          <a:xfrm>
            <a:off x="1457658" y="1881112"/>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sz="1200"/>
          </a:p>
        </p:txBody>
      </p:sp>
      <p:sp>
        <p:nvSpPr>
          <p:cNvPr id="10" name="Freeform 10"/>
          <p:cNvSpPr/>
          <p:nvPr/>
        </p:nvSpPr>
        <p:spPr>
          <a:xfrm>
            <a:off x="1457658" y="2806955"/>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sz="1200"/>
          </a:p>
        </p:txBody>
      </p:sp>
      <p:sp>
        <p:nvSpPr>
          <p:cNvPr id="11" name="Freeform 11"/>
          <p:cNvSpPr/>
          <p:nvPr/>
        </p:nvSpPr>
        <p:spPr>
          <a:xfrm>
            <a:off x="1457658" y="3807537"/>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sz="1200"/>
          </a:p>
        </p:txBody>
      </p:sp>
      <p:sp>
        <p:nvSpPr>
          <p:cNvPr id="12" name="TextBox 12"/>
          <p:cNvSpPr txBox="1"/>
          <p:nvPr/>
        </p:nvSpPr>
        <p:spPr>
          <a:xfrm>
            <a:off x="2001677" y="4585393"/>
            <a:ext cx="7179932" cy="1231106"/>
          </a:xfrm>
          <a:prstGeom prst="rect">
            <a:avLst/>
          </a:prstGeom>
        </p:spPr>
        <p:txBody>
          <a:bodyPr lIns="0" tIns="0" rIns="0" bIns="0" rtlCol="0" anchor="t">
            <a:spAutoFit/>
          </a:bodyPr>
          <a:lstStyle/>
          <a:p>
            <a:pPr>
              <a:lnSpc>
                <a:spcPts val="2400"/>
              </a:lnSpc>
            </a:pPr>
            <a:r>
              <a:rPr lang="en-US" sz="2400" dirty="0" err="1">
                <a:solidFill>
                  <a:srgbClr val="1B56E8"/>
                </a:solidFill>
                <a:latin typeface="Roboto Bold"/>
              </a:rPr>
              <a:t>Pieteikties</a:t>
            </a:r>
            <a:r>
              <a:rPr lang="en-US" sz="2400" dirty="0">
                <a:solidFill>
                  <a:srgbClr val="1B56E8"/>
                </a:solidFill>
                <a:latin typeface="Roboto Bold"/>
              </a:rPr>
              <a:t> EDIC </a:t>
            </a:r>
            <a:r>
              <a:rPr lang="en-US" sz="2400" dirty="0" err="1">
                <a:solidFill>
                  <a:srgbClr val="1B56E8"/>
                </a:solidFill>
                <a:latin typeface="Roboto Bold"/>
              </a:rPr>
              <a:t>konsultācijai</a:t>
            </a:r>
            <a:r>
              <a:rPr lang="en-US" sz="2400" dirty="0">
                <a:solidFill>
                  <a:srgbClr val="1B56E8"/>
                </a:solidFill>
                <a:latin typeface="Roboto Bold"/>
              </a:rPr>
              <a:t> un </a:t>
            </a:r>
            <a:r>
              <a:rPr lang="en-US" sz="2400" dirty="0" err="1">
                <a:solidFill>
                  <a:srgbClr val="1B56E8"/>
                </a:solidFill>
                <a:latin typeface="Roboto Bold"/>
              </a:rPr>
              <a:t>Ceļa</a:t>
            </a:r>
            <a:r>
              <a:rPr lang="en-US" sz="2400" dirty="0">
                <a:solidFill>
                  <a:srgbClr val="1B56E8"/>
                </a:solidFill>
                <a:latin typeface="Roboto Bold"/>
              </a:rPr>
              <a:t> </a:t>
            </a:r>
            <a:r>
              <a:rPr lang="en-US" sz="2400" dirty="0" err="1">
                <a:solidFill>
                  <a:srgbClr val="1B56E8"/>
                </a:solidFill>
                <a:latin typeface="Roboto Bold"/>
              </a:rPr>
              <a:t>kartes</a:t>
            </a:r>
            <a:r>
              <a:rPr lang="en-US" sz="2400" dirty="0">
                <a:solidFill>
                  <a:srgbClr val="1B56E8"/>
                </a:solidFill>
                <a:latin typeface="Roboto Bold"/>
              </a:rPr>
              <a:t> </a:t>
            </a:r>
            <a:r>
              <a:rPr lang="en-US" sz="2400" dirty="0" err="1">
                <a:solidFill>
                  <a:srgbClr val="1B56E8"/>
                </a:solidFill>
                <a:latin typeface="Roboto Bold"/>
              </a:rPr>
              <a:t>izveidei</a:t>
            </a:r>
            <a:r>
              <a:rPr lang="lv-LV" sz="2400" dirty="0">
                <a:solidFill>
                  <a:srgbClr val="1B56E8"/>
                </a:solidFill>
                <a:latin typeface="Roboto Bold"/>
              </a:rPr>
              <a:t> </a:t>
            </a:r>
            <a:r>
              <a:rPr lang="lv-LV" sz="2400" dirty="0">
                <a:solidFill>
                  <a:srgbClr val="1B56E8"/>
                </a:solidFill>
                <a:latin typeface="Roboto Bold"/>
                <a:hlinkClick r:id="rId8"/>
              </a:rPr>
              <a:t>www.dih.lv</a:t>
            </a:r>
            <a:r>
              <a:rPr lang="lv-LV" sz="2400" dirty="0">
                <a:solidFill>
                  <a:srgbClr val="1B56E8"/>
                </a:solidFill>
                <a:latin typeface="Roboto Bold"/>
              </a:rPr>
              <a:t> </a:t>
            </a:r>
            <a:endParaRPr lang="en-US" sz="2400" dirty="0">
              <a:solidFill>
                <a:srgbClr val="1B56E8"/>
              </a:solidFill>
              <a:latin typeface="Roboto Bold"/>
            </a:endParaRPr>
          </a:p>
          <a:p>
            <a:pPr>
              <a:lnSpc>
                <a:spcPts val="2400"/>
              </a:lnSpc>
            </a:pPr>
            <a:endParaRPr lang="en-US" sz="2400" dirty="0">
              <a:solidFill>
                <a:srgbClr val="1B56E8"/>
              </a:solidFill>
              <a:latin typeface="Roboto Bold"/>
            </a:endParaRPr>
          </a:p>
          <a:p>
            <a:pPr>
              <a:lnSpc>
                <a:spcPts val="2400"/>
              </a:lnSpc>
            </a:pPr>
            <a:endParaRPr lang="en-US" sz="2400" dirty="0">
              <a:solidFill>
                <a:srgbClr val="1B56E8"/>
              </a:solidFill>
              <a:latin typeface="Roboto Bold"/>
            </a:endParaRPr>
          </a:p>
        </p:txBody>
      </p:sp>
      <p:sp>
        <p:nvSpPr>
          <p:cNvPr id="13" name="Freeform 13"/>
          <p:cNvSpPr/>
          <p:nvPr/>
        </p:nvSpPr>
        <p:spPr>
          <a:xfrm>
            <a:off x="1457658" y="4572842"/>
            <a:ext cx="403479" cy="378537"/>
          </a:xfrm>
          <a:custGeom>
            <a:avLst/>
            <a:gdLst/>
            <a:ahLst/>
            <a:cxnLst/>
            <a:rect l="l" t="t" r="r" b="b"/>
            <a:pathLst>
              <a:path w="605219" h="567805">
                <a:moveTo>
                  <a:pt x="0" y="0"/>
                </a:moveTo>
                <a:lnTo>
                  <a:pt x="605218" y="0"/>
                </a:lnTo>
                <a:lnTo>
                  <a:pt x="605218" y="567805"/>
                </a:lnTo>
                <a:lnTo>
                  <a:pt x="0" y="567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sz="1200"/>
          </a:p>
        </p:txBody>
      </p:sp>
      <p:pic>
        <p:nvPicPr>
          <p:cNvPr id="17" name="Picture 16" descr="A qr code with a black and white background&#10;&#10;Description automatically generated">
            <a:extLst>
              <a:ext uri="{FF2B5EF4-FFF2-40B4-BE49-F238E27FC236}">
                <a16:creationId xmlns:a16="http://schemas.microsoft.com/office/drawing/2014/main" id="{63F7DB0E-33AF-A404-A3EC-83B0B5297D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2622" y="4494884"/>
            <a:ext cx="1933197" cy="19331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A72DA7A-EA52-4B94-9131-8BBEBD401D8F}"/>
              </a:ext>
            </a:extLst>
          </p:cNvPr>
          <p:cNvSpPr>
            <a:spLocks noGrp="1"/>
          </p:cNvSpPr>
          <p:nvPr>
            <p:ph type="title"/>
          </p:nvPr>
        </p:nvSpPr>
        <p:spPr>
          <a:xfrm>
            <a:off x="461328" y="237326"/>
            <a:ext cx="9042400" cy="1089886"/>
          </a:xfrm>
        </p:spPr>
        <p:txBody>
          <a:bodyPr>
            <a:normAutofit/>
          </a:bodyPr>
          <a:lstStyle/>
          <a:p>
            <a:r>
              <a:rPr lang="lv-LV" sz="4000">
                <a:solidFill>
                  <a:srgbClr val="1C57E9"/>
                </a:solidFill>
                <a:latin typeface="Roboto Black"/>
                <a:ea typeface="Roboto Black"/>
              </a:rPr>
              <a:t>KICKSTART </a:t>
            </a:r>
            <a:r>
              <a:rPr lang="lv-LV" sz="4000" err="1">
                <a:solidFill>
                  <a:srgbClr val="1C57E9"/>
                </a:solidFill>
                <a:latin typeface="Roboto Black"/>
                <a:ea typeface="Roboto Black"/>
              </a:rPr>
              <a:t>digitalizācijas</a:t>
            </a:r>
            <a:r>
              <a:rPr lang="lv-LV" sz="4000">
                <a:solidFill>
                  <a:srgbClr val="1C57E9"/>
                </a:solidFill>
                <a:latin typeface="Roboto Black"/>
                <a:ea typeface="Roboto Black"/>
              </a:rPr>
              <a:t> treniņš</a:t>
            </a:r>
            <a:endParaRPr lang="lv-LV" sz="4000">
              <a:solidFill>
                <a:srgbClr val="1C57E9"/>
              </a:solidFill>
              <a:latin typeface="Roboto Black"/>
              <a:ea typeface="Roboto Black"/>
              <a:cs typeface="Roboto Black"/>
            </a:endParaRPr>
          </a:p>
        </p:txBody>
      </p:sp>
      <p:sp>
        <p:nvSpPr>
          <p:cNvPr id="7" name="TextBox 6">
            <a:extLst>
              <a:ext uri="{FF2B5EF4-FFF2-40B4-BE49-F238E27FC236}">
                <a16:creationId xmlns:a16="http://schemas.microsoft.com/office/drawing/2014/main" id="{9FA199B6-B3A4-1E8C-EECF-D7A02AECA9A9}"/>
              </a:ext>
            </a:extLst>
          </p:cNvPr>
          <p:cNvSpPr txBox="1"/>
          <p:nvPr/>
        </p:nvSpPr>
        <p:spPr>
          <a:xfrm>
            <a:off x="6717292" y="5749178"/>
            <a:ext cx="4589927" cy="523220"/>
          </a:xfrm>
          <a:prstGeom prst="rect">
            <a:avLst/>
          </a:prstGeom>
          <a:solidFill>
            <a:srgbClr val="0AC38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FFFFFF"/>
                </a:solidFill>
                <a:cs typeface="Calibri"/>
              </a:rPr>
              <a:t>www.kickstart.lv</a:t>
            </a:r>
          </a:p>
        </p:txBody>
      </p:sp>
      <p:pic>
        <p:nvPicPr>
          <p:cNvPr id="9" name="Attēls 9">
            <a:extLst>
              <a:ext uri="{FF2B5EF4-FFF2-40B4-BE49-F238E27FC236}">
                <a16:creationId xmlns:a16="http://schemas.microsoft.com/office/drawing/2014/main" id="{12379329-ECB6-3B86-64C1-B2342088CD53}"/>
              </a:ext>
            </a:extLst>
          </p:cNvPr>
          <p:cNvPicPr>
            <a:picLocks noChangeAspect="1"/>
          </p:cNvPicPr>
          <p:nvPr/>
        </p:nvPicPr>
        <p:blipFill rotWithShape="1">
          <a:blip r:embed="rId3"/>
          <a:srcRect l="140" t="889" b="-444"/>
          <a:stretch/>
        </p:blipFill>
        <p:spPr>
          <a:xfrm>
            <a:off x="6328882" y="1640748"/>
            <a:ext cx="5515008" cy="3816088"/>
          </a:xfrm>
          <a:prstGeom prst="rect">
            <a:avLst/>
          </a:prstGeom>
        </p:spPr>
      </p:pic>
      <p:graphicFrame>
        <p:nvGraphicFramePr>
          <p:cNvPr id="16" name="TextBox 2">
            <a:extLst>
              <a:ext uri="{FF2B5EF4-FFF2-40B4-BE49-F238E27FC236}">
                <a16:creationId xmlns:a16="http://schemas.microsoft.com/office/drawing/2014/main" id="{39251C7D-4BF9-72B7-979B-65DAA45204D9}"/>
              </a:ext>
            </a:extLst>
          </p:cNvPr>
          <p:cNvGraphicFramePr/>
          <p:nvPr>
            <p:extLst>
              <p:ext uri="{D42A27DB-BD31-4B8C-83A1-F6EECF244321}">
                <p14:modId xmlns:p14="http://schemas.microsoft.com/office/powerpoint/2010/main" val="3205313765"/>
              </p:ext>
            </p:extLst>
          </p:nvPr>
        </p:nvGraphicFramePr>
        <p:xfrm>
          <a:off x="-578151" y="908603"/>
          <a:ext cx="8013667" cy="5533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Attēls 2" descr="Attēls, kurā ir teksts&#10;&#10;Apraksts ģenerēts automātiski">
            <a:extLst>
              <a:ext uri="{FF2B5EF4-FFF2-40B4-BE49-F238E27FC236}">
                <a16:creationId xmlns:a16="http://schemas.microsoft.com/office/drawing/2014/main" id="{27270F91-1855-BB44-B1E9-C2FBA6A3A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44" y="6097280"/>
            <a:ext cx="4752754" cy="688743"/>
          </a:xfrm>
          <a:prstGeom prst="rect">
            <a:avLst/>
          </a:prstGeom>
        </p:spPr>
      </p:pic>
      <p:sp>
        <p:nvSpPr>
          <p:cNvPr id="3" name="Freeform 3">
            <a:extLst>
              <a:ext uri="{FF2B5EF4-FFF2-40B4-BE49-F238E27FC236}">
                <a16:creationId xmlns:a16="http://schemas.microsoft.com/office/drawing/2014/main" id="{DF657BFD-0EF0-2E5F-D88E-03826138E8CE}"/>
              </a:ext>
            </a:extLst>
          </p:cNvPr>
          <p:cNvSpPr/>
          <p:nvPr/>
        </p:nvSpPr>
        <p:spPr>
          <a:xfrm>
            <a:off x="0" y="-92827"/>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10"/>
            <a:stretch>
              <a:fillRect l="-133799" t="-21069" r="-62870" b="-14993"/>
            </a:stretch>
          </a:blipFill>
        </p:spPr>
        <p:txBody>
          <a:bodyPr/>
          <a:lstStyle/>
          <a:p>
            <a:endParaRPr lang="lv-LV" sz="1200" dirty="0"/>
          </a:p>
        </p:txBody>
      </p:sp>
      <p:sp>
        <p:nvSpPr>
          <p:cNvPr id="4" name="Freeform 2">
            <a:extLst>
              <a:ext uri="{FF2B5EF4-FFF2-40B4-BE49-F238E27FC236}">
                <a16:creationId xmlns:a16="http://schemas.microsoft.com/office/drawing/2014/main" id="{99742319-F226-035D-88CE-00E839BD826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l="-2589" t="-7692" r="-13231" b="-19366"/>
            </a:stretch>
          </a:blipFill>
        </p:spPr>
        <p:txBody>
          <a:bodyPr/>
          <a:lstStyle/>
          <a:p>
            <a:endParaRPr lang="lv-LV" sz="1200"/>
          </a:p>
        </p:txBody>
      </p:sp>
    </p:spTree>
    <p:extLst>
      <p:ext uri="{BB962C8B-B14F-4D97-AF65-F5344CB8AC3E}">
        <p14:creationId xmlns:p14="http://schemas.microsoft.com/office/powerpoint/2010/main" val="264512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5713" y="-607782"/>
            <a:ext cx="12934797" cy="7981848"/>
          </a:xfrm>
          <a:custGeom>
            <a:avLst/>
            <a:gdLst/>
            <a:ahLst/>
            <a:cxnLst/>
            <a:rect l="l" t="t" r="r" b="b"/>
            <a:pathLst>
              <a:path w="19402196" h="11972772">
                <a:moveTo>
                  <a:pt x="0" y="0"/>
                </a:moveTo>
                <a:lnTo>
                  <a:pt x="19402196" y="0"/>
                </a:lnTo>
                <a:lnTo>
                  <a:pt x="19402196" y="11972772"/>
                </a:lnTo>
                <a:lnTo>
                  <a:pt x="0" y="11972772"/>
                </a:lnTo>
                <a:lnTo>
                  <a:pt x="0" y="0"/>
                </a:lnTo>
                <a:close/>
              </a:path>
            </a:pathLst>
          </a:custGeom>
          <a:blipFill>
            <a:blip r:embed="rId2"/>
            <a:stretch>
              <a:fillRect/>
            </a:stretch>
          </a:blipFill>
        </p:spPr>
        <p:txBody>
          <a:bodyPr/>
          <a:lstStyle/>
          <a:p>
            <a:endParaRPr lang="lv-LV" sz="1200"/>
          </a:p>
        </p:txBody>
      </p:sp>
      <p:sp>
        <p:nvSpPr>
          <p:cNvPr id="3" name="Freeform 3"/>
          <p:cNvSpPr/>
          <p:nvPr/>
        </p:nvSpPr>
        <p:spPr>
          <a:xfrm>
            <a:off x="8158603" y="-52928"/>
            <a:ext cx="2523451" cy="3436071"/>
          </a:xfrm>
          <a:custGeom>
            <a:avLst/>
            <a:gdLst/>
            <a:ahLst/>
            <a:cxnLst/>
            <a:rect l="l" t="t" r="r" b="b"/>
            <a:pathLst>
              <a:path w="3785176" h="5154107">
                <a:moveTo>
                  <a:pt x="0" y="0"/>
                </a:moveTo>
                <a:lnTo>
                  <a:pt x="3785176" y="0"/>
                </a:lnTo>
                <a:lnTo>
                  <a:pt x="3785176" y="5154106"/>
                </a:lnTo>
                <a:lnTo>
                  <a:pt x="0" y="5154106"/>
                </a:lnTo>
                <a:lnTo>
                  <a:pt x="0" y="0"/>
                </a:lnTo>
                <a:close/>
              </a:path>
            </a:pathLst>
          </a:custGeom>
          <a:blipFill>
            <a:blip r:embed="rId3"/>
            <a:stretch>
              <a:fillRect/>
            </a:stretch>
          </a:blipFill>
        </p:spPr>
        <p:txBody>
          <a:bodyPr/>
          <a:lstStyle/>
          <a:p>
            <a:endParaRPr lang="lv-LV" sz="1200"/>
          </a:p>
        </p:txBody>
      </p:sp>
      <p:sp>
        <p:nvSpPr>
          <p:cNvPr id="4" name="Freeform 4"/>
          <p:cNvSpPr/>
          <p:nvPr/>
        </p:nvSpPr>
        <p:spPr>
          <a:xfrm>
            <a:off x="874209" y="337079"/>
            <a:ext cx="3776111" cy="3046063"/>
          </a:xfrm>
          <a:custGeom>
            <a:avLst/>
            <a:gdLst/>
            <a:ahLst/>
            <a:cxnLst/>
            <a:rect l="l" t="t" r="r" b="b"/>
            <a:pathLst>
              <a:path w="5664166" h="4569094">
                <a:moveTo>
                  <a:pt x="0" y="0"/>
                </a:moveTo>
                <a:lnTo>
                  <a:pt x="5664166" y="0"/>
                </a:lnTo>
                <a:lnTo>
                  <a:pt x="5664166" y="4569094"/>
                </a:lnTo>
                <a:lnTo>
                  <a:pt x="0" y="4569094"/>
                </a:lnTo>
                <a:lnTo>
                  <a:pt x="0" y="0"/>
                </a:lnTo>
                <a:close/>
              </a:path>
            </a:pathLst>
          </a:custGeom>
          <a:blipFill>
            <a:blip r:embed="rId4"/>
            <a:stretch>
              <a:fillRect/>
            </a:stretch>
          </a:blipFill>
        </p:spPr>
        <p:txBody>
          <a:bodyPr/>
          <a:lstStyle/>
          <a:p>
            <a:endParaRPr lang="lv-LV" sz="1200"/>
          </a:p>
        </p:txBody>
      </p:sp>
      <p:sp>
        <p:nvSpPr>
          <p:cNvPr id="5" name="TextBox 5"/>
          <p:cNvSpPr txBox="1"/>
          <p:nvPr/>
        </p:nvSpPr>
        <p:spPr>
          <a:xfrm>
            <a:off x="563201" y="3397250"/>
            <a:ext cx="5206228" cy="3571491"/>
          </a:xfrm>
          <a:prstGeom prst="rect">
            <a:avLst/>
          </a:prstGeom>
        </p:spPr>
        <p:txBody>
          <a:bodyPr wrap="square" lIns="0" tIns="0" rIns="0" bIns="0" rtlCol="0" anchor="t">
            <a:spAutoFit/>
          </a:bodyPr>
          <a:lstStyle/>
          <a:p>
            <a:pPr>
              <a:lnSpc>
                <a:spcPts val="1960"/>
              </a:lnSpc>
            </a:pPr>
            <a:r>
              <a:rPr lang="en-US" sz="1400" dirty="0">
                <a:solidFill>
                  <a:srgbClr val="000000"/>
                </a:solidFill>
                <a:latin typeface="Roboto Bold"/>
              </a:rPr>
              <a:t>ZEMGALE (Jelgava</a:t>
            </a:r>
            <a:r>
              <a:rPr lang="en-US" sz="1400" dirty="0">
                <a:solidFill>
                  <a:srgbClr val="000000"/>
                </a:solidFill>
                <a:latin typeface="Roboto"/>
              </a:rPr>
              <a:t>): </a:t>
            </a:r>
            <a:r>
              <a:rPr lang="en-US" sz="1400" dirty="0" err="1">
                <a:solidFill>
                  <a:srgbClr val="000000"/>
                </a:solidFill>
                <a:latin typeface="Roboto"/>
              </a:rPr>
              <a:t>Zemgales</a:t>
            </a:r>
            <a:r>
              <a:rPr lang="en-US" sz="1400" dirty="0">
                <a:solidFill>
                  <a:srgbClr val="000000"/>
                </a:solidFill>
                <a:latin typeface="Roboto"/>
              </a:rPr>
              <a:t> </a:t>
            </a:r>
            <a:r>
              <a:rPr lang="en-US" sz="1400" dirty="0" err="1">
                <a:solidFill>
                  <a:srgbClr val="000000"/>
                </a:solidFill>
                <a:latin typeface="Roboto"/>
              </a:rPr>
              <a:t>uzņēmējdarbības</a:t>
            </a:r>
            <a:r>
              <a:rPr lang="en-US" sz="1400" dirty="0">
                <a:solidFill>
                  <a:srgbClr val="000000"/>
                </a:solidFill>
                <a:latin typeface="Roboto"/>
              </a:rPr>
              <a:t> </a:t>
            </a:r>
            <a:r>
              <a:rPr lang="en-US" sz="1400" dirty="0" err="1">
                <a:solidFill>
                  <a:srgbClr val="000000"/>
                </a:solidFill>
                <a:latin typeface="Roboto"/>
              </a:rPr>
              <a:t>centrs</a:t>
            </a:r>
            <a:endParaRPr lang="en-US" sz="1400" dirty="0">
              <a:solidFill>
                <a:srgbClr val="000000"/>
              </a:solidFill>
              <a:latin typeface="Roboto"/>
            </a:endParaRPr>
          </a:p>
          <a:p>
            <a:pPr>
              <a:lnSpc>
                <a:spcPts val="1960"/>
              </a:lnSpc>
            </a:pPr>
            <a:r>
              <a:rPr lang="en-US" sz="1400" dirty="0">
                <a:solidFill>
                  <a:srgbClr val="000000"/>
                </a:solidFill>
                <a:latin typeface="Roboto"/>
              </a:rPr>
              <a:t>Lolita Felzenberga lolita.felzenberga.zpr.gov.lv</a:t>
            </a:r>
          </a:p>
          <a:p>
            <a:pPr>
              <a:lnSpc>
                <a:spcPts val="1960"/>
              </a:lnSpc>
            </a:pPr>
            <a:r>
              <a:rPr lang="en-US" sz="1400" dirty="0">
                <a:solidFill>
                  <a:srgbClr val="000000"/>
                </a:solidFill>
                <a:latin typeface="Roboto Bold"/>
              </a:rPr>
              <a:t>VIDZEME (</a:t>
            </a:r>
            <a:r>
              <a:rPr lang="en-US" sz="1400" dirty="0" err="1">
                <a:solidFill>
                  <a:srgbClr val="000000"/>
                </a:solidFill>
                <a:latin typeface="Roboto Bold"/>
              </a:rPr>
              <a:t>Valmiera</a:t>
            </a:r>
            <a:r>
              <a:rPr lang="en-US" sz="1400" dirty="0">
                <a:solidFill>
                  <a:srgbClr val="000000"/>
                </a:solidFill>
                <a:latin typeface="Roboto Bold"/>
              </a:rPr>
              <a:t> / </a:t>
            </a:r>
            <a:r>
              <a:rPr lang="en-US" sz="1400" dirty="0" err="1">
                <a:solidFill>
                  <a:srgbClr val="000000"/>
                </a:solidFill>
                <a:latin typeface="Roboto Bold"/>
              </a:rPr>
              <a:t>Cēsis</a:t>
            </a:r>
            <a:r>
              <a:rPr lang="en-US" sz="1400" dirty="0">
                <a:solidFill>
                  <a:srgbClr val="000000"/>
                </a:solidFill>
                <a:latin typeface="Roboto"/>
              </a:rPr>
              <a:t>): </a:t>
            </a:r>
            <a:r>
              <a:rPr lang="en-US" sz="1400" dirty="0" err="1">
                <a:solidFill>
                  <a:srgbClr val="000000"/>
                </a:solidFill>
                <a:latin typeface="Roboto"/>
              </a:rPr>
              <a:t>Vidzemes</a:t>
            </a:r>
            <a:r>
              <a:rPr lang="en-US" sz="1400" dirty="0">
                <a:solidFill>
                  <a:srgbClr val="000000"/>
                </a:solidFill>
                <a:latin typeface="Roboto"/>
              </a:rPr>
              <a:t> </a:t>
            </a:r>
            <a:r>
              <a:rPr lang="en-US" sz="1400" dirty="0" err="1">
                <a:solidFill>
                  <a:srgbClr val="000000"/>
                </a:solidFill>
                <a:latin typeface="Roboto"/>
              </a:rPr>
              <a:t>uzņēmējdarbības</a:t>
            </a:r>
            <a:r>
              <a:rPr lang="en-US" sz="1400" dirty="0">
                <a:solidFill>
                  <a:srgbClr val="000000"/>
                </a:solidFill>
                <a:latin typeface="Roboto"/>
              </a:rPr>
              <a:t> </a:t>
            </a:r>
            <a:r>
              <a:rPr lang="en-US" sz="1400" dirty="0" err="1">
                <a:solidFill>
                  <a:srgbClr val="000000"/>
                </a:solidFill>
                <a:latin typeface="Roboto"/>
              </a:rPr>
              <a:t>centrs</a:t>
            </a:r>
            <a:endParaRPr lang="en-US" sz="1400" dirty="0">
              <a:solidFill>
                <a:srgbClr val="000000"/>
              </a:solidFill>
              <a:latin typeface="Roboto"/>
            </a:endParaRPr>
          </a:p>
          <a:p>
            <a:pPr>
              <a:lnSpc>
                <a:spcPts val="1960"/>
              </a:lnSpc>
            </a:pPr>
            <a:r>
              <a:rPr lang="en-US" sz="1400" dirty="0">
                <a:solidFill>
                  <a:srgbClr val="000000"/>
                </a:solidFill>
                <a:latin typeface="Roboto"/>
              </a:rPr>
              <a:t>Laima </a:t>
            </a:r>
            <a:r>
              <a:rPr lang="en-US" sz="1400" dirty="0" err="1">
                <a:solidFill>
                  <a:srgbClr val="000000"/>
                </a:solidFill>
                <a:latin typeface="Roboto"/>
              </a:rPr>
              <a:t>Engere</a:t>
            </a:r>
            <a:r>
              <a:rPr lang="en-US" sz="1400" dirty="0">
                <a:solidFill>
                  <a:srgbClr val="000000"/>
                </a:solidFill>
                <a:latin typeface="Roboto"/>
              </a:rPr>
              <a:t> laima.engere@vidzeme.lv</a:t>
            </a:r>
          </a:p>
          <a:p>
            <a:pPr>
              <a:lnSpc>
                <a:spcPts val="1960"/>
              </a:lnSpc>
            </a:pPr>
            <a:r>
              <a:rPr lang="en-US" sz="1400" dirty="0">
                <a:solidFill>
                  <a:srgbClr val="000000"/>
                </a:solidFill>
                <a:latin typeface="Roboto"/>
              </a:rPr>
              <a:t>Ieva </a:t>
            </a:r>
            <a:r>
              <a:rPr lang="en-US" sz="1400" dirty="0" err="1">
                <a:solidFill>
                  <a:srgbClr val="000000"/>
                </a:solidFill>
                <a:latin typeface="Roboto"/>
              </a:rPr>
              <a:t>Kreile</a:t>
            </a:r>
            <a:r>
              <a:rPr lang="en-US" sz="1400" dirty="0">
                <a:solidFill>
                  <a:srgbClr val="000000"/>
                </a:solidFill>
                <a:latin typeface="Roboto"/>
              </a:rPr>
              <a:t> ieva.kreile@vidzeme.lv</a:t>
            </a:r>
          </a:p>
          <a:p>
            <a:pPr>
              <a:lnSpc>
                <a:spcPts val="1960"/>
              </a:lnSpc>
            </a:pPr>
            <a:r>
              <a:rPr lang="en-US" sz="1400" dirty="0">
                <a:solidFill>
                  <a:srgbClr val="000000"/>
                </a:solidFill>
                <a:latin typeface="Roboto Bold"/>
              </a:rPr>
              <a:t>LATGALE</a:t>
            </a:r>
            <a:r>
              <a:rPr lang="en-US" sz="1400" dirty="0">
                <a:solidFill>
                  <a:srgbClr val="000000"/>
                </a:solidFill>
                <a:latin typeface="Roboto"/>
              </a:rPr>
              <a:t> </a:t>
            </a:r>
            <a:r>
              <a:rPr lang="en-US" sz="1400" dirty="0">
                <a:solidFill>
                  <a:srgbClr val="000000"/>
                </a:solidFill>
                <a:latin typeface="Roboto Bold"/>
              </a:rPr>
              <a:t>(Daugavpils)</a:t>
            </a:r>
            <a:r>
              <a:rPr lang="en-US" sz="1400" dirty="0">
                <a:solidFill>
                  <a:srgbClr val="000000"/>
                </a:solidFill>
                <a:latin typeface="Roboto"/>
              </a:rPr>
              <a:t>: </a:t>
            </a:r>
            <a:r>
              <a:rPr lang="en-US" sz="1400" dirty="0" err="1">
                <a:solidFill>
                  <a:srgbClr val="000000"/>
                </a:solidFill>
                <a:latin typeface="Roboto"/>
              </a:rPr>
              <a:t>Latgales</a:t>
            </a:r>
            <a:r>
              <a:rPr lang="en-US" sz="1400" dirty="0">
                <a:solidFill>
                  <a:srgbClr val="000000"/>
                </a:solidFill>
                <a:latin typeface="Roboto"/>
              </a:rPr>
              <a:t> </a:t>
            </a:r>
            <a:r>
              <a:rPr lang="en-US" sz="1400" dirty="0" err="1">
                <a:solidFill>
                  <a:srgbClr val="000000"/>
                </a:solidFill>
                <a:latin typeface="Roboto"/>
              </a:rPr>
              <a:t>uzņēmējdarbības</a:t>
            </a:r>
            <a:r>
              <a:rPr lang="en-US" sz="1400" dirty="0">
                <a:solidFill>
                  <a:srgbClr val="000000"/>
                </a:solidFill>
                <a:latin typeface="Roboto"/>
              </a:rPr>
              <a:t> </a:t>
            </a:r>
            <a:r>
              <a:rPr lang="en-US" sz="1400" dirty="0" err="1">
                <a:solidFill>
                  <a:srgbClr val="000000"/>
                </a:solidFill>
                <a:latin typeface="Roboto"/>
              </a:rPr>
              <a:t>centrs</a:t>
            </a:r>
            <a:endParaRPr lang="en-US" sz="1400" dirty="0">
              <a:solidFill>
                <a:srgbClr val="000000"/>
              </a:solidFill>
              <a:latin typeface="Roboto"/>
            </a:endParaRPr>
          </a:p>
          <a:p>
            <a:pPr>
              <a:lnSpc>
                <a:spcPts val="1960"/>
              </a:lnSpc>
            </a:pPr>
            <a:r>
              <a:rPr lang="en-US" sz="1400" dirty="0">
                <a:solidFill>
                  <a:srgbClr val="000000"/>
                </a:solidFill>
                <a:latin typeface="Roboto"/>
              </a:rPr>
              <a:t>Andris Kucins andris.kucins@lpr.gov.lv</a:t>
            </a:r>
          </a:p>
          <a:p>
            <a:pPr>
              <a:lnSpc>
                <a:spcPts val="1960"/>
              </a:lnSpc>
            </a:pPr>
            <a:r>
              <a:rPr lang="en-US" sz="1400" dirty="0">
                <a:solidFill>
                  <a:srgbClr val="000000"/>
                </a:solidFill>
                <a:latin typeface="Roboto"/>
              </a:rPr>
              <a:t>Andris </a:t>
            </a:r>
            <a:r>
              <a:rPr lang="en-US" sz="1400" dirty="0" err="1">
                <a:solidFill>
                  <a:srgbClr val="000000"/>
                </a:solidFill>
                <a:latin typeface="Roboto"/>
              </a:rPr>
              <a:t>Ondzuls</a:t>
            </a:r>
            <a:r>
              <a:rPr lang="en-US" sz="1400" dirty="0">
                <a:solidFill>
                  <a:srgbClr val="000000"/>
                </a:solidFill>
                <a:latin typeface="Roboto"/>
              </a:rPr>
              <a:t> andris.ondzuls@lpr.gov.lv</a:t>
            </a:r>
          </a:p>
          <a:p>
            <a:pPr>
              <a:lnSpc>
                <a:spcPts val="1960"/>
              </a:lnSpc>
            </a:pPr>
            <a:r>
              <a:rPr lang="en-US" sz="1400" dirty="0">
                <a:solidFill>
                  <a:srgbClr val="000000"/>
                </a:solidFill>
                <a:latin typeface="Roboto Bold"/>
              </a:rPr>
              <a:t>KURZEME (</a:t>
            </a:r>
            <a:r>
              <a:rPr lang="en-US" sz="1400" dirty="0" err="1">
                <a:solidFill>
                  <a:srgbClr val="000000"/>
                </a:solidFill>
                <a:latin typeface="Roboto Bold"/>
              </a:rPr>
              <a:t>Ventspils</a:t>
            </a:r>
            <a:r>
              <a:rPr lang="en-US" sz="1400" dirty="0">
                <a:solidFill>
                  <a:srgbClr val="000000"/>
                </a:solidFill>
                <a:latin typeface="Roboto Bold"/>
              </a:rPr>
              <a:t>)</a:t>
            </a:r>
            <a:r>
              <a:rPr lang="en-US" sz="1400" dirty="0">
                <a:solidFill>
                  <a:srgbClr val="000000"/>
                </a:solidFill>
                <a:latin typeface="Roboto"/>
              </a:rPr>
              <a:t>: </a:t>
            </a:r>
            <a:r>
              <a:rPr lang="en-US" sz="1400" dirty="0" err="1">
                <a:solidFill>
                  <a:srgbClr val="000000"/>
                </a:solidFill>
                <a:latin typeface="Roboto"/>
              </a:rPr>
              <a:t>Ventspils</a:t>
            </a:r>
            <a:r>
              <a:rPr lang="en-US" sz="1400" dirty="0">
                <a:solidFill>
                  <a:srgbClr val="000000"/>
                </a:solidFill>
                <a:latin typeface="Roboto"/>
              </a:rPr>
              <a:t> </a:t>
            </a:r>
            <a:r>
              <a:rPr lang="en-US" sz="1400" dirty="0" err="1">
                <a:solidFill>
                  <a:srgbClr val="000000"/>
                </a:solidFill>
                <a:latin typeface="Roboto"/>
              </a:rPr>
              <a:t>Augsto</a:t>
            </a:r>
            <a:r>
              <a:rPr lang="en-US" sz="1400" dirty="0">
                <a:solidFill>
                  <a:srgbClr val="000000"/>
                </a:solidFill>
                <a:latin typeface="Roboto"/>
              </a:rPr>
              <a:t> </a:t>
            </a:r>
            <a:r>
              <a:rPr lang="en-US" sz="1400" dirty="0" err="1">
                <a:solidFill>
                  <a:srgbClr val="000000"/>
                </a:solidFill>
                <a:latin typeface="Roboto"/>
              </a:rPr>
              <a:t>tehnoloģiju</a:t>
            </a:r>
            <a:r>
              <a:rPr lang="en-US" sz="1400" dirty="0">
                <a:solidFill>
                  <a:srgbClr val="000000"/>
                </a:solidFill>
                <a:latin typeface="Roboto"/>
              </a:rPr>
              <a:t> parks</a:t>
            </a:r>
          </a:p>
          <a:p>
            <a:pPr>
              <a:lnSpc>
                <a:spcPts val="1960"/>
              </a:lnSpc>
            </a:pPr>
            <a:r>
              <a:rPr lang="en-US" sz="1400" dirty="0">
                <a:solidFill>
                  <a:srgbClr val="000000"/>
                </a:solidFill>
                <a:latin typeface="Roboto"/>
              </a:rPr>
              <a:t>Gvido Grīnbergs gvido.grinbergs@vatp.lv</a:t>
            </a:r>
          </a:p>
          <a:p>
            <a:pPr>
              <a:lnSpc>
                <a:spcPts val="1960"/>
              </a:lnSpc>
            </a:pPr>
            <a:r>
              <a:rPr lang="en-US" sz="1400" dirty="0">
                <a:solidFill>
                  <a:srgbClr val="000000"/>
                </a:solidFill>
                <a:latin typeface="Roboto"/>
              </a:rPr>
              <a:t>Viktorija </a:t>
            </a:r>
            <a:r>
              <a:rPr lang="en-US" sz="1400" dirty="0" err="1">
                <a:solidFill>
                  <a:srgbClr val="000000"/>
                </a:solidFill>
                <a:latin typeface="Roboto"/>
              </a:rPr>
              <a:t>Bediķe</a:t>
            </a:r>
            <a:r>
              <a:rPr lang="en-US" sz="1400" dirty="0">
                <a:solidFill>
                  <a:srgbClr val="000000"/>
                </a:solidFill>
                <a:latin typeface="Roboto"/>
              </a:rPr>
              <a:t> viktorija.bedike@vatp.lv</a:t>
            </a:r>
          </a:p>
          <a:p>
            <a:pPr>
              <a:lnSpc>
                <a:spcPts val="1960"/>
              </a:lnSpc>
            </a:pPr>
            <a:r>
              <a:rPr lang="en-US" sz="1400" dirty="0">
                <a:solidFill>
                  <a:srgbClr val="000000"/>
                </a:solidFill>
                <a:latin typeface="Roboto Bold"/>
              </a:rPr>
              <a:t>RĪGA</a:t>
            </a:r>
            <a:r>
              <a:rPr lang="en-US" sz="1400" dirty="0">
                <a:solidFill>
                  <a:srgbClr val="000000"/>
                </a:solidFill>
                <a:latin typeface="Roboto"/>
              </a:rPr>
              <a:t>: </a:t>
            </a:r>
            <a:r>
              <a:rPr lang="en-US" sz="1400" dirty="0" err="1">
                <a:solidFill>
                  <a:srgbClr val="000000"/>
                </a:solidFill>
                <a:latin typeface="Roboto"/>
              </a:rPr>
              <a:t>Latvijas</a:t>
            </a:r>
            <a:r>
              <a:rPr lang="en-US" sz="1400" dirty="0">
                <a:solidFill>
                  <a:srgbClr val="000000"/>
                </a:solidFill>
                <a:latin typeface="Roboto"/>
              </a:rPr>
              <a:t> IT </a:t>
            </a:r>
            <a:r>
              <a:rPr lang="en-US" sz="1400" dirty="0" err="1">
                <a:solidFill>
                  <a:srgbClr val="000000"/>
                </a:solidFill>
                <a:latin typeface="Roboto"/>
              </a:rPr>
              <a:t>klasteris</a:t>
            </a:r>
            <a:endParaRPr lang="en-US" sz="1400" dirty="0">
              <a:solidFill>
                <a:srgbClr val="000000"/>
              </a:solidFill>
              <a:latin typeface="Roboto"/>
            </a:endParaRPr>
          </a:p>
          <a:p>
            <a:pPr>
              <a:lnSpc>
                <a:spcPts val="1960"/>
              </a:lnSpc>
            </a:pPr>
            <a:r>
              <a:rPr lang="en-US" sz="1400" dirty="0">
                <a:solidFill>
                  <a:srgbClr val="000000"/>
                </a:solidFill>
                <a:latin typeface="Roboto"/>
              </a:rPr>
              <a:t>EDIC@itbaltic.com</a:t>
            </a:r>
          </a:p>
          <a:p>
            <a:pPr>
              <a:lnSpc>
                <a:spcPts val="1960"/>
              </a:lnSpc>
            </a:pPr>
            <a:r>
              <a:rPr lang="en-US" sz="1400" dirty="0">
                <a:solidFill>
                  <a:srgbClr val="000000"/>
                </a:solidFill>
                <a:latin typeface="Roboto"/>
              </a:rPr>
              <a:t> </a:t>
            </a:r>
          </a:p>
        </p:txBody>
      </p:sp>
      <p:sp>
        <p:nvSpPr>
          <p:cNvPr id="6" name="TextBox 6"/>
          <p:cNvSpPr txBox="1"/>
          <p:nvPr/>
        </p:nvSpPr>
        <p:spPr>
          <a:xfrm>
            <a:off x="6982755" y="3397250"/>
            <a:ext cx="4654616" cy="3315010"/>
          </a:xfrm>
          <a:prstGeom prst="rect">
            <a:avLst/>
          </a:prstGeom>
        </p:spPr>
        <p:txBody>
          <a:bodyPr lIns="0" tIns="0" rIns="0" bIns="0" rtlCol="0" anchor="t">
            <a:spAutoFit/>
          </a:bodyPr>
          <a:lstStyle/>
          <a:p>
            <a:pPr>
              <a:lnSpc>
                <a:spcPts val="1960"/>
              </a:lnSpc>
            </a:pPr>
            <a:r>
              <a:rPr lang="en-US" sz="1400" dirty="0">
                <a:solidFill>
                  <a:srgbClr val="000000"/>
                </a:solidFill>
                <a:latin typeface="Roboto Bold"/>
              </a:rPr>
              <a:t>ZEMGALE (Jelgava)</a:t>
            </a:r>
            <a:r>
              <a:rPr lang="en-US" sz="1400" dirty="0">
                <a:solidFill>
                  <a:srgbClr val="000000"/>
                </a:solidFill>
                <a:latin typeface="Roboto"/>
              </a:rPr>
              <a:t>: </a:t>
            </a:r>
            <a:r>
              <a:rPr lang="en-US" sz="1400" dirty="0" err="1">
                <a:solidFill>
                  <a:srgbClr val="000000"/>
                </a:solidFill>
                <a:latin typeface="Roboto"/>
              </a:rPr>
              <a:t>Zaļo</a:t>
            </a:r>
            <a:r>
              <a:rPr lang="en-US" sz="1400" dirty="0">
                <a:solidFill>
                  <a:srgbClr val="000000"/>
                </a:solidFill>
                <a:latin typeface="Roboto"/>
              </a:rPr>
              <a:t> un </a:t>
            </a:r>
            <a:r>
              <a:rPr lang="en-US" sz="1400" dirty="0" err="1">
                <a:solidFill>
                  <a:srgbClr val="000000"/>
                </a:solidFill>
                <a:latin typeface="Roboto"/>
              </a:rPr>
              <a:t>viedo</a:t>
            </a:r>
            <a:r>
              <a:rPr lang="en-US" sz="1400" dirty="0">
                <a:solidFill>
                  <a:srgbClr val="000000"/>
                </a:solidFill>
                <a:latin typeface="Roboto"/>
              </a:rPr>
              <a:t> </a:t>
            </a:r>
            <a:r>
              <a:rPr lang="en-US" sz="1400" dirty="0" err="1">
                <a:solidFill>
                  <a:srgbClr val="000000"/>
                </a:solidFill>
                <a:latin typeface="Roboto"/>
              </a:rPr>
              <a:t>tehnoloģiju</a:t>
            </a:r>
            <a:r>
              <a:rPr lang="en-US" sz="1400" dirty="0">
                <a:solidFill>
                  <a:srgbClr val="000000"/>
                </a:solidFill>
                <a:latin typeface="Roboto"/>
              </a:rPr>
              <a:t> </a:t>
            </a:r>
            <a:r>
              <a:rPr lang="en-US" sz="1400" dirty="0" err="1">
                <a:solidFill>
                  <a:srgbClr val="000000"/>
                </a:solidFill>
                <a:latin typeface="Roboto"/>
              </a:rPr>
              <a:t>klasteris</a:t>
            </a:r>
            <a:endParaRPr lang="en-US" sz="1400" dirty="0">
              <a:solidFill>
                <a:srgbClr val="000000"/>
              </a:solidFill>
              <a:latin typeface="Roboto"/>
            </a:endParaRPr>
          </a:p>
          <a:p>
            <a:pPr>
              <a:lnSpc>
                <a:spcPts val="1960"/>
              </a:lnSpc>
            </a:pPr>
            <a:r>
              <a:rPr lang="en-US" sz="1400" dirty="0" err="1">
                <a:solidFill>
                  <a:srgbClr val="000000"/>
                </a:solidFill>
                <a:latin typeface="Roboto"/>
              </a:rPr>
              <a:t>Imants</a:t>
            </a:r>
            <a:r>
              <a:rPr lang="en-US" sz="1400" dirty="0">
                <a:solidFill>
                  <a:srgbClr val="000000"/>
                </a:solidFill>
                <a:latin typeface="Roboto"/>
              </a:rPr>
              <a:t> </a:t>
            </a:r>
            <a:r>
              <a:rPr lang="en-US" sz="1400" dirty="0" err="1">
                <a:solidFill>
                  <a:srgbClr val="000000"/>
                </a:solidFill>
                <a:latin typeface="Roboto"/>
              </a:rPr>
              <a:t>Martinsons</a:t>
            </a:r>
            <a:r>
              <a:rPr lang="en-US" sz="1400" dirty="0">
                <a:solidFill>
                  <a:srgbClr val="000000"/>
                </a:solidFill>
                <a:latin typeface="Roboto"/>
              </a:rPr>
              <a:t> imants@greentechlatvia.eu</a:t>
            </a:r>
          </a:p>
          <a:p>
            <a:pPr>
              <a:lnSpc>
                <a:spcPts val="1960"/>
              </a:lnSpc>
            </a:pPr>
            <a:r>
              <a:rPr lang="en-US" sz="1400" dirty="0">
                <a:solidFill>
                  <a:srgbClr val="000000"/>
                </a:solidFill>
                <a:latin typeface="Roboto Bold"/>
              </a:rPr>
              <a:t>VIDZEME (</a:t>
            </a:r>
            <a:r>
              <a:rPr lang="en-US" sz="1400" dirty="0" err="1">
                <a:solidFill>
                  <a:srgbClr val="000000"/>
                </a:solidFill>
                <a:latin typeface="Roboto Bold"/>
              </a:rPr>
              <a:t>Valmiera</a:t>
            </a:r>
            <a:r>
              <a:rPr lang="en-US" sz="1400" dirty="0">
                <a:solidFill>
                  <a:srgbClr val="000000"/>
                </a:solidFill>
                <a:latin typeface="Roboto Bold"/>
              </a:rPr>
              <a:t>)</a:t>
            </a:r>
            <a:r>
              <a:rPr lang="en-US" sz="1400" dirty="0">
                <a:solidFill>
                  <a:srgbClr val="000000"/>
                </a:solidFill>
                <a:latin typeface="Roboto"/>
              </a:rPr>
              <a:t>: </a:t>
            </a:r>
            <a:r>
              <a:rPr lang="en-US" sz="1400" dirty="0" err="1">
                <a:solidFill>
                  <a:srgbClr val="000000"/>
                </a:solidFill>
                <a:latin typeface="Roboto"/>
              </a:rPr>
              <a:t>Valmieras</a:t>
            </a:r>
            <a:r>
              <a:rPr lang="en-US" sz="1400" dirty="0">
                <a:solidFill>
                  <a:srgbClr val="000000"/>
                </a:solidFill>
                <a:latin typeface="Roboto"/>
              </a:rPr>
              <a:t> </a:t>
            </a:r>
            <a:r>
              <a:rPr lang="en-US" sz="1400" dirty="0" err="1">
                <a:solidFill>
                  <a:srgbClr val="000000"/>
                </a:solidFill>
                <a:latin typeface="Roboto"/>
              </a:rPr>
              <a:t>attīstības</a:t>
            </a:r>
            <a:r>
              <a:rPr lang="en-US" sz="1400" dirty="0">
                <a:solidFill>
                  <a:srgbClr val="000000"/>
                </a:solidFill>
                <a:latin typeface="Roboto"/>
              </a:rPr>
              <a:t> </a:t>
            </a:r>
            <a:r>
              <a:rPr lang="en-US" sz="1400" dirty="0" err="1">
                <a:solidFill>
                  <a:srgbClr val="000000"/>
                </a:solidFill>
                <a:latin typeface="Roboto"/>
              </a:rPr>
              <a:t>aģentūra</a:t>
            </a:r>
            <a:endParaRPr lang="en-US" sz="1400" dirty="0">
              <a:solidFill>
                <a:srgbClr val="000000"/>
              </a:solidFill>
              <a:latin typeface="Roboto"/>
            </a:endParaRPr>
          </a:p>
          <a:p>
            <a:pPr>
              <a:lnSpc>
                <a:spcPts val="1960"/>
              </a:lnSpc>
            </a:pPr>
            <a:r>
              <a:rPr lang="en-US" sz="1400" dirty="0" err="1">
                <a:solidFill>
                  <a:srgbClr val="000000"/>
                </a:solidFill>
                <a:latin typeface="Roboto"/>
              </a:rPr>
              <a:t>Matīss</a:t>
            </a:r>
            <a:r>
              <a:rPr lang="en-US" sz="1400" dirty="0">
                <a:solidFill>
                  <a:srgbClr val="000000"/>
                </a:solidFill>
                <a:latin typeface="Roboto"/>
              </a:rPr>
              <a:t> </a:t>
            </a:r>
            <a:r>
              <a:rPr lang="en-US" sz="1400" dirty="0" err="1">
                <a:solidFill>
                  <a:srgbClr val="000000"/>
                </a:solidFill>
                <a:latin typeface="Roboto"/>
              </a:rPr>
              <a:t>Krēsliņš</a:t>
            </a:r>
            <a:r>
              <a:rPr lang="en-US" sz="1400" dirty="0">
                <a:solidFill>
                  <a:srgbClr val="000000"/>
                </a:solidFill>
                <a:latin typeface="Roboto"/>
              </a:rPr>
              <a:t> matiss.kreslins@valmierasnovads.lv</a:t>
            </a:r>
          </a:p>
          <a:p>
            <a:pPr>
              <a:lnSpc>
                <a:spcPts val="1960"/>
              </a:lnSpc>
            </a:pPr>
            <a:r>
              <a:rPr lang="en-US" sz="1400" dirty="0">
                <a:solidFill>
                  <a:srgbClr val="000000"/>
                </a:solidFill>
                <a:latin typeface="Roboto Bold"/>
              </a:rPr>
              <a:t>LATGALE (</a:t>
            </a:r>
            <a:r>
              <a:rPr lang="en-US" sz="1400" dirty="0" err="1">
                <a:solidFill>
                  <a:srgbClr val="000000"/>
                </a:solidFill>
                <a:latin typeface="Roboto Bold"/>
              </a:rPr>
              <a:t>Rēzekne</a:t>
            </a:r>
            <a:r>
              <a:rPr lang="en-US" sz="1400" dirty="0">
                <a:solidFill>
                  <a:srgbClr val="000000"/>
                </a:solidFill>
                <a:latin typeface="Roboto Bold"/>
              </a:rPr>
              <a:t>)</a:t>
            </a:r>
            <a:r>
              <a:rPr lang="en-US" sz="1400" dirty="0">
                <a:solidFill>
                  <a:srgbClr val="000000"/>
                </a:solidFill>
                <a:latin typeface="Roboto"/>
              </a:rPr>
              <a:t>: LDA </a:t>
            </a:r>
            <a:r>
              <a:rPr lang="en-US" sz="1400" dirty="0" err="1">
                <a:solidFill>
                  <a:srgbClr val="000000"/>
                </a:solidFill>
                <a:latin typeface="Roboto"/>
              </a:rPr>
              <a:t>Rēzeknes</a:t>
            </a:r>
            <a:r>
              <a:rPr lang="en-US" sz="1400" dirty="0">
                <a:solidFill>
                  <a:srgbClr val="000000"/>
                </a:solidFill>
                <a:latin typeface="Roboto"/>
              </a:rPr>
              <a:t> </a:t>
            </a:r>
            <a:r>
              <a:rPr lang="en-US" sz="1400" dirty="0" err="1">
                <a:solidFill>
                  <a:srgbClr val="000000"/>
                </a:solidFill>
                <a:latin typeface="Roboto"/>
              </a:rPr>
              <a:t>filiāle</a:t>
            </a:r>
            <a:endParaRPr lang="en-US" sz="1400" dirty="0">
              <a:solidFill>
                <a:srgbClr val="000000"/>
              </a:solidFill>
              <a:latin typeface="Roboto"/>
            </a:endParaRPr>
          </a:p>
          <a:p>
            <a:pPr>
              <a:lnSpc>
                <a:spcPts val="1960"/>
              </a:lnSpc>
            </a:pPr>
            <a:r>
              <a:rPr lang="en-US" sz="1400" dirty="0">
                <a:solidFill>
                  <a:srgbClr val="000000"/>
                </a:solidFill>
                <a:latin typeface="Roboto"/>
              </a:rPr>
              <a:t>Krista </a:t>
            </a:r>
            <a:r>
              <a:rPr lang="en-US" sz="1400" dirty="0" err="1">
                <a:solidFill>
                  <a:srgbClr val="000000"/>
                </a:solidFill>
                <a:latin typeface="Roboto"/>
              </a:rPr>
              <a:t>Freiberga</a:t>
            </a:r>
            <a:r>
              <a:rPr lang="en-US" sz="1400" dirty="0">
                <a:solidFill>
                  <a:srgbClr val="000000"/>
                </a:solidFill>
                <a:latin typeface="Roboto"/>
              </a:rPr>
              <a:t> krista.freiberga@digitallatvia.lv</a:t>
            </a:r>
          </a:p>
          <a:p>
            <a:pPr>
              <a:lnSpc>
                <a:spcPts val="1960"/>
              </a:lnSpc>
            </a:pPr>
            <a:r>
              <a:rPr lang="en-US" sz="1400" dirty="0">
                <a:solidFill>
                  <a:srgbClr val="000000"/>
                </a:solidFill>
                <a:latin typeface="Roboto Bold"/>
              </a:rPr>
              <a:t>KURZEME I (</a:t>
            </a:r>
            <a:r>
              <a:rPr lang="en-US" sz="1400" dirty="0" err="1">
                <a:solidFill>
                  <a:srgbClr val="000000"/>
                </a:solidFill>
                <a:latin typeface="Roboto Bold"/>
              </a:rPr>
              <a:t>Ventspils</a:t>
            </a:r>
            <a:r>
              <a:rPr lang="en-US" sz="1400" dirty="0">
                <a:solidFill>
                  <a:srgbClr val="000000"/>
                </a:solidFill>
                <a:latin typeface="Roboto Bold"/>
              </a:rPr>
              <a:t>)</a:t>
            </a:r>
            <a:r>
              <a:rPr lang="en-US" sz="1400" dirty="0">
                <a:solidFill>
                  <a:srgbClr val="000000"/>
                </a:solidFill>
                <a:latin typeface="Roboto"/>
              </a:rPr>
              <a:t>: </a:t>
            </a:r>
            <a:r>
              <a:rPr lang="en-US" sz="1400" dirty="0" err="1">
                <a:solidFill>
                  <a:srgbClr val="000000"/>
                </a:solidFill>
                <a:latin typeface="Roboto"/>
              </a:rPr>
              <a:t>Ventspils</a:t>
            </a:r>
            <a:r>
              <a:rPr lang="en-US" sz="1400" dirty="0">
                <a:solidFill>
                  <a:srgbClr val="000000"/>
                </a:solidFill>
                <a:latin typeface="Roboto"/>
              </a:rPr>
              <a:t> </a:t>
            </a:r>
            <a:r>
              <a:rPr lang="en-US" sz="1400" dirty="0" err="1">
                <a:solidFill>
                  <a:srgbClr val="000000"/>
                </a:solidFill>
                <a:latin typeface="Roboto"/>
              </a:rPr>
              <a:t>Augsto</a:t>
            </a:r>
            <a:r>
              <a:rPr lang="en-US" sz="1400" dirty="0">
                <a:solidFill>
                  <a:srgbClr val="000000"/>
                </a:solidFill>
                <a:latin typeface="Roboto"/>
              </a:rPr>
              <a:t> </a:t>
            </a:r>
            <a:r>
              <a:rPr lang="en-US" sz="1400" dirty="0" err="1">
                <a:solidFill>
                  <a:srgbClr val="000000"/>
                </a:solidFill>
                <a:latin typeface="Roboto"/>
              </a:rPr>
              <a:t>tehnoloģiju</a:t>
            </a:r>
            <a:r>
              <a:rPr lang="en-US" sz="1400" dirty="0">
                <a:solidFill>
                  <a:srgbClr val="000000"/>
                </a:solidFill>
                <a:latin typeface="Roboto"/>
              </a:rPr>
              <a:t> parks</a:t>
            </a:r>
          </a:p>
          <a:p>
            <a:pPr>
              <a:lnSpc>
                <a:spcPts val="1960"/>
              </a:lnSpc>
            </a:pPr>
            <a:r>
              <a:rPr lang="en-US" sz="1400" dirty="0">
                <a:solidFill>
                  <a:srgbClr val="000000"/>
                </a:solidFill>
                <a:latin typeface="Roboto"/>
              </a:rPr>
              <a:t>Sandra </a:t>
            </a:r>
            <a:r>
              <a:rPr lang="en-US" sz="1400" dirty="0" err="1">
                <a:solidFill>
                  <a:srgbClr val="000000"/>
                </a:solidFill>
                <a:latin typeface="Roboto"/>
              </a:rPr>
              <a:t>Rožkalne</a:t>
            </a:r>
            <a:r>
              <a:rPr lang="en-US" sz="1400" dirty="0">
                <a:solidFill>
                  <a:srgbClr val="000000"/>
                </a:solidFill>
                <a:latin typeface="Roboto"/>
              </a:rPr>
              <a:t> sandra.rozkalne@vatp.lv</a:t>
            </a:r>
          </a:p>
          <a:p>
            <a:pPr>
              <a:lnSpc>
                <a:spcPts val="1960"/>
              </a:lnSpc>
            </a:pPr>
            <a:r>
              <a:rPr lang="en-US" sz="1400" dirty="0">
                <a:solidFill>
                  <a:srgbClr val="000000"/>
                </a:solidFill>
                <a:latin typeface="Roboto Bold"/>
              </a:rPr>
              <a:t>KURZEME II (</a:t>
            </a:r>
            <a:r>
              <a:rPr lang="en-US" sz="1400" dirty="0" err="1">
                <a:solidFill>
                  <a:srgbClr val="000000"/>
                </a:solidFill>
                <a:latin typeface="Roboto Bold"/>
              </a:rPr>
              <a:t>Liepāja</a:t>
            </a:r>
            <a:r>
              <a:rPr lang="en-US" sz="1400" dirty="0">
                <a:solidFill>
                  <a:srgbClr val="000000"/>
                </a:solidFill>
                <a:latin typeface="Roboto Bold"/>
              </a:rPr>
              <a:t>)</a:t>
            </a:r>
            <a:r>
              <a:rPr lang="en-US" sz="1400" dirty="0">
                <a:solidFill>
                  <a:srgbClr val="000000"/>
                </a:solidFill>
                <a:latin typeface="Roboto"/>
              </a:rPr>
              <a:t>: </a:t>
            </a:r>
            <a:r>
              <a:rPr lang="en-US" sz="1400" dirty="0" err="1">
                <a:solidFill>
                  <a:srgbClr val="000000"/>
                </a:solidFill>
                <a:latin typeface="Roboto"/>
              </a:rPr>
              <a:t>Zaļo</a:t>
            </a:r>
            <a:r>
              <a:rPr lang="en-US" sz="1400" dirty="0">
                <a:solidFill>
                  <a:srgbClr val="000000"/>
                </a:solidFill>
                <a:latin typeface="Roboto"/>
              </a:rPr>
              <a:t> un </a:t>
            </a:r>
            <a:r>
              <a:rPr lang="en-US" sz="1400" dirty="0" err="1">
                <a:solidFill>
                  <a:srgbClr val="000000"/>
                </a:solidFill>
                <a:latin typeface="Roboto"/>
              </a:rPr>
              <a:t>viedo</a:t>
            </a:r>
            <a:r>
              <a:rPr lang="en-US" sz="1400" dirty="0">
                <a:solidFill>
                  <a:srgbClr val="000000"/>
                </a:solidFill>
                <a:latin typeface="Roboto"/>
              </a:rPr>
              <a:t> </a:t>
            </a:r>
            <a:r>
              <a:rPr lang="en-US" sz="1400" dirty="0" err="1">
                <a:solidFill>
                  <a:srgbClr val="000000"/>
                </a:solidFill>
                <a:latin typeface="Roboto"/>
              </a:rPr>
              <a:t>tehnoloģiju</a:t>
            </a:r>
            <a:r>
              <a:rPr lang="en-US" sz="1400" dirty="0">
                <a:solidFill>
                  <a:srgbClr val="000000"/>
                </a:solidFill>
                <a:latin typeface="Roboto"/>
              </a:rPr>
              <a:t> </a:t>
            </a:r>
            <a:r>
              <a:rPr lang="en-US" sz="1400" dirty="0" err="1">
                <a:solidFill>
                  <a:srgbClr val="000000"/>
                </a:solidFill>
                <a:latin typeface="Roboto"/>
              </a:rPr>
              <a:t>klasteris</a:t>
            </a:r>
            <a:endParaRPr lang="en-US" sz="1400" dirty="0">
              <a:solidFill>
                <a:srgbClr val="000000"/>
              </a:solidFill>
              <a:latin typeface="Roboto"/>
            </a:endParaRPr>
          </a:p>
          <a:p>
            <a:pPr>
              <a:lnSpc>
                <a:spcPts val="1960"/>
              </a:lnSpc>
            </a:pPr>
            <a:r>
              <a:rPr lang="en-US" sz="1400" dirty="0">
                <a:solidFill>
                  <a:srgbClr val="000000"/>
                </a:solidFill>
                <a:latin typeface="Roboto"/>
              </a:rPr>
              <a:t>Roberts </a:t>
            </a:r>
            <a:r>
              <a:rPr lang="en-US" sz="1400" dirty="0" err="1">
                <a:solidFill>
                  <a:srgbClr val="000000"/>
                </a:solidFill>
                <a:latin typeface="Roboto"/>
              </a:rPr>
              <a:t>Gaižutis</a:t>
            </a:r>
            <a:r>
              <a:rPr lang="en-US" sz="1400" dirty="0">
                <a:solidFill>
                  <a:srgbClr val="000000"/>
                </a:solidFill>
                <a:latin typeface="Roboto"/>
              </a:rPr>
              <a:t> roberts@kbi.lv</a:t>
            </a:r>
          </a:p>
          <a:p>
            <a:pPr>
              <a:lnSpc>
                <a:spcPts val="1960"/>
              </a:lnSpc>
            </a:pPr>
            <a:r>
              <a:rPr lang="en-US" sz="1400" dirty="0">
                <a:solidFill>
                  <a:srgbClr val="000000"/>
                </a:solidFill>
                <a:latin typeface="Roboto Bold"/>
              </a:rPr>
              <a:t>RĪGA</a:t>
            </a:r>
            <a:r>
              <a:rPr lang="en-US" sz="1400" dirty="0">
                <a:solidFill>
                  <a:srgbClr val="000000"/>
                </a:solidFill>
                <a:latin typeface="Roboto"/>
              </a:rPr>
              <a:t>: </a:t>
            </a:r>
            <a:r>
              <a:rPr lang="en-US" sz="1400" dirty="0" err="1">
                <a:solidFill>
                  <a:srgbClr val="000000"/>
                </a:solidFill>
                <a:latin typeface="Roboto"/>
              </a:rPr>
              <a:t>Latvijas</a:t>
            </a:r>
            <a:r>
              <a:rPr lang="en-US" sz="1400" dirty="0">
                <a:solidFill>
                  <a:srgbClr val="000000"/>
                </a:solidFill>
                <a:latin typeface="Roboto"/>
              </a:rPr>
              <a:t> </a:t>
            </a:r>
            <a:r>
              <a:rPr lang="en-US" sz="1400" dirty="0" err="1">
                <a:solidFill>
                  <a:srgbClr val="000000"/>
                </a:solidFill>
                <a:latin typeface="Roboto"/>
              </a:rPr>
              <a:t>Digitālais</a:t>
            </a:r>
            <a:r>
              <a:rPr lang="en-US" sz="1400" dirty="0">
                <a:solidFill>
                  <a:srgbClr val="000000"/>
                </a:solidFill>
                <a:latin typeface="Roboto"/>
              </a:rPr>
              <a:t> </a:t>
            </a:r>
            <a:r>
              <a:rPr lang="en-US" sz="1400" dirty="0" err="1">
                <a:solidFill>
                  <a:srgbClr val="000000"/>
                </a:solidFill>
                <a:latin typeface="Roboto"/>
              </a:rPr>
              <a:t>akselerators</a:t>
            </a:r>
            <a:endParaRPr lang="en-US" sz="1400" dirty="0">
              <a:solidFill>
                <a:srgbClr val="000000"/>
              </a:solidFill>
              <a:latin typeface="Roboto"/>
            </a:endParaRPr>
          </a:p>
          <a:p>
            <a:pPr>
              <a:lnSpc>
                <a:spcPts val="1960"/>
              </a:lnSpc>
            </a:pPr>
            <a:r>
              <a:rPr lang="en-US" sz="1400" dirty="0" err="1">
                <a:solidFill>
                  <a:srgbClr val="000000"/>
                </a:solidFill>
                <a:latin typeface="Roboto"/>
              </a:rPr>
              <a:t>Sindija</a:t>
            </a:r>
            <a:r>
              <a:rPr lang="en-US" sz="1400" dirty="0">
                <a:solidFill>
                  <a:srgbClr val="000000"/>
                </a:solidFill>
                <a:latin typeface="Roboto"/>
              </a:rPr>
              <a:t> </a:t>
            </a:r>
            <a:r>
              <a:rPr lang="en-US" sz="1400" dirty="0" err="1">
                <a:solidFill>
                  <a:srgbClr val="000000"/>
                </a:solidFill>
                <a:latin typeface="Roboto"/>
              </a:rPr>
              <a:t>Bārena</a:t>
            </a:r>
            <a:r>
              <a:rPr lang="en-US" sz="1400" dirty="0">
                <a:solidFill>
                  <a:srgbClr val="000000"/>
                </a:solidFill>
                <a:latin typeface="Roboto"/>
              </a:rPr>
              <a:t>: sindija.barena@digitallatvia.lv</a:t>
            </a:r>
          </a:p>
        </p:txBody>
      </p:sp>
      <p:sp>
        <p:nvSpPr>
          <p:cNvPr id="7" name="Freeform 7"/>
          <p:cNvSpPr/>
          <p:nvPr/>
        </p:nvSpPr>
        <p:spPr>
          <a:xfrm rot="-1607848">
            <a:off x="-295638" y="-57565"/>
            <a:ext cx="903595" cy="881005"/>
          </a:xfrm>
          <a:custGeom>
            <a:avLst/>
            <a:gdLst/>
            <a:ahLst/>
            <a:cxnLst/>
            <a:rect l="l" t="t" r="r" b="b"/>
            <a:pathLst>
              <a:path w="1355392" h="1321507">
                <a:moveTo>
                  <a:pt x="0" y="0"/>
                </a:moveTo>
                <a:lnTo>
                  <a:pt x="1355392" y="0"/>
                </a:lnTo>
                <a:lnTo>
                  <a:pt x="1355392" y="1321507"/>
                </a:lnTo>
                <a:lnTo>
                  <a:pt x="0" y="1321507"/>
                </a:lnTo>
                <a:lnTo>
                  <a:pt x="0" y="0"/>
                </a:lnTo>
                <a:close/>
              </a:path>
            </a:pathLst>
          </a:custGeom>
          <a:blipFill>
            <a:blip r:embed="rId5"/>
            <a:stretch>
              <a:fillRect/>
            </a:stretch>
          </a:blipFill>
        </p:spPr>
        <p:txBody>
          <a:bodyPr/>
          <a:lstStyle/>
          <a:p>
            <a:endParaRPr lang="lv-LV" sz="1200"/>
          </a:p>
        </p:txBody>
      </p:sp>
      <p:sp>
        <p:nvSpPr>
          <p:cNvPr id="8" name="Freeform 8"/>
          <p:cNvSpPr/>
          <p:nvPr/>
        </p:nvSpPr>
        <p:spPr>
          <a:xfrm rot="-1607848">
            <a:off x="11656275" y="6179589"/>
            <a:ext cx="903595" cy="881005"/>
          </a:xfrm>
          <a:custGeom>
            <a:avLst/>
            <a:gdLst/>
            <a:ahLst/>
            <a:cxnLst/>
            <a:rect l="l" t="t" r="r" b="b"/>
            <a:pathLst>
              <a:path w="1355392" h="1321507">
                <a:moveTo>
                  <a:pt x="0" y="0"/>
                </a:moveTo>
                <a:lnTo>
                  <a:pt x="1355392" y="0"/>
                </a:lnTo>
                <a:lnTo>
                  <a:pt x="1355392" y="1321507"/>
                </a:lnTo>
                <a:lnTo>
                  <a:pt x="0" y="1321507"/>
                </a:lnTo>
                <a:lnTo>
                  <a:pt x="0" y="0"/>
                </a:lnTo>
                <a:close/>
              </a:path>
            </a:pathLst>
          </a:custGeom>
          <a:blipFill>
            <a:blip r:embed="rId5"/>
            <a:stretch>
              <a:fillRect/>
            </a:stretch>
          </a:blipFill>
        </p:spPr>
        <p:txBody>
          <a:bodyPr/>
          <a:lstStyle/>
          <a:p>
            <a:endParaRPr lang="lv-LV"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062" y="-549374"/>
            <a:ext cx="13677715" cy="8440290"/>
          </a:xfrm>
          <a:custGeom>
            <a:avLst/>
            <a:gdLst/>
            <a:ahLst/>
            <a:cxnLst/>
            <a:rect l="l" t="t" r="r" b="b"/>
            <a:pathLst>
              <a:path w="20516572" h="12660435">
                <a:moveTo>
                  <a:pt x="0" y="0"/>
                </a:moveTo>
                <a:lnTo>
                  <a:pt x="20516572" y="0"/>
                </a:lnTo>
                <a:lnTo>
                  <a:pt x="20516572" y="12660435"/>
                </a:lnTo>
                <a:lnTo>
                  <a:pt x="0" y="12660435"/>
                </a:lnTo>
                <a:lnTo>
                  <a:pt x="0" y="0"/>
                </a:lnTo>
                <a:close/>
              </a:path>
            </a:pathLst>
          </a:custGeom>
          <a:blipFill>
            <a:blip r:embed="rId2"/>
            <a:stretch>
              <a:fillRect/>
            </a:stretch>
          </a:blipFill>
        </p:spPr>
        <p:txBody>
          <a:bodyPr/>
          <a:lstStyle/>
          <a:p>
            <a:endParaRPr lang="lv-LV" sz="1200" dirty="0"/>
          </a:p>
        </p:txBody>
      </p:sp>
      <p:sp>
        <p:nvSpPr>
          <p:cNvPr id="3" name="Freeform 3"/>
          <p:cNvSpPr/>
          <p:nvPr/>
        </p:nvSpPr>
        <p:spPr>
          <a:xfrm>
            <a:off x="2189323" y="4585350"/>
            <a:ext cx="6247427" cy="1474657"/>
          </a:xfrm>
          <a:custGeom>
            <a:avLst/>
            <a:gdLst/>
            <a:ahLst/>
            <a:cxnLst/>
            <a:rect l="l" t="t" r="r" b="b"/>
            <a:pathLst>
              <a:path w="9371140" h="2211986">
                <a:moveTo>
                  <a:pt x="0" y="0"/>
                </a:moveTo>
                <a:lnTo>
                  <a:pt x="9371139" y="0"/>
                </a:lnTo>
                <a:lnTo>
                  <a:pt x="9371139" y="2211986"/>
                </a:lnTo>
                <a:lnTo>
                  <a:pt x="0" y="2211986"/>
                </a:lnTo>
                <a:lnTo>
                  <a:pt x="0" y="0"/>
                </a:lnTo>
                <a:close/>
              </a:path>
            </a:pathLst>
          </a:custGeom>
          <a:blipFill>
            <a:blip r:embed="rId3"/>
            <a:stretch>
              <a:fillRect/>
            </a:stretch>
          </a:blipFill>
        </p:spPr>
        <p:txBody>
          <a:bodyPr/>
          <a:lstStyle/>
          <a:p>
            <a:endParaRPr lang="lv-LV" sz="1200"/>
          </a:p>
        </p:txBody>
      </p:sp>
      <p:sp>
        <p:nvSpPr>
          <p:cNvPr id="4" name="TextBox 4"/>
          <p:cNvSpPr txBox="1"/>
          <p:nvPr/>
        </p:nvSpPr>
        <p:spPr>
          <a:xfrm>
            <a:off x="2180029" y="3607271"/>
            <a:ext cx="2620571" cy="500137"/>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Roboto Bold"/>
              </a:rPr>
              <a:t>WWW.EDIC.LV</a:t>
            </a:r>
          </a:p>
        </p:txBody>
      </p:sp>
      <p:sp>
        <p:nvSpPr>
          <p:cNvPr id="5" name="TextBox 5"/>
          <p:cNvSpPr txBox="1"/>
          <p:nvPr/>
        </p:nvSpPr>
        <p:spPr>
          <a:xfrm>
            <a:off x="2189323" y="849254"/>
            <a:ext cx="7059451" cy="2441887"/>
          </a:xfrm>
          <a:prstGeom prst="rect">
            <a:avLst/>
          </a:prstGeom>
        </p:spPr>
        <p:txBody>
          <a:bodyPr wrap="square" lIns="0" tIns="0" rIns="0" bIns="0" rtlCol="0" anchor="t">
            <a:spAutoFit/>
          </a:bodyPr>
          <a:lstStyle/>
          <a:p>
            <a:pPr>
              <a:lnSpc>
                <a:spcPts val="6533"/>
              </a:lnSpc>
            </a:pP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Paldies</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 ka </a:t>
            </a: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esat</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 </a:t>
            </a: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daļa</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 no</a:t>
            </a:r>
          </a:p>
          <a:p>
            <a:pPr>
              <a:lnSpc>
                <a:spcPts val="6533"/>
              </a:lnSpc>
            </a:pP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aktīvākās</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 </a:t>
            </a: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Latvijas</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 </a:t>
            </a: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digitālās</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 </a:t>
            </a:r>
            <a:r>
              <a:rPr lang="en-US" sz="4666" b="1" dirty="0" err="1">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komūnas</a:t>
            </a:r>
            <a:r>
              <a:rPr lang="en-US" sz="4666" b="1" dirty="0">
                <a:solidFill>
                  <a:srgbClr val="000000">
                    <a:alpha val="68627"/>
                  </a:srgbClr>
                </a:solidFill>
                <a:latin typeface="Roboto" panose="02000000000000000000" pitchFamily="2" charset="0"/>
                <a:ea typeface="Roboto" panose="02000000000000000000" pitchFamily="2" charset="0"/>
                <a:cs typeface="Roboto" panose="02000000000000000000" pitchFamily="2" charset="0"/>
              </a:rPr>
              <a:t>!</a:t>
            </a:r>
          </a:p>
        </p:txBody>
      </p:sp>
      <p:sp>
        <p:nvSpPr>
          <p:cNvPr id="6" name="Freeform 6"/>
          <p:cNvSpPr/>
          <p:nvPr/>
        </p:nvSpPr>
        <p:spPr>
          <a:xfrm rot="271215">
            <a:off x="-280901" y="-477264"/>
            <a:ext cx="1903165" cy="1855586"/>
          </a:xfrm>
          <a:custGeom>
            <a:avLst/>
            <a:gdLst/>
            <a:ahLst/>
            <a:cxnLst/>
            <a:rect l="l" t="t" r="r" b="b"/>
            <a:pathLst>
              <a:path w="2854747" h="2783379">
                <a:moveTo>
                  <a:pt x="0" y="0"/>
                </a:moveTo>
                <a:lnTo>
                  <a:pt x="2854747" y="0"/>
                </a:lnTo>
                <a:lnTo>
                  <a:pt x="2854747" y="2783379"/>
                </a:lnTo>
                <a:lnTo>
                  <a:pt x="0" y="2783379"/>
                </a:lnTo>
                <a:lnTo>
                  <a:pt x="0" y="0"/>
                </a:lnTo>
                <a:close/>
              </a:path>
            </a:pathLst>
          </a:custGeom>
          <a:blipFill>
            <a:blip r:embed="rId4"/>
            <a:stretch>
              <a:fillRect/>
            </a:stretch>
          </a:blipFill>
        </p:spPr>
        <p:txBody>
          <a:bodyPr/>
          <a:lstStyle/>
          <a:p>
            <a:endParaRPr lang="lv-LV" sz="1200"/>
          </a:p>
        </p:txBody>
      </p:sp>
      <p:sp>
        <p:nvSpPr>
          <p:cNvPr id="7" name="Freeform 7"/>
          <p:cNvSpPr/>
          <p:nvPr/>
        </p:nvSpPr>
        <p:spPr>
          <a:xfrm rot="271215">
            <a:off x="10954799" y="5930208"/>
            <a:ext cx="1903165" cy="1855586"/>
          </a:xfrm>
          <a:custGeom>
            <a:avLst/>
            <a:gdLst/>
            <a:ahLst/>
            <a:cxnLst/>
            <a:rect l="l" t="t" r="r" b="b"/>
            <a:pathLst>
              <a:path w="2854747" h="2783379">
                <a:moveTo>
                  <a:pt x="0" y="0"/>
                </a:moveTo>
                <a:lnTo>
                  <a:pt x="2854747" y="0"/>
                </a:lnTo>
                <a:lnTo>
                  <a:pt x="2854747" y="2783378"/>
                </a:lnTo>
                <a:lnTo>
                  <a:pt x="0" y="2783378"/>
                </a:lnTo>
                <a:lnTo>
                  <a:pt x="0" y="0"/>
                </a:lnTo>
                <a:close/>
              </a:path>
            </a:pathLst>
          </a:custGeom>
          <a:blipFill>
            <a:blip r:embed="rId4"/>
            <a:stretch>
              <a:fillRect/>
            </a:stretch>
          </a:blipFill>
        </p:spPr>
        <p:txBody>
          <a:bodyPr/>
          <a:lstStyle/>
          <a:p>
            <a:endParaRPr lang="lv-LV"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FE2B9BCB-76C0-8367-F65B-F55A70BC5DF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89" t="-7692" r="-13231" b="-19366"/>
            </a:stretch>
          </a:blipFill>
        </p:spPr>
        <p:txBody>
          <a:bodyPr/>
          <a:lstStyle/>
          <a:p>
            <a:endParaRPr lang="lv-LV" sz="1200"/>
          </a:p>
        </p:txBody>
      </p:sp>
      <p:sp>
        <p:nvSpPr>
          <p:cNvPr id="3" name="TextBox 2">
            <a:extLst>
              <a:ext uri="{FF2B5EF4-FFF2-40B4-BE49-F238E27FC236}">
                <a16:creationId xmlns:a16="http://schemas.microsoft.com/office/drawing/2014/main" id="{CDA94DBD-D88B-A9EC-5933-D425B0E6D25C}"/>
              </a:ext>
            </a:extLst>
          </p:cNvPr>
          <p:cNvSpPr txBox="1"/>
          <p:nvPr/>
        </p:nvSpPr>
        <p:spPr>
          <a:xfrm>
            <a:off x="6648611" y="4674114"/>
            <a:ext cx="5443118" cy="2049487"/>
          </a:xfrm>
          <a:prstGeom prst="rect">
            <a:avLst/>
          </a:prstGeom>
        </p:spPr>
        <p:txBody>
          <a:bodyPr vert="horz" lIns="60960" tIns="30480" rIns="60960" bIns="30480" rtlCol="0" anchor="t">
            <a:normAutofit/>
          </a:bodyPr>
          <a:lstStyle/>
          <a:p>
            <a:pPr defTabSz="609630">
              <a:lnSpc>
                <a:spcPct val="90000"/>
              </a:lnSpc>
              <a:spcAft>
                <a:spcPts val="400"/>
              </a:spcAft>
            </a:pPr>
            <a:r>
              <a:rPr lang="en-US" sz="1900" b="1" dirty="0">
                <a:latin typeface="Roboto"/>
                <a:ea typeface="Roboto"/>
                <a:cs typeface="Arial"/>
              </a:rPr>
              <a:t>EDIC </a:t>
            </a:r>
            <a:r>
              <a:rPr lang="en-US" sz="1900" b="1" dirty="0" err="1">
                <a:latin typeface="Roboto"/>
                <a:ea typeface="Roboto"/>
                <a:cs typeface="Arial"/>
              </a:rPr>
              <a:t>izveides</a:t>
            </a:r>
            <a:r>
              <a:rPr lang="en-US" sz="1900" b="1" dirty="0">
                <a:latin typeface="Roboto"/>
                <a:ea typeface="Roboto"/>
                <a:cs typeface="Arial"/>
              </a:rPr>
              <a:t> </a:t>
            </a:r>
            <a:r>
              <a:rPr lang="en-US" sz="1900" b="1" dirty="0" err="1">
                <a:latin typeface="Roboto"/>
                <a:ea typeface="Roboto"/>
                <a:cs typeface="Arial"/>
              </a:rPr>
              <a:t>mērķis</a:t>
            </a:r>
            <a:r>
              <a:rPr lang="lv-LV" sz="1900" b="1" dirty="0">
                <a:latin typeface="Roboto"/>
                <a:ea typeface="Roboto"/>
                <a:cs typeface="Arial"/>
              </a:rPr>
              <a:t>:</a:t>
            </a:r>
          </a:p>
          <a:p>
            <a:pPr defTabSz="609630">
              <a:lnSpc>
                <a:spcPct val="90000"/>
              </a:lnSpc>
              <a:spcBef>
                <a:spcPts val="1200"/>
              </a:spcBef>
              <a:spcAft>
                <a:spcPts val="400"/>
              </a:spcAft>
            </a:pPr>
            <a:r>
              <a:rPr lang="en-US" sz="1600" dirty="0" err="1">
                <a:latin typeface="Roboto"/>
                <a:ea typeface="Roboto"/>
                <a:cs typeface="Arial"/>
              </a:rPr>
              <a:t>veicināt</a:t>
            </a:r>
            <a:r>
              <a:rPr lang="en-US" sz="1600" dirty="0">
                <a:latin typeface="Roboto"/>
                <a:ea typeface="Roboto"/>
                <a:cs typeface="Arial"/>
              </a:rPr>
              <a:t> </a:t>
            </a:r>
            <a:r>
              <a:rPr lang="en-US" sz="1600" dirty="0" err="1">
                <a:latin typeface="Roboto"/>
                <a:ea typeface="Roboto"/>
                <a:cs typeface="Arial"/>
              </a:rPr>
              <a:t>mazo</a:t>
            </a:r>
            <a:r>
              <a:rPr lang="en-US" sz="1600" dirty="0">
                <a:latin typeface="Roboto"/>
                <a:ea typeface="Roboto"/>
                <a:cs typeface="Arial"/>
              </a:rPr>
              <a:t> un </a:t>
            </a:r>
            <a:r>
              <a:rPr lang="en-US" sz="1600" dirty="0" err="1">
                <a:latin typeface="Roboto"/>
                <a:ea typeface="Roboto"/>
                <a:cs typeface="Arial"/>
              </a:rPr>
              <a:t>vidējo</a:t>
            </a:r>
            <a:r>
              <a:rPr lang="en-US" sz="1600" dirty="0">
                <a:latin typeface="Roboto"/>
                <a:ea typeface="Roboto"/>
                <a:cs typeface="Arial"/>
              </a:rPr>
              <a:t> </a:t>
            </a:r>
            <a:r>
              <a:rPr lang="en-US" sz="1600" dirty="0" err="1">
                <a:latin typeface="Roboto"/>
                <a:ea typeface="Roboto"/>
                <a:cs typeface="Arial"/>
              </a:rPr>
              <a:t>uzņēmumu</a:t>
            </a:r>
            <a:r>
              <a:rPr lang="en-US" sz="1600" dirty="0">
                <a:latin typeface="Roboto"/>
                <a:ea typeface="Roboto"/>
                <a:cs typeface="Arial"/>
              </a:rPr>
              <a:t> </a:t>
            </a:r>
            <a:r>
              <a:rPr lang="lv-LV" sz="1600" dirty="0">
                <a:latin typeface="Roboto"/>
                <a:ea typeface="Roboto"/>
                <a:cs typeface="Arial"/>
              </a:rPr>
              <a:t>biznesa</a:t>
            </a:r>
            <a:r>
              <a:rPr lang="en-US" sz="1600" dirty="0">
                <a:latin typeface="Roboto"/>
                <a:ea typeface="Roboto"/>
                <a:cs typeface="Arial"/>
              </a:rPr>
              <a:t> </a:t>
            </a:r>
            <a:r>
              <a:rPr lang="en-US" sz="1600" dirty="0" err="1">
                <a:latin typeface="Roboto"/>
                <a:ea typeface="Roboto"/>
                <a:cs typeface="Arial"/>
              </a:rPr>
              <a:t>procesu</a:t>
            </a:r>
            <a:r>
              <a:rPr lang="en-US" sz="1600" dirty="0">
                <a:latin typeface="Roboto"/>
                <a:ea typeface="Roboto"/>
                <a:cs typeface="Arial"/>
              </a:rPr>
              <a:t>, </a:t>
            </a:r>
            <a:r>
              <a:rPr lang="en-US" sz="1600" dirty="0" err="1">
                <a:latin typeface="Roboto"/>
                <a:ea typeface="Roboto"/>
                <a:cs typeface="Arial"/>
              </a:rPr>
              <a:t>produktu</a:t>
            </a:r>
            <a:r>
              <a:rPr lang="en-US" sz="1600" dirty="0">
                <a:latin typeface="Roboto"/>
                <a:ea typeface="Roboto"/>
                <a:cs typeface="Arial"/>
              </a:rPr>
              <a:t> </a:t>
            </a:r>
            <a:r>
              <a:rPr lang="en-US" sz="1600" dirty="0" err="1">
                <a:latin typeface="Roboto"/>
                <a:ea typeface="Roboto"/>
                <a:cs typeface="Arial"/>
              </a:rPr>
              <a:t>vai</a:t>
            </a:r>
            <a:r>
              <a:rPr lang="en-US" sz="1600" dirty="0">
                <a:latin typeface="Roboto"/>
                <a:ea typeface="Roboto"/>
                <a:cs typeface="Arial"/>
              </a:rPr>
              <a:t> </a:t>
            </a:r>
            <a:r>
              <a:rPr lang="en-US" sz="1600" dirty="0" err="1">
                <a:latin typeface="Roboto"/>
                <a:ea typeface="Roboto"/>
                <a:cs typeface="Arial"/>
              </a:rPr>
              <a:t>pakalpojumu</a:t>
            </a:r>
            <a:r>
              <a:rPr lang="en-US" sz="1600" dirty="0">
                <a:latin typeface="Roboto"/>
                <a:ea typeface="Roboto"/>
                <a:cs typeface="Arial"/>
              </a:rPr>
              <a:t> </a:t>
            </a:r>
            <a:r>
              <a:rPr lang="en-US" sz="1600" dirty="0" err="1">
                <a:latin typeface="Roboto"/>
                <a:ea typeface="Roboto"/>
                <a:cs typeface="Arial"/>
              </a:rPr>
              <a:t>konkurētspēju</a:t>
            </a:r>
            <a:r>
              <a:rPr lang="en-US" sz="1600" dirty="0">
                <a:latin typeface="Roboto"/>
                <a:ea typeface="Roboto"/>
                <a:cs typeface="Arial"/>
              </a:rPr>
              <a:t>, </a:t>
            </a:r>
            <a:r>
              <a:rPr lang="en-US" sz="1600" dirty="0" err="1">
                <a:latin typeface="Roboto"/>
                <a:ea typeface="Roboto"/>
                <a:cs typeface="Arial"/>
              </a:rPr>
              <a:t>izmantojot</a:t>
            </a:r>
            <a:r>
              <a:rPr lang="en-US" sz="1600" dirty="0">
                <a:latin typeface="Roboto"/>
                <a:ea typeface="Roboto"/>
                <a:cs typeface="Arial"/>
              </a:rPr>
              <a:t> </a:t>
            </a:r>
            <a:r>
              <a:rPr lang="en-US" sz="1600" dirty="0" err="1">
                <a:latin typeface="Roboto"/>
                <a:ea typeface="Roboto"/>
                <a:cs typeface="Arial"/>
              </a:rPr>
              <a:t>digitālās</a:t>
            </a:r>
            <a:r>
              <a:rPr lang="en-US" sz="1600" dirty="0">
                <a:latin typeface="Roboto"/>
                <a:ea typeface="Roboto"/>
                <a:cs typeface="Arial"/>
              </a:rPr>
              <a:t> </a:t>
            </a:r>
            <a:r>
              <a:rPr lang="en-US" sz="1600" dirty="0" err="1">
                <a:latin typeface="Roboto"/>
                <a:ea typeface="Roboto"/>
                <a:cs typeface="Arial"/>
              </a:rPr>
              <a:t>tehnoloģijas</a:t>
            </a:r>
            <a:endParaRPr lang="lv-LV" sz="1600" dirty="0">
              <a:latin typeface="Roboto"/>
              <a:ea typeface="Roboto"/>
              <a:cs typeface="Arial"/>
            </a:endParaRPr>
          </a:p>
          <a:p>
            <a:pPr defTabSz="609630">
              <a:lnSpc>
                <a:spcPct val="90000"/>
              </a:lnSpc>
              <a:spcBef>
                <a:spcPts val="1200"/>
              </a:spcBef>
              <a:spcAft>
                <a:spcPts val="400"/>
              </a:spcAft>
            </a:pPr>
            <a:r>
              <a:rPr lang="en-US" sz="1600" dirty="0" err="1">
                <a:latin typeface="Roboto"/>
                <a:ea typeface="Roboto"/>
                <a:cs typeface="Arial"/>
              </a:rPr>
              <a:t>nodrošin</a:t>
            </a:r>
            <a:r>
              <a:rPr lang="lv-LV" sz="1600" dirty="0">
                <a:latin typeface="Roboto"/>
                <a:ea typeface="Roboto"/>
                <a:cs typeface="Arial"/>
              </a:rPr>
              <a:t>ā</a:t>
            </a:r>
            <a:r>
              <a:rPr lang="en-US" sz="1600" dirty="0">
                <a:latin typeface="Roboto"/>
                <a:ea typeface="Roboto"/>
                <a:cs typeface="Arial"/>
              </a:rPr>
              <a:t>t </a:t>
            </a:r>
            <a:r>
              <a:rPr lang="en-US" sz="1600" dirty="0" err="1">
                <a:latin typeface="Roboto"/>
                <a:ea typeface="Roboto"/>
                <a:cs typeface="Arial"/>
              </a:rPr>
              <a:t>piekļuvi</a:t>
            </a:r>
            <a:r>
              <a:rPr lang="en-US" sz="1600" dirty="0">
                <a:latin typeface="Roboto"/>
                <a:ea typeface="Roboto"/>
                <a:cs typeface="Arial"/>
              </a:rPr>
              <a:t> </a:t>
            </a:r>
            <a:r>
              <a:rPr lang="en-US" sz="1600" dirty="0" err="1">
                <a:latin typeface="Roboto"/>
                <a:ea typeface="Roboto"/>
                <a:cs typeface="Arial"/>
              </a:rPr>
              <a:t>tehniskajām</a:t>
            </a:r>
            <a:r>
              <a:rPr lang="en-US" sz="1600" dirty="0">
                <a:latin typeface="Roboto"/>
                <a:ea typeface="Roboto"/>
                <a:cs typeface="Arial"/>
              </a:rPr>
              <a:t> </a:t>
            </a:r>
            <a:r>
              <a:rPr lang="en-US" sz="1600" dirty="0" err="1">
                <a:latin typeface="Roboto"/>
                <a:ea typeface="Roboto"/>
                <a:cs typeface="Arial"/>
              </a:rPr>
              <a:t>zināšanām</a:t>
            </a:r>
            <a:r>
              <a:rPr lang="en-US" sz="1600" dirty="0">
                <a:latin typeface="Roboto"/>
                <a:ea typeface="Roboto"/>
                <a:cs typeface="Arial"/>
              </a:rPr>
              <a:t> un </a:t>
            </a:r>
            <a:r>
              <a:rPr lang="en-US" sz="1600" dirty="0" err="1">
                <a:latin typeface="Roboto"/>
                <a:ea typeface="Roboto"/>
                <a:cs typeface="Arial"/>
              </a:rPr>
              <a:t>eksperimentiem</a:t>
            </a:r>
            <a:r>
              <a:rPr lang="en-US" sz="1600" dirty="0">
                <a:latin typeface="Roboto"/>
                <a:ea typeface="Roboto"/>
                <a:cs typeface="Arial"/>
              </a:rPr>
              <a:t> </a:t>
            </a:r>
            <a:r>
              <a:rPr lang="en-US" sz="1600" dirty="0" err="1">
                <a:latin typeface="Roboto"/>
                <a:ea typeface="Roboto"/>
                <a:cs typeface="Arial"/>
              </a:rPr>
              <a:t>visā</a:t>
            </a:r>
            <a:r>
              <a:rPr lang="en-US" sz="1600" dirty="0">
                <a:latin typeface="Roboto"/>
                <a:ea typeface="Roboto"/>
                <a:cs typeface="Arial"/>
              </a:rPr>
              <a:t> </a:t>
            </a:r>
            <a:r>
              <a:rPr lang="en-US" sz="1600" dirty="0" err="1">
                <a:latin typeface="Roboto"/>
                <a:ea typeface="Roboto"/>
                <a:cs typeface="Arial"/>
              </a:rPr>
              <a:t>Eiropā</a:t>
            </a:r>
            <a:endParaRPr lang="en-US" sz="1600" dirty="0">
              <a:latin typeface="Roboto"/>
              <a:ea typeface="Roboto"/>
              <a:cs typeface="Arial"/>
            </a:endParaRPr>
          </a:p>
        </p:txBody>
      </p:sp>
      <p:grpSp>
        <p:nvGrpSpPr>
          <p:cNvPr id="4" name="Group 3">
            <a:extLst>
              <a:ext uri="{FF2B5EF4-FFF2-40B4-BE49-F238E27FC236}">
                <a16:creationId xmlns:a16="http://schemas.microsoft.com/office/drawing/2014/main" id="{1EADB750-B6AA-720F-ABB4-C2B4AB37F6AF}"/>
              </a:ext>
            </a:extLst>
          </p:cNvPr>
          <p:cNvGrpSpPr/>
          <p:nvPr/>
        </p:nvGrpSpPr>
        <p:grpSpPr>
          <a:xfrm>
            <a:off x="9214763" y="253924"/>
            <a:ext cx="2800619" cy="3728690"/>
            <a:chOff x="11108015" y="895548"/>
            <a:chExt cx="3247025" cy="4850544"/>
          </a:xfrm>
        </p:grpSpPr>
        <p:sp>
          <p:nvSpPr>
            <p:cNvPr id="58" name="TextBox 57">
              <a:extLst>
                <a:ext uri="{FF2B5EF4-FFF2-40B4-BE49-F238E27FC236}">
                  <a16:creationId xmlns:a16="http://schemas.microsoft.com/office/drawing/2014/main" id="{B397EB4D-6A4D-4F0B-3B7D-E67E58C7FCE3}"/>
                </a:ext>
              </a:extLst>
            </p:cNvPr>
            <p:cNvSpPr txBox="1"/>
            <p:nvPr/>
          </p:nvSpPr>
          <p:spPr>
            <a:xfrm>
              <a:off x="11108015" y="4504671"/>
              <a:ext cx="3247025" cy="1241421"/>
            </a:xfrm>
            <a:prstGeom prst="rect">
              <a:avLst/>
            </a:prstGeom>
            <a:noFill/>
          </p:spPr>
          <p:txBody>
            <a:bodyPr wrap="square" lIns="91440" tIns="45720" rIns="91440" bIns="45720" anchor="t">
              <a:spAutoFit/>
            </a:bodyPr>
            <a:lstStyle/>
            <a:p>
              <a:pPr marL="67310" algn="ctr" defTabSz="655141">
                <a:defRPr/>
              </a:pPr>
              <a:r>
                <a:rPr lang="lv-LV" sz="1850" b="1" dirty="0">
                  <a:latin typeface="Roboto"/>
                  <a:ea typeface="Roboto"/>
                  <a:cs typeface="Arial"/>
                </a:rPr>
                <a:t>Jaunu digitālu produktu/ platformu attīstība</a:t>
              </a:r>
              <a:endParaRPr lang="lv-LV" sz="1850" dirty="0">
                <a:latin typeface="Roboto"/>
                <a:ea typeface="Roboto"/>
                <a:cs typeface="Arial"/>
              </a:endParaRPr>
            </a:p>
          </p:txBody>
        </p:sp>
        <p:pic>
          <p:nvPicPr>
            <p:cNvPr id="59" name="Graphic 58" descr="Lightbulb and gear with solid fill">
              <a:extLst>
                <a:ext uri="{FF2B5EF4-FFF2-40B4-BE49-F238E27FC236}">
                  <a16:creationId xmlns:a16="http://schemas.microsoft.com/office/drawing/2014/main" id="{1C084F57-D2F1-E22A-B1FF-A2EF6C471A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09021" y="2979837"/>
              <a:ext cx="975615" cy="1104900"/>
            </a:xfrm>
            <a:prstGeom prst="rect">
              <a:avLst/>
            </a:prstGeom>
          </p:spPr>
        </p:pic>
        <p:pic>
          <p:nvPicPr>
            <p:cNvPr id="64" name="Picture 4">
              <a:extLst>
                <a:ext uri="{FF2B5EF4-FFF2-40B4-BE49-F238E27FC236}">
                  <a16:creationId xmlns:a16="http://schemas.microsoft.com/office/drawing/2014/main" id="{9939DCDD-1FD5-8069-9446-ABE59C25DDB5}"/>
                </a:ext>
              </a:extLst>
            </p:cNvPr>
            <p:cNvPicPr>
              <a:picLocks noChangeAspect="1"/>
            </p:cNvPicPr>
            <p:nvPr/>
          </p:nvPicPr>
          <p:blipFill>
            <a:blip r:embed="rId6"/>
            <a:srcRect t="6844"/>
            <a:stretch>
              <a:fillRect/>
            </a:stretch>
          </p:blipFill>
          <p:spPr>
            <a:xfrm>
              <a:off x="11412763" y="895548"/>
              <a:ext cx="2395746" cy="2227719"/>
            </a:xfrm>
            <a:prstGeom prst="rect">
              <a:avLst/>
            </a:prstGeom>
          </p:spPr>
        </p:pic>
      </p:grpSp>
      <p:grpSp>
        <p:nvGrpSpPr>
          <p:cNvPr id="5" name="Group 4">
            <a:extLst>
              <a:ext uri="{FF2B5EF4-FFF2-40B4-BE49-F238E27FC236}">
                <a16:creationId xmlns:a16="http://schemas.microsoft.com/office/drawing/2014/main" id="{664D9008-4F74-32E3-B2AD-AB25F07AD745}"/>
              </a:ext>
            </a:extLst>
          </p:cNvPr>
          <p:cNvGrpSpPr/>
          <p:nvPr/>
        </p:nvGrpSpPr>
        <p:grpSpPr>
          <a:xfrm>
            <a:off x="5642041" y="836969"/>
            <a:ext cx="3658972" cy="2858320"/>
            <a:chOff x="14352064" y="1790395"/>
            <a:chExt cx="3935936" cy="3079484"/>
          </a:xfrm>
        </p:grpSpPr>
        <p:sp>
          <p:nvSpPr>
            <p:cNvPr id="62" name="TextBox 61">
              <a:extLst>
                <a:ext uri="{FF2B5EF4-FFF2-40B4-BE49-F238E27FC236}">
                  <a16:creationId xmlns:a16="http://schemas.microsoft.com/office/drawing/2014/main" id="{18733C82-7C78-FBCD-AF07-3BA2AC2558B7}"/>
                </a:ext>
              </a:extLst>
            </p:cNvPr>
            <p:cNvSpPr txBox="1"/>
            <p:nvPr/>
          </p:nvSpPr>
          <p:spPr>
            <a:xfrm>
              <a:off x="14352064" y="4151294"/>
              <a:ext cx="3935936" cy="718585"/>
            </a:xfrm>
            <a:prstGeom prst="rect">
              <a:avLst/>
            </a:prstGeom>
            <a:noFill/>
          </p:spPr>
          <p:txBody>
            <a:bodyPr wrap="square" lIns="91440" tIns="45720" rIns="91440" bIns="45720" anchor="t">
              <a:spAutoFit/>
            </a:bodyPr>
            <a:lstStyle/>
            <a:p>
              <a:pPr algn="ctr" defTabSz="609630"/>
              <a:r>
                <a:rPr lang="lv-LV" sz="1850" b="1" dirty="0">
                  <a:solidFill>
                    <a:srgbClr val="E8262D"/>
                  </a:solidFill>
                  <a:latin typeface="Roboto"/>
                  <a:ea typeface="Roboto"/>
                  <a:cs typeface="Arial"/>
                </a:rPr>
                <a:t>Iekšējo procesu</a:t>
              </a:r>
            </a:p>
            <a:p>
              <a:pPr algn="ctr" defTabSz="609630"/>
              <a:r>
                <a:rPr lang="lv-LV" sz="1850" b="1" dirty="0" err="1">
                  <a:solidFill>
                    <a:srgbClr val="E8262D"/>
                  </a:solidFill>
                  <a:latin typeface="Roboto"/>
                  <a:ea typeface="Roboto"/>
                  <a:cs typeface="Arial"/>
                </a:rPr>
                <a:t>digitalizācija</a:t>
              </a:r>
              <a:endParaRPr lang="lv-LV" sz="1850" dirty="0">
                <a:solidFill>
                  <a:srgbClr val="E8262D"/>
                </a:solidFill>
                <a:latin typeface="Roboto"/>
                <a:ea typeface="Roboto"/>
                <a:cs typeface="Arial"/>
              </a:endParaRPr>
            </a:p>
          </p:txBody>
        </p:sp>
        <p:pic>
          <p:nvPicPr>
            <p:cNvPr id="63" name="Graphic 62" descr="Influencer outline">
              <a:extLst>
                <a:ext uri="{FF2B5EF4-FFF2-40B4-BE49-F238E27FC236}">
                  <a16:creationId xmlns:a16="http://schemas.microsoft.com/office/drawing/2014/main" id="{F048AD89-B3EE-5D0F-C1F4-F87A2B9B5B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44843" y="2727567"/>
              <a:ext cx="1371600" cy="1371600"/>
            </a:xfrm>
            <a:prstGeom prst="rect">
              <a:avLst/>
            </a:prstGeom>
          </p:spPr>
        </p:pic>
        <p:pic>
          <p:nvPicPr>
            <p:cNvPr id="65" name="Picture 64" descr="Text&#10;&#10;Description automatically generated with low confidence">
              <a:extLst>
                <a:ext uri="{FF2B5EF4-FFF2-40B4-BE49-F238E27FC236}">
                  <a16:creationId xmlns:a16="http://schemas.microsoft.com/office/drawing/2014/main" id="{50568BA8-5F9D-29C3-5ED2-82E9AA854F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64113" y="1790395"/>
              <a:ext cx="2479046" cy="638890"/>
            </a:xfrm>
            <a:prstGeom prst="rect">
              <a:avLst/>
            </a:prstGeom>
          </p:spPr>
        </p:pic>
      </p:grpSp>
      <p:cxnSp>
        <p:nvCxnSpPr>
          <p:cNvPr id="67" name="Straight Connector 66">
            <a:extLst>
              <a:ext uri="{FF2B5EF4-FFF2-40B4-BE49-F238E27FC236}">
                <a16:creationId xmlns:a16="http://schemas.microsoft.com/office/drawing/2014/main" id="{67893BBD-0E83-6F1C-B671-EA5AD3A9E161}"/>
              </a:ext>
            </a:extLst>
          </p:cNvPr>
          <p:cNvCxnSpPr>
            <a:cxnSpLocks/>
          </p:cNvCxnSpPr>
          <p:nvPr/>
        </p:nvCxnSpPr>
        <p:spPr>
          <a:xfrm>
            <a:off x="9214763" y="844781"/>
            <a:ext cx="0" cy="2997203"/>
          </a:xfrm>
          <a:prstGeom prst="line">
            <a:avLst/>
          </a:prstGeom>
        </p:spPr>
        <p:style>
          <a:lnRef idx="1">
            <a:schemeClr val="dk1"/>
          </a:lnRef>
          <a:fillRef idx="0">
            <a:schemeClr val="dk1"/>
          </a:fillRef>
          <a:effectRef idx="0">
            <a:schemeClr val="dk1"/>
          </a:effectRef>
          <a:fontRef idx="minor">
            <a:schemeClr val="tx1"/>
          </a:fontRef>
        </p:style>
      </p:cxnSp>
      <p:pic>
        <p:nvPicPr>
          <p:cNvPr id="7" name="Attēls 6">
            <a:extLst>
              <a:ext uri="{FF2B5EF4-FFF2-40B4-BE49-F238E27FC236}">
                <a16:creationId xmlns:a16="http://schemas.microsoft.com/office/drawing/2014/main" id="{C803A6B1-10D7-F87E-EFB9-645F129AEB0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32716" t="10059" r="25773"/>
          <a:stretch/>
        </p:blipFill>
        <p:spPr>
          <a:xfrm>
            <a:off x="1" y="0"/>
            <a:ext cx="5840260" cy="6858000"/>
          </a:xfrm>
          <a:prstGeom prst="rect">
            <a:avLst/>
          </a:prstGeom>
        </p:spPr>
      </p:pic>
      <p:pic>
        <p:nvPicPr>
          <p:cNvPr id="6" name="Grafika 5" descr="Checkbox Checked with solid fill">
            <a:extLst>
              <a:ext uri="{FF2B5EF4-FFF2-40B4-BE49-F238E27FC236}">
                <a16:creationId xmlns:a16="http://schemas.microsoft.com/office/drawing/2014/main" id="{C1A8E952-2D61-03AC-DDB8-823623F2976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639" y="5100222"/>
            <a:ext cx="351972" cy="351972"/>
          </a:xfrm>
          <a:prstGeom prst="rect">
            <a:avLst/>
          </a:prstGeom>
        </p:spPr>
      </p:pic>
      <p:pic>
        <p:nvPicPr>
          <p:cNvPr id="8" name="Grafika 7" descr="Checkbox Checked with solid fill">
            <a:extLst>
              <a:ext uri="{FF2B5EF4-FFF2-40B4-BE49-F238E27FC236}">
                <a16:creationId xmlns:a16="http://schemas.microsoft.com/office/drawing/2014/main" id="{8799F50B-CD62-BF56-6361-F2C8A8D73C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639" y="5973666"/>
            <a:ext cx="351972" cy="351972"/>
          </a:xfrm>
          <a:prstGeom prst="rect">
            <a:avLst/>
          </a:prstGeom>
        </p:spPr>
      </p:pic>
      <p:sp>
        <p:nvSpPr>
          <p:cNvPr id="2" name="TextBox 1">
            <a:extLst>
              <a:ext uri="{FF2B5EF4-FFF2-40B4-BE49-F238E27FC236}">
                <a16:creationId xmlns:a16="http://schemas.microsoft.com/office/drawing/2014/main" id="{A54F0FB0-6ECA-F65E-A918-EDB83316DA39}"/>
              </a:ext>
            </a:extLst>
          </p:cNvPr>
          <p:cNvSpPr txBox="1"/>
          <p:nvPr/>
        </p:nvSpPr>
        <p:spPr>
          <a:xfrm>
            <a:off x="6319227" y="3980813"/>
            <a:ext cx="2304600" cy="369332"/>
          </a:xfrm>
          <a:prstGeom prst="rect">
            <a:avLst/>
          </a:prstGeom>
          <a:noFill/>
        </p:spPr>
        <p:txBody>
          <a:bodyPr wrap="square" rtlCol="0">
            <a:spAutoFit/>
          </a:bodyPr>
          <a:lstStyle/>
          <a:p>
            <a:pPr algn="ctr"/>
            <a:r>
              <a:rPr lang="lv-LV" dirty="0">
                <a:latin typeface="Roboto "/>
                <a:hlinkClick r:id="rId14"/>
              </a:rPr>
              <a:t>www.edic.lv</a:t>
            </a:r>
            <a:r>
              <a:rPr lang="lv-LV" dirty="0">
                <a:latin typeface="Roboto "/>
              </a:rPr>
              <a:t> </a:t>
            </a:r>
          </a:p>
        </p:txBody>
      </p:sp>
      <p:sp>
        <p:nvSpPr>
          <p:cNvPr id="9" name="TextBox 8">
            <a:extLst>
              <a:ext uri="{FF2B5EF4-FFF2-40B4-BE49-F238E27FC236}">
                <a16:creationId xmlns:a16="http://schemas.microsoft.com/office/drawing/2014/main" id="{1146DD99-DC39-7749-AC54-2DFE7A067B78}"/>
              </a:ext>
            </a:extLst>
          </p:cNvPr>
          <p:cNvSpPr txBox="1"/>
          <p:nvPr/>
        </p:nvSpPr>
        <p:spPr>
          <a:xfrm>
            <a:off x="9432844" y="3979462"/>
            <a:ext cx="2304600" cy="369332"/>
          </a:xfrm>
          <a:prstGeom prst="rect">
            <a:avLst/>
          </a:prstGeom>
          <a:noFill/>
        </p:spPr>
        <p:txBody>
          <a:bodyPr wrap="square" rtlCol="0">
            <a:spAutoFit/>
          </a:bodyPr>
          <a:lstStyle/>
          <a:p>
            <a:pPr algn="ctr"/>
            <a:r>
              <a:rPr lang="lv-LV" dirty="0">
                <a:latin typeface="Roboto "/>
                <a:hlinkClick r:id="rId14"/>
              </a:rPr>
              <a:t>www.digitallatvia.lv</a:t>
            </a:r>
            <a:r>
              <a:rPr lang="lv-LV" dirty="0">
                <a:latin typeface="Roboto "/>
              </a:rPr>
              <a:t> </a:t>
            </a:r>
          </a:p>
        </p:txBody>
      </p:sp>
    </p:spTree>
    <p:extLst>
      <p:ext uri="{BB962C8B-B14F-4D97-AF65-F5344CB8AC3E}">
        <p14:creationId xmlns:p14="http://schemas.microsoft.com/office/powerpoint/2010/main" val="1053747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417" y="-399025"/>
            <a:ext cx="13485277" cy="8321540"/>
          </a:xfrm>
          <a:custGeom>
            <a:avLst/>
            <a:gdLst/>
            <a:ahLst/>
            <a:cxnLst/>
            <a:rect l="l" t="t" r="r" b="b"/>
            <a:pathLst>
              <a:path w="20227916" h="12482310">
                <a:moveTo>
                  <a:pt x="0" y="0"/>
                </a:moveTo>
                <a:lnTo>
                  <a:pt x="20227916" y="0"/>
                </a:lnTo>
                <a:lnTo>
                  <a:pt x="20227916" y="12482310"/>
                </a:lnTo>
                <a:lnTo>
                  <a:pt x="0" y="12482310"/>
                </a:lnTo>
                <a:lnTo>
                  <a:pt x="0" y="0"/>
                </a:lnTo>
                <a:close/>
              </a:path>
            </a:pathLst>
          </a:custGeom>
          <a:blipFill>
            <a:blip r:embed="rId2"/>
            <a:stretch>
              <a:fillRect/>
            </a:stretch>
          </a:blipFill>
        </p:spPr>
        <p:txBody>
          <a:bodyPr/>
          <a:lstStyle/>
          <a:p>
            <a:endParaRPr lang="lv-LV" sz="1200"/>
          </a:p>
        </p:txBody>
      </p:sp>
      <p:sp>
        <p:nvSpPr>
          <p:cNvPr id="4" name="Freeform 4"/>
          <p:cNvSpPr/>
          <p:nvPr/>
        </p:nvSpPr>
        <p:spPr>
          <a:xfrm>
            <a:off x="547336" y="1172002"/>
            <a:ext cx="4721599" cy="776892"/>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0AC380"/>
          </a:solidFill>
          <a:ln w="38100" cap="sq">
            <a:solidFill>
              <a:srgbClr val="1B56E8"/>
            </a:solidFill>
            <a:miter/>
          </a:ln>
        </p:spPr>
        <p:txBody>
          <a:bodyPr/>
          <a:lstStyle/>
          <a:p>
            <a:endParaRPr lang="lv-LV" sz="1200"/>
          </a:p>
        </p:txBody>
      </p:sp>
      <p:sp>
        <p:nvSpPr>
          <p:cNvPr id="6" name="TextBox 6"/>
          <p:cNvSpPr txBox="1"/>
          <p:nvPr/>
        </p:nvSpPr>
        <p:spPr>
          <a:xfrm>
            <a:off x="7465136" y="2260243"/>
            <a:ext cx="65683"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a:t>
            </a:r>
          </a:p>
        </p:txBody>
      </p:sp>
      <p:sp>
        <p:nvSpPr>
          <p:cNvPr id="7" name="TextBox 7"/>
          <p:cNvSpPr txBox="1"/>
          <p:nvPr/>
        </p:nvSpPr>
        <p:spPr>
          <a:xfrm>
            <a:off x="9005088" y="3138146"/>
            <a:ext cx="649552"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25%</a:t>
            </a:r>
          </a:p>
        </p:txBody>
      </p:sp>
      <p:sp>
        <p:nvSpPr>
          <p:cNvPr id="8" name="TextBox 8"/>
          <p:cNvSpPr txBox="1"/>
          <p:nvPr/>
        </p:nvSpPr>
        <p:spPr>
          <a:xfrm>
            <a:off x="9032308" y="4037108"/>
            <a:ext cx="552450"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5%</a:t>
            </a:r>
          </a:p>
        </p:txBody>
      </p:sp>
      <p:sp>
        <p:nvSpPr>
          <p:cNvPr id="9" name="TextBox 9"/>
          <p:cNvSpPr txBox="1"/>
          <p:nvPr/>
        </p:nvSpPr>
        <p:spPr>
          <a:xfrm>
            <a:off x="9032308" y="4895043"/>
            <a:ext cx="552450" cy="225511"/>
          </a:xfrm>
          <a:prstGeom prst="rect">
            <a:avLst/>
          </a:prstGeom>
        </p:spPr>
        <p:txBody>
          <a:bodyPr lIns="0" tIns="0" rIns="0" bIns="0" rtlCol="0" anchor="t">
            <a:spAutoFit/>
          </a:bodyPr>
          <a:lstStyle/>
          <a:p>
            <a:pPr algn="ctr">
              <a:lnSpc>
                <a:spcPts val="1867"/>
              </a:lnSpc>
            </a:pPr>
            <a:r>
              <a:rPr lang="en-US" sz="1333">
                <a:solidFill>
                  <a:srgbClr val="000000"/>
                </a:solidFill>
                <a:latin typeface="Roboto Bold"/>
              </a:rPr>
              <a:t>Min 5%</a:t>
            </a:r>
          </a:p>
        </p:txBody>
      </p:sp>
      <p:sp>
        <p:nvSpPr>
          <p:cNvPr id="10" name="TextBox 10"/>
          <p:cNvSpPr txBox="1"/>
          <p:nvPr/>
        </p:nvSpPr>
        <p:spPr>
          <a:xfrm>
            <a:off x="-534741" y="5533693"/>
            <a:ext cx="7120373" cy="741678"/>
          </a:xfrm>
          <a:prstGeom prst="rect">
            <a:avLst/>
          </a:prstGeom>
        </p:spPr>
        <p:txBody>
          <a:bodyPr lIns="0" tIns="0" rIns="0" bIns="0" rtlCol="0" anchor="t">
            <a:spAutoFit/>
          </a:bodyPr>
          <a:lstStyle/>
          <a:p>
            <a:pPr algn="ctr">
              <a:lnSpc>
                <a:spcPts val="2987"/>
              </a:lnSpc>
            </a:pPr>
            <a:r>
              <a:rPr lang="en-US" sz="2133">
                <a:solidFill>
                  <a:srgbClr val="000000"/>
                </a:solidFill>
                <a:latin typeface="Roboto Bold"/>
              </a:rPr>
              <a:t>Programmas līdz 2026. gada 30.jūnijam</a:t>
            </a:r>
          </a:p>
          <a:p>
            <a:pPr algn="ctr">
              <a:lnSpc>
                <a:spcPts val="2987"/>
              </a:lnSpc>
            </a:pPr>
            <a:endParaRPr lang="en-US" sz="2133">
              <a:solidFill>
                <a:srgbClr val="000000"/>
              </a:solidFill>
              <a:latin typeface="Roboto Bold"/>
            </a:endParaRPr>
          </a:p>
        </p:txBody>
      </p:sp>
      <p:sp>
        <p:nvSpPr>
          <p:cNvPr id="11" name="Freeform 11"/>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3"/>
            <a:stretch>
              <a:fillRect/>
            </a:stretch>
          </a:blipFill>
        </p:spPr>
        <p:txBody>
          <a:bodyPr/>
          <a:lstStyle/>
          <a:p>
            <a:endParaRPr lang="lv-LV" sz="1200"/>
          </a:p>
        </p:txBody>
      </p:sp>
      <p:grpSp>
        <p:nvGrpSpPr>
          <p:cNvPr id="12" name="Group 12"/>
          <p:cNvGrpSpPr/>
          <p:nvPr/>
        </p:nvGrpSpPr>
        <p:grpSpPr>
          <a:xfrm>
            <a:off x="5268935" y="1172002"/>
            <a:ext cx="6396503" cy="776892"/>
            <a:chOff x="0" y="0"/>
            <a:chExt cx="2119613" cy="257439"/>
          </a:xfrm>
        </p:grpSpPr>
        <p:sp>
          <p:nvSpPr>
            <p:cNvPr id="13" name="Freeform 13"/>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200"/>
            </a:p>
          </p:txBody>
        </p:sp>
        <p:sp>
          <p:nvSpPr>
            <p:cNvPr id="14" name="TextBox 1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16" name="Freeform 16"/>
          <p:cNvSpPr/>
          <p:nvPr/>
        </p:nvSpPr>
        <p:spPr>
          <a:xfrm>
            <a:off x="535484" y="2002301"/>
            <a:ext cx="4721599" cy="776892"/>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0AC380"/>
          </a:solidFill>
          <a:ln w="38100" cap="sq">
            <a:solidFill>
              <a:srgbClr val="1B56E8"/>
            </a:solidFill>
            <a:miter/>
          </a:ln>
        </p:spPr>
        <p:txBody>
          <a:bodyPr/>
          <a:lstStyle/>
          <a:p>
            <a:endParaRPr lang="lv-LV" sz="1200"/>
          </a:p>
        </p:txBody>
      </p:sp>
      <p:grpSp>
        <p:nvGrpSpPr>
          <p:cNvPr id="18" name="Group 18"/>
          <p:cNvGrpSpPr/>
          <p:nvPr/>
        </p:nvGrpSpPr>
        <p:grpSpPr>
          <a:xfrm>
            <a:off x="5268935" y="2010438"/>
            <a:ext cx="6396503" cy="776892"/>
            <a:chOff x="0" y="0"/>
            <a:chExt cx="2119613" cy="257439"/>
          </a:xfrm>
        </p:grpSpPr>
        <p:sp>
          <p:nvSpPr>
            <p:cNvPr id="19" name="Freeform 19"/>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200"/>
            </a:p>
          </p:txBody>
        </p:sp>
        <p:sp>
          <p:nvSpPr>
            <p:cNvPr id="20" name="TextBox 2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1" name="Group 21"/>
          <p:cNvGrpSpPr/>
          <p:nvPr/>
        </p:nvGrpSpPr>
        <p:grpSpPr>
          <a:xfrm>
            <a:off x="547336" y="2850830"/>
            <a:ext cx="4721599" cy="776892"/>
            <a:chOff x="0" y="0"/>
            <a:chExt cx="1564599" cy="257439"/>
          </a:xfrm>
        </p:grpSpPr>
        <p:sp>
          <p:nvSpPr>
            <p:cNvPr id="22" name="Freeform 22"/>
            <p:cNvSpPr/>
            <p:nvPr/>
          </p:nvSpPr>
          <p:spPr>
            <a:xfrm>
              <a:off x="0" y="0"/>
              <a:ext cx="1564599" cy="257439"/>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D9D9D9"/>
            </a:solidFill>
            <a:ln w="38100" cap="sq">
              <a:solidFill>
                <a:srgbClr val="1B56E8"/>
              </a:solidFill>
              <a:miter/>
            </a:ln>
          </p:spPr>
          <p:txBody>
            <a:bodyPr/>
            <a:lstStyle/>
            <a:p>
              <a:endParaRPr lang="lv-LV" sz="1200"/>
            </a:p>
          </p:txBody>
        </p:sp>
        <p:sp>
          <p:nvSpPr>
            <p:cNvPr id="23" name="TextBox 2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4" name="Group 24"/>
          <p:cNvGrpSpPr/>
          <p:nvPr/>
        </p:nvGrpSpPr>
        <p:grpSpPr>
          <a:xfrm>
            <a:off x="5268935" y="2850830"/>
            <a:ext cx="6396503" cy="776892"/>
            <a:chOff x="0" y="0"/>
            <a:chExt cx="2119613" cy="257439"/>
          </a:xfrm>
        </p:grpSpPr>
        <p:sp>
          <p:nvSpPr>
            <p:cNvPr id="25" name="Freeform 25"/>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200"/>
            </a:p>
          </p:txBody>
        </p:sp>
        <p:sp>
          <p:nvSpPr>
            <p:cNvPr id="26" name="TextBox 2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7" name="Group 27"/>
          <p:cNvGrpSpPr/>
          <p:nvPr/>
        </p:nvGrpSpPr>
        <p:grpSpPr>
          <a:xfrm>
            <a:off x="547336" y="3691222"/>
            <a:ext cx="4721599" cy="776892"/>
            <a:chOff x="0" y="0"/>
            <a:chExt cx="1564599" cy="257439"/>
          </a:xfrm>
        </p:grpSpPr>
        <p:sp>
          <p:nvSpPr>
            <p:cNvPr id="28" name="Freeform 28"/>
            <p:cNvSpPr/>
            <p:nvPr/>
          </p:nvSpPr>
          <p:spPr>
            <a:xfrm>
              <a:off x="0" y="0"/>
              <a:ext cx="1564599" cy="257439"/>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D9D9D9"/>
            </a:solidFill>
            <a:ln w="38100" cap="sq">
              <a:solidFill>
                <a:srgbClr val="1B56E8"/>
              </a:solidFill>
              <a:miter/>
            </a:ln>
          </p:spPr>
          <p:txBody>
            <a:bodyPr/>
            <a:lstStyle/>
            <a:p>
              <a:endParaRPr lang="lv-LV" sz="1200"/>
            </a:p>
          </p:txBody>
        </p:sp>
        <p:sp>
          <p:nvSpPr>
            <p:cNvPr id="29" name="TextBox 2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0" name="Group 30"/>
          <p:cNvGrpSpPr/>
          <p:nvPr/>
        </p:nvGrpSpPr>
        <p:grpSpPr>
          <a:xfrm>
            <a:off x="5268935" y="3691222"/>
            <a:ext cx="6396503" cy="776892"/>
            <a:chOff x="0" y="0"/>
            <a:chExt cx="2119613" cy="257439"/>
          </a:xfrm>
        </p:grpSpPr>
        <p:sp>
          <p:nvSpPr>
            <p:cNvPr id="31" name="Freeform 31"/>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200"/>
            </a:p>
          </p:txBody>
        </p:sp>
        <p:sp>
          <p:nvSpPr>
            <p:cNvPr id="32" name="TextBox 3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3" name="Group 33"/>
          <p:cNvGrpSpPr/>
          <p:nvPr/>
        </p:nvGrpSpPr>
        <p:grpSpPr>
          <a:xfrm>
            <a:off x="547336" y="4531614"/>
            <a:ext cx="4721599" cy="776892"/>
            <a:chOff x="0" y="0"/>
            <a:chExt cx="1564599" cy="257439"/>
          </a:xfrm>
        </p:grpSpPr>
        <p:sp>
          <p:nvSpPr>
            <p:cNvPr id="34" name="Freeform 34"/>
            <p:cNvSpPr/>
            <p:nvPr/>
          </p:nvSpPr>
          <p:spPr>
            <a:xfrm>
              <a:off x="0" y="0"/>
              <a:ext cx="1564599" cy="257439"/>
            </a:xfrm>
            <a:custGeom>
              <a:avLst/>
              <a:gdLst/>
              <a:ahLst/>
              <a:cxnLst/>
              <a:rect l="l" t="t" r="r" b="b"/>
              <a:pathLst>
                <a:path w="1564599" h="257439">
                  <a:moveTo>
                    <a:pt x="5466" y="0"/>
                  </a:moveTo>
                  <a:lnTo>
                    <a:pt x="1559133" y="0"/>
                  </a:lnTo>
                  <a:cubicBezTo>
                    <a:pt x="1562152" y="0"/>
                    <a:pt x="1564599" y="2447"/>
                    <a:pt x="1564599" y="5466"/>
                  </a:cubicBezTo>
                  <a:lnTo>
                    <a:pt x="1564599" y="251974"/>
                  </a:lnTo>
                  <a:cubicBezTo>
                    <a:pt x="1564599" y="253423"/>
                    <a:pt x="1564023" y="254813"/>
                    <a:pt x="1562998" y="255838"/>
                  </a:cubicBezTo>
                  <a:cubicBezTo>
                    <a:pt x="1561973" y="256863"/>
                    <a:pt x="1560583" y="257439"/>
                    <a:pt x="1559133" y="257439"/>
                  </a:cubicBezTo>
                  <a:lnTo>
                    <a:pt x="5466" y="257439"/>
                  </a:lnTo>
                  <a:cubicBezTo>
                    <a:pt x="2447" y="257439"/>
                    <a:pt x="0" y="254992"/>
                    <a:pt x="0" y="251974"/>
                  </a:cubicBezTo>
                  <a:lnTo>
                    <a:pt x="0" y="5466"/>
                  </a:lnTo>
                  <a:cubicBezTo>
                    <a:pt x="0" y="2447"/>
                    <a:pt x="2447" y="0"/>
                    <a:pt x="5466" y="0"/>
                  </a:cubicBezTo>
                  <a:close/>
                </a:path>
              </a:pathLst>
            </a:custGeom>
            <a:solidFill>
              <a:srgbClr val="D9D9D9"/>
            </a:solidFill>
            <a:ln w="38100" cap="sq">
              <a:solidFill>
                <a:srgbClr val="1B56E8"/>
              </a:solidFill>
              <a:miter/>
            </a:ln>
          </p:spPr>
          <p:txBody>
            <a:bodyPr/>
            <a:lstStyle/>
            <a:p>
              <a:endParaRPr lang="lv-LV" sz="1200"/>
            </a:p>
          </p:txBody>
        </p:sp>
        <p:sp>
          <p:nvSpPr>
            <p:cNvPr id="35" name="TextBox 3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6" name="Group 36"/>
          <p:cNvGrpSpPr/>
          <p:nvPr/>
        </p:nvGrpSpPr>
        <p:grpSpPr>
          <a:xfrm>
            <a:off x="5268935" y="4531614"/>
            <a:ext cx="6396503" cy="776892"/>
            <a:chOff x="0" y="0"/>
            <a:chExt cx="2119613" cy="257439"/>
          </a:xfrm>
        </p:grpSpPr>
        <p:sp>
          <p:nvSpPr>
            <p:cNvPr id="37" name="Freeform 37"/>
            <p:cNvSpPr/>
            <p:nvPr/>
          </p:nvSpPr>
          <p:spPr>
            <a:xfrm>
              <a:off x="0" y="0"/>
              <a:ext cx="2119613" cy="257439"/>
            </a:xfrm>
            <a:custGeom>
              <a:avLst/>
              <a:gdLst/>
              <a:ahLst/>
              <a:cxnLst/>
              <a:rect l="l" t="t" r="r" b="b"/>
              <a:pathLst>
                <a:path w="2119613" h="257439">
                  <a:moveTo>
                    <a:pt x="4034" y="0"/>
                  </a:moveTo>
                  <a:lnTo>
                    <a:pt x="2115578" y="0"/>
                  </a:lnTo>
                  <a:cubicBezTo>
                    <a:pt x="2116649" y="0"/>
                    <a:pt x="2117675" y="425"/>
                    <a:pt x="2118431" y="1182"/>
                  </a:cubicBezTo>
                  <a:cubicBezTo>
                    <a:pt x="2119188" y="1938"/>
                    <a:pt x="2119613" y="2964"/>
                    <a:pt x="2119613" y="4034"/>
                  </a:cubicBezTo>
                  <a:lnTo>
                    <a:pt x="2119613" y="253405"/>
                  </a:lnTo>
                  <a:cubicBezTo>
                    <a:pt x="2119613" y="254475"/>
                    <a:pt x="2119188" y="255501"/>
                    <a:pt x="2118431" y="256257"/>
                  </a:cubicBezTo>
                  <a:cubicBezTo>
                    <a:pt x="2117675" y="257014"/>
                    <a:pt x="2116649" y="257439"/>
                    <a:pt x="2115578" y="257439"/>
                  </a:cubicBezTo>
                  <a:lnTo>
                    <a:pt x="4034" y="257439"/>
                  </a:lnTo>
                  <a:cubicBezTo>
                    <a:pt x="2964" y="257439"/>
                    <a:pt x="1938" y="257014"/>
                    <a:pt x="1182" y="256257"/>
                  </a:cubicBezTo>
                  <a:cubicBezTo>
                    <a:pt x="425" y="255501"/>
                    <a:pt x="0" y="254475"/>
                    <a:pt x="0" y="253405"/>
                  </a:cubicBezTo>
                  <a:lnTo>
                    <a:pt x="0" y="4034"/>
                  </a:lnTo>
                  <a:cubicBezTo>
                    <a:pt x="0" y="2964"/>
                    <a:pt x="425" y="1938"/>
                    <a:pt x="1182" y="1182"/>
                  </a:cubicBezTo>
                  <a:cubicBezTo>
                    <a:pt x="1938" y="425"/>
                    <a:pt x="2964" y="0"/>
                    <a:pt x="4034" y="0"/>
                  </a:cubicBezTo>
                  <a:close/>
                </a:path>
              </a:pathLst>
            </a:custGeom>
            <a:solidFill>
              <a:srgbClr val="D9D9D9"/>
            </a:solidFill>
            <a:ln w="38100" cap="sq">
              <a:solidFill>
                <a:srgbClr val="1B56E8"/>
              </a:solidFill>
              <a:miter/>
            </a:ln>
          </p:spPr>
          <p:txBody>
            <a:bodyPr/>
            <a:lstStyle/>
            <a:p>
              <a:endParaRPr lang="lv-LV" sz="1200"/>
            </a:p>
          </p:txBody>
        </p:sp>
        <p:sp>
          <p:nvSpPr>
            <p:cNvPr id="38" name="TextBox 3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39" name="TextBox 39"/>
          <p:cNvSpPr txBox="1"/>
          <p:nvPr/>
        </p:nvSpPr>
        <p:spPr>
          <a:xfrm>
            <a:off x="225621" y="1409674"/>
            <a:ext cx="4564221" cy="594202"/>
          </a:xfrm>
          <a:prstGeom prst="rect">
            <a:avLst/>
          </a:prstGeom>
        </p:spPr>
        <p:txBody>
          <a:bodyPr lIns="0" tIns="0" rIns="0" bIns="0" rtlCol="0" anchor="t">
            <a:spAutoFit/>
          </a:bodyPr>
          <a:lstStyle/>
          <a:p>
            <a:pPr algn="ctr">
              <a:lnSpc>
                <a:spcPts val="2427"/>
              </a:lnSpc>
            </a:pPr>
            <a:r>
              <a:rPr lang="en-US" sz="1733" dirty="0">
                <a:solidFill>
                  <a:srgbClr val="000000"/>
                </a:solidFill>
                <a:latin typeface="Roboto Bold"/>
              </a:rPr>
              <a:t>Grants </a:t>
            </a:r>
            <a:r>
              <a:rPr lang="en-US" sz="1733" dirty="0" err="1">
                <a:solidFill>
                  <a:srgbClr val="000000"/>
                </a:solidFill>
                <a:latin typeface="Roboto Bold"/>
              </a:rPr>
              <a:t>procesu</a:t>
            </a:r>
            <a:r>
              <a:rPr lang="en-US" sz="1733" dirty="0">
                <a:solidFill>
                  <a:srgbClr val="000000"/>
                </a:solidFill>
                <a:latin typeface="Roboto Bold"/>
              </a:rPr>
              <a:t> </a:t>
            </a:r>
            <a:r>
              <a:rPr lang="en-US" sz="1733" dirty="0" err="1">
                <a:solidFill>
                  <a:srgbClr val="000000"/>
                </a:solidFill>
                <a:latin typeface="Roboto Bold"/>
              </a:rPr>
              <a:t>digitalizācijai</a:t>
            </a:r>
            <a:r>
              <a:rPr lang="en-US" sz="1733" dirty="0">
                <a:solidFill>
                  <a:srgbClr val="000000"/>
                </a:solidFill>
                <a:latin typeface="Roboto Bold"/>
              </a:rPr>
              <a:t> (LIAA)</a:t>
            </a:r>
          </a:p>
          <a:p>
            <a:pPr algn="ctr">
              <a:lnSpc>
                <a:spcPts val="2427"/>
              </a:lnSpc>
            </a:pPr>
            <a:endParaRPr lang="en-US" sz="1733" dirty="0">
              <a:solidFill>
                <a:srgbClr val="000000"/>
              </a:solidFill>
              <a:latin typeface="Roboto Bold"/>
            </a:endParaRPr>
          </a:p>
        </p:txBody>
      </p:sp>
      <p:sp>
        <p:nvSpPr>
          <p:cNvPr id="40" name="TextBox 40"/>
          <p:cNvSpPr txBox="1"/>
          <p:nvPr/>
        </p:nvSpPr>
        <p:spPr>
          <a:xfrm>
            <a:off x="190828" y="2210304"/>
            <a:ext cx="5232531" cy="594202"/>
          </a:xfrm>
          <a:prstGeom prst="rect">
            <a:avLst/>
          </a:prstGeom>
        </p:spPr>
        <p:txBody>
          <a:bodyPr lIns="0" tIns="0" rIns="0" bIns="0" rtlCol="0" anchor="t">
            <a:spAutoFit/>
          </a:bodyPr>
          <a:lstStyle/>
          <a:p>
            <a:pPr algn="ctr">
              <a:lnSpc>
                <a:spcPts val="2427"/>
              </a:lnSpc>
            </a:pPr>
            <a:r>
              <a:rPr lang="en-US" sz="1733" dirty="0" err="1">
                <a:solidFill>
                  <a:srgbClr val="000000"/>
                </a:solidFill>
                <a:latin typeface="Roboto Bold"/>
              </a:rPr>
              <a:t>Finanšu</a:t>
            </a:r>
            <a:r>
              <a:rPr lang="en-US" sz="1733" dirty="0">
                <a:solidFill>
                  <a:srgbClr val="000000"/>
                </a:solidFill>
                <a:latin typeface="Roboto Bold"/>
              </a:rPr>
              <a:t> </a:t>
            </a:r>
            <a:r>
              <a:rPr lang="en-US" sz="1733" dirty="0" err="1">
                <a:solidFill>
                  <a:srgbClr val="000000"/>
                </a:solidFill>
                <a:latin typeface="Roboto Bold"/>
              </a:rPr>
              <a:t>instrumenti</a:t>
            </a:r>
            <a:r>
              <a:rPr lang="en-US" sz="1733" dirty="0">
                <a:solidFill>
                  <a:srgbClr val="000000"/>
                </a:solidFill>
                <a:latin typeface="Roboto Bold"/>
              </a:rPr>
              <a:t> </a:t>
            </a:r>
            <a:r>
              <a:rPr lang="en-US" sz="1733" dirty="0" err="1">
                <a:solidFill>
                  <a:srgbClr val="000000"/>
                </a:solidFill>
                <a:latin typeface="Roboto Bold"/>
              </a:rPr>
              <a:t>digitalizācijai</a:t>
            </a:r>
            <a:r>
              <a:rPr lang="en-US" sz="1733" dirty="0">
                <a:solidFill>
                  <a:srgbClr val="000000"/>
                </a:solidFill>
                <a:latin typeface="Roboto Bold"/>
              </a:rPr>
              <a:t> (ALTUM)</a:t>
            </a:r>
          </a:p>
          <a:p>
            <a:pPr algn="ctr">
              <a:lnSpc>
                <a:spcPts val="2427"/>
              </a:lnSpc>
            </a:pPr>
            <a:endParaRPr lang="en-US" sz="1733" dirty="0">
              <a:solidFill>
                <a:srgbClr val="000000"/>
              </a:solidFill>
              <a:latin typeface="Roboto Bold"/>
            </a:endParaRPr>
          </a:p>
        </p:txBody>
      </p:sp>
      <p:sp>
        <p:nvSpPr>
          <p:cNvPr id="41" name="TextBox 41"/>
          <p:cNvSpPr txBox="1"/>
          <p:nvPr/>
        </p:nvSpPr>
        <p:spPr>
          <a:xfrm>
            <a:off x="305730" y="3067871"/>
            <a:ext cx="5229023" cy="594202"/>
          </a:xfrm>
          <a:prstGeom prst="rect">
            <a:avLst/>
          </a:prstGeom>
        </p:spPr>
        <p:txBody>
          <a:bodyPr lIns="0" tIns="0" rIns="0" bIns="0" rtlCol="0" anchor="t">
            <a:spAutoFit/>
          </a:bodyPr>
          <a:lstStyle/>
          <a:p>
            <a:pPr algn="ctr">
              <a:lnSpc>
                <a:spcPts val="2427"/>
              </a:lnSpc>
            </a:pPr>
            <a:r>
              <a:rPr lang="en-US" sz="1733">
                <a:solidFill>
                  <a:srgbClr val="000000"/>
                </a:solidFill>
                <a:latin typeface="Roboto Bold"/>
              </a:rPr>
              <a:t>Digitālās prasmes (EDIC, Nozaru asociācijas)</a:t>
            </a:r>
          </a:p>
          <a:p>
            <a:pPr algn="ctr">
              <a:lnSpc>
                <a:spcPts val="2427"/>
              </a:lnSpc>
            </a:pPr>
            <a:endParaRPr lang="en-US" sz="1733">
              <a:solidFill>
                <a:srgbClr val="000000"/>
              </a:solidFill>
              <a:latin typeface="Roboto Bold"/>
            </a:endParaRPr>
          </a:p>
        </p:txBody>
      </p:sp>
      <p:sp>
        <p:nvSpPr>
          <p:cNvPr id="42" name="TextBox 42"/>
          <p:cNvSpPr txBox="1"/>
          <p:nvPr/>
        </p:nvSpPr>
        <p:spPr>
          <a:xfrm>
            <a:off x="249207" y="3877190"/>
            <a:ext cx="5342068" cy="594202"/>
          </a:xfrm>
          <a:prstGeom prst="rect">
            <a:avLst/>
          </a:prstGeom>
        </p:spPr>
        <p:txBody>
          <a:bodyPr lIns="0" tIns="0" rIns="0" bIns="0" rtlCol="0" anchor="t">
            <a:spAutoFit/>
          </a:bodyPr>
          <a:lstStyle/>
          <a:p>
            <a:pPr algn="ctr">
              <a:lnSpc>
                <a:spcPts val="2427"/>
              </a:lnSpc>
            </a:pPr>
            <a:r>
              <a:rPr lang="en-US" sz="1733" dirty="0" err="1">
                <a:solidFill>
                  <a:srgbClr val="000000"/>
                </a:solidFill>
                <a:latin typeface="Roboto Bold"/>
              </a:rPr>
              <a:t>Jaunu</a:t>
            </a:r>
            <a:r>
              <a:rPr lang="en-US" sz="1733" dirty="0">
                <a:solidFill>
                  <a:srgbClr val="000000"/>
                </a:solidFill>
                <a:latin typeface="Roboto Bold"/>
              </a:rPr>
              <a:t> </a:t>
            </a:r>
            <a:r>
              <a:rPr lang="en-US" sz="1733" dirty="0" err="1">
                <a:solidFill>
                  <a:srgbClr val="000000"/>
                </a:solidFill>
                <a:latin typeface="Roboto Bold"/>
              </a:rPr>
              <a:t>produktu</a:t>
            </a:r>
            <a:r>
              <a:rPr lang="en-US" sz="1733" dirty="0">
                <a:solidFill>
                  <a:srgbClr val="000000"/>
                </a:solidFill>
                <a:latin typeface="Roboto Bold"/>
              </a:rPr>
              <a:t> </a:t>
            </a:r>
            <a:r>
              <a:rPr lang="en-US" sz="1733" dirty="0" err="1">
                <a:solidFill>
                  <a:srgbClr val="000000"/>
                </a:solidFill>
                <a:latin typeface="Roboto Bold"/>
              </a:rPr>
              <a:t>izstrāde</a:t>
            </a:r>
            <a:r>
              <a:rPr lang="en-US" sz="1733" dirty="0">
                <a:solidFill>
                  <a:srgbClr val="000000"/>
                </a:solidFill>
                <a:latin typeface="Roboto Bold"/>
              </a:rPr>
              <a:t> (</a:t>
            </a:r>
            <a:r>
              <a:rPr lang="en-US" sz="1733" dirty="0" err="1">
                <a:solidFill>
                  <a:srgbClr val="000000"/>
                </a:solidFill>
                <a:latin typeface="Roboto Bold"/>
              </a:rPr>
              <a:t>Kompetenču</a:t>
            </a:r>
            <a:r>
              <a:rPr lang="en-US" sz="1733" dirty="0">
                <a:solidFill>
                  <a:srgbClr val="000000"/>
                </a:solidFill>
                <a:latin typeface="Roboto Bold"/>
              </a:rPr>
              <a:t> </a:t>
            </a:r>
            <a:r>
              <a:rPr lang="en-US" sz="1733" dirty="0" err="1">
                <a:solidFill>
                  <a:srgbClr val="000000"/>
                </a:solidFill>
                <a:latin typeface="Roboto Bold"/>
              </a:rPr>
              <a:t>centri</a:t>
            </a:r>
            <a:r>
              <a:rPr lang="en-US" sz="1733" dirty="0">
                <a:solidFill>
                  <a:srgbClr val="000000"/>
                </a:solidFill>
                <a:latin typeface="Roboto Bold"/>
              </a:rPr>
              <a:t>)</a:t>
            </a:r>
          </a:p>
          <a:p>
            <a:pPr algn="ctr">
              <a:lnSpc>
                <a:spcPts val="2427"/>
              </a:lnSpc>
            </a:pPr>
            <a:endParaRPr lang="en-US" sz="1733" dirty="0">
              <a:solidFill>
                <a:srgbClr val="000000"/>
              </a:solidFill>
              <a:latin typeface="Roboto Bold"/>
            </a:endParaRPr>
          </a:p>
        </p:txBody>
      </p:sp>
      <p:sp>
        <p:nvSpPr>
          <p:cNvPr id="43" name="TextBox 43"/>
          <p:cNvSpPr txBox="1"/>
          <p:nvPr/>
        </p:nvSpPr>
        <p:spPr>
          <a:xfrm>
            <a:off x="-107417" y="4752220"/>
            <a:ext cx="5019727" cy="901978"/>
          </a:xfrm>
          <a:prstGeom prst="rect">
            <a:avLst/>
          </a:prstGeom>
        </p:spPr>
        <p:txBody>
          <a:bodyPr lIns="0" tIns="0" rIns="0" bIns="0" rtlCol="0" anchor="t">
            <a:spAutoFit/>
          </a:bodyPr>
          <a:lstStyle/>
          <a:p>
            <a:pPr algn="ctr">
              <a:lnSpc>
                <a:spcPts val="2427"/>
              </a:lnSpc>
            </a:pPr>
            <a:r>
              <a:rPr lang="en-US" sz="1733">
                <a:solidFill>
                  <a:srgbClr val="000000"/>
                </a:solidFill>
                <a:latin typeface="Roboto Bold"/>
              </a:rPr>
              <a:t>Testēšana pirms ieviešanas (EDIC)</a:t>
            </a:r>
          </a:p>
          <a:p>
            <a:pPr algn="ctr">
              <a:lnSpc>
                <a:spcPts val="2427"/>
              </a:lnSpc>
            </a:pPr>
            <a:r>
              <a:rPr lang="en-US" sz="1733">
                <a:solidFill>
                  <a:srgbClr val="000000"/>
                </a:solidFill>
                <a:latin typeface="Roboto Bold"/>
              </a:rPr>
              <a:t> </a:t>
            </a:r>
          </a:p>
          <a:p>
            <a:pPr algn="ctr">
              <a:lnSpc>
                <a:spcPts val="2427"/>
              </a:lnSpc>
            </a:pPr>
            <a:endParaRPr lang="en-US" sz="1733">
              <a:solidFill>
                <a:srgbClr val="000000"/>
              </a:solidFill>
              <a:latin typeface="Roboto Bold"/>
            </a:endParaRPr>
          </a:p>
        </p:txBody>
      </p:sp>
      <p:sp>
        <p:nvSpPr>
          <p:cNvPr id="44" name="TextBox 44"/>
          <p:cNvSpPr txBox="1"/>
          <p:nvPr/>
        </p:nvSpPr>
        <p:spPr>
          <a:xfrm>
            <a:off x="4619038" y="1366971"/>
            <a:ext cx="7654122" cy="594202"/>
          </a:xfrm>
          <a:prstGeom prst="rect">
            <a:avLst/>
          </a:prstGeom>
        </p:spPr>
        <p:txBody>
          <a:bodyPr lIns="0" tIns="0" rIns="0" bIns="0" rtlCol="0" anchor="t">
            <a:spAutoFit/>
          </a:bodyPr>
          <a:lstStyle/>
          <a:p>
            <a:pPr algn="ctr">
              <a:lnSpc>
                <a:spcPts val="2427"/>
              </a:lnSpc>
            </a:pPr>
            <a:r>
              <a:rPr lang="en-US" sz="1733">
                <a:solidFill>
                  <a:srgbClr val="000000"/>
                </a:solidFill>
                <a:latin typeface="Roboto Bold"/>
              </a:rPr>
              <a:t>Mazais grants līdz 5000 eur un lielais grants: līdz 100.000 eur</a:t>
            </a:r>
          </a:p>
          <a:p>
            <a:pPr algn="ctr">
              <a:lnSpc>
                <a:spcPts val="2427"/>
              </a:lnSpc>
            </a:pPr>
            <a:endParaRPr lang="en-US" sz="1733">
              <a:solidFill>
                <a:srgbClr val="000000"/>
              </a:solidFill>
              <a:latin typeface="Roboto Bold"/>
            </a:endParaRPr>
          </a:p>
        </p:txBody>
      </p:sp>
      <p:sp>
        <p:nvSpPr>
          <p:cNvPr id="45" name="TextBox 45"/>
          <p:cNvSpPr txBox="1"/>
          <p:nvPr/>
        </p:nvSpPr>
        <p:spPr>
          <a:xfrm>
            <a:off x="4619038" y="2220063"/>
            <a:ext cx="7654122" cy="594202"/>
          </a:xfrm>
          <a:prstGeom prst="rect">
            <a:avLst/>
          </a:prstGeom>
        </p:spPr>
        <p:txBody>
          <a:bodyPr lIns="0" tIns="0" rIns="0" bIns="0" rtlCol="0" anchor="t">
            <a:spAutoFit/>
          </a:bodyPr>
          <a:lstStyle/>
          <a:p>
            <a:pPr algn="ctr">
              <a:lnSpc>
                <a:spcPts val="2427"/>
              </a:lnSpc>
            </a:pPr>
            <a:r>
              <a:rPr lang="en-US" sz="1733">
                <a:solidFill>
                  <a:srgbClr val="000000"/>
                </a:solidFill>
                <a:latin typeface="Roboto Bold"/>
              </a:rPr>
              <a:t>Projektiem no 100.000 eur (kapitāla atlaide līdz 35%)</a:t>
            </a:r>
          </a:p>
          <a:p>
            <a:pPr algn="ctr">
              <a:lnSpc>
                <a:spcPts val="2427"/>
              </a:lnSpc>
            </a:pPr>
            <a:endParaRPr lang="en-US" sz="1733">
              <a:solidFill>
                <a:srgbClr val="000000"/>
              </a:solidFill>
              <a:latin typeface="Roboto Bold"/>
            </a:endParaRPr>
          </a:p>
        </p:txBody>
      </p:sp>
      <p:sp>
        <p:nvSpPr>
          <p:cNvPr id="46" name="TextBox 46"/>
          <p:cNvSpPr txBox="1"/>
          <p:nvPr/>
        </p:nvSpPr>
        <p:spPr>
          <a:xfrm>
            <a:off x="4455119" y="3085855"/>
            <a:ext cx="7654122" cy="594202"/>
          </a:xfrm>
          <a:prstGeom prst="rect">
            <a:avLst/>
          </a:prstGeom>
        </p:spPr>
        <p:txBody>
          <a:bodyPr lIns="0" tIns="0" rIns="0" bIns="0" rtlCol="0" anchor="t">
            <a:spAutoFit/>
          </a:bodyPr>
          <a:lstStyle/>
          <a:p>
            <a:pPr algn="ctr">
              <a:lnSpc>
                <a:spcPts val="2427"/>
              </a:lnSpc>
            </a:pPr>
            <a:r>
              <a:rPr lang="en-US" sz="1733" dirty="0" err="1">
                <a:solidFill>
                  <a:srgbClr val="000000"/>
                </a:solidFill>
                <a:latin typeface="Roboto Bold"/>
              </a:rPr>
              <a:t>Esošās</a:t>
            </a:r>
            <a:r>
              <a:rPr lang="en-US" sz="1733" dirty="0">
                <a:solidFill>
                  <a:srgbClr val="000000"/>
                </a:solidFill>
                <a:latin typeface="Roboto Bold"/>
              </a:rPr>
              <a:t> </a:t>
            </a:r>
            <a:r>
              <a:rPr lang="en-US" sz="1733" dirty="0" err="1">
                <a:solidFill>
                  <a:srgbClr val="000000"/>
                </a:solidFill>
                <a:latin typeface="Roboto Bold"/>
              </a:rPr>
              <a:t>programmas</a:t>
            </a:r>
            <a:r>
              <a:rPr lang="en-US" sz="1733" dirty="0">
                <a:solidFill>
                  <a:srgbClr val="000000"/>
                </a:solidFill>
                <a:latin typeface="Roboto Bold"/>
              </a:rPr>
              <a:t> + </a:t>
            </a:r>
            <a:r>
              <a:rPr lang="en-US" sz="1733" dirty="0" err="1">
                <a:solidFill>
                  <a:srgbClr val="000000"/>
                </a:solidFill>
                <a:latin typeface="Roboto Bold"/>
              </a:rPr>
              <a:t>jaunas</a:t>
            </a:r>
            <a:r>
              <a:rPr lang="en-US" sz="1733" dirty="0">
                <a:solidFill>
                  <a:srgbClr val="000000"/>
                </a:solidFill>
                <a:latin typeface="Roboto Bold"/>
              </a:rPr>
              <a:t> no 2023.Q4</a:t>
            </a:r>
          </a:p>
          <a:p>
            <a:pPr algn="ctr">
              <a:lnSpc>
                <a:spcPts val="2427"/>
              </a:lnSpc>
            </a:pPr>
            <a:endParaRPr lang="en-US" sz="1733" dirty="0">
              <a:solidFill>
                <a:srgbClr val="000000"/>
              </a:solidFill>
              <a:latin typeface="Roboto Bold"/>
            </a:endParaRPr>
          </a:p>
        </p:txBody>
      </p:sp>
      <p:sp>
        <p:nvSpPr>
          <p:cNvPr id="47" name="TextBox 47"/>
          <p:cNvSpPr txBox="1"/>
          <p:nvPr/>
        </p:nvSpPr>
        <p:spPr>
          <a:xfrm>
            <a:off x="4640126" y="3900897"/>
            <a:ext cx="7654122" cy="594202"/>
          </a:xfrm>
          <a:prstGeom prst="rect">
            <a:avLst/>
          </a:prstGeom>
        </p:spPr>
        <p:txBody>
          <a:bodyPr lIns="0" tIns="0" rIns="0" bIns="0" rtlCol="0" anchor="t">
            <a:spAutoFit/>
          </a:bodyPr>
          <a:lstStyle/>
          <a:p>
            <a:pPr algn="ctr">
              <a:lnSpc>
                <a:spcPts val="2427"/>
              </a:lnSpc>
            </a:pPr>
            <a:r>
              <a:rPr lang="en-US" sz="1733">
                <a:solidFill>
                  <a:srgbClr val="000000"/>
                </a:solidFill>
                <a:latin typeface="Roboto Bold"/>
              </a:rPr>
              <a:t>Programma no 2023. Q4</a:t>
            </a:r>
          </a:p>
          <a:p>
            <a:pPr algn="ctr">
              <a:lnSpc>
                <a:spcPts val="2427"/>
              </a:lnSpc>
            </a:pPr>
            <a:endParaRPr lang="en-US" sz="1733">
              <a:solidFill>
                <a:srgbClr val="000000"/>
              </a:solidFill>
              <a:latin typeface="Roboto Bold"/>
            </a:endParaRPr>
          </a:p>
        </p:txBody>
      </p:sp>
      <p:sp>
        <p:nvSpPr>
          <p:cNvPr id="48" name="TextBox 48"/>
          <p:cNvSpPr txBox="1"/>
          <p:nvPr/>
        </p:nvSpPr>
        <p:spPr>
          <a:xfrm>
            <a:off x="4556719" y="4752220"/>
            <a:ext cx="7654122" cy="594202"/>
          </a:xfrm>
          <a:prstGeom prst="rect">
            <a:avLst/>
          </a:prstGeom>
        </p:spPr>
        <p:txBody>
          <a:bodyPr lIns="0" tIns="0" rIns="0" bIns="0" rtlCol="0" anchor="t">
            <a:spAutoFit/>
          </a:bodyPr>
          <a:lstStyle/>
          <a:p>
            <a:pPr algn="ctr">
              <a:lnSpc>
                <a:spcPts val="2427"/>
              </a:lnSpc>
            </a:pPr>
            <a:r>
              <a:rPr lang="en-US" sz="1733">
                <a:solidFill>
                  <a:srgbClr val="000000"/>
                </a:solidFill>
                <a:latin typeface="Roboto Bold"/>
              </a:rPr>
              <a:t>Līdz 20 000 euro (80-100%) no 2023. Q3</a:t>
            </a:r>
          </a:p>
          <a:p>
            <a:pPr algn="ctr">
              <a:lnSpc>
                <a:spcPts val="2427"/>
              </a:lnSpc>
            </a:pPr>
            <a:endParaRPr lang="en-US" sz="1733">
              <a:solidFill>
                <a:srgbClr val="000000"/>
              </a:solidFill>
              <a:latin typeface="Roboto Bold"/>
            </a:endParaRPr>
          </a:p>
        </p:txBody>
      </p:sp>
      <p:sp>
        <p:nvSpPr>
          <p:cNvPr id="49" name="TextBox 49"/>
          <p:cNvSpPr txBox="1"/>
          <p:nvPr/>
        </p:nvSpPr>
        <p:spPr>
          <a:xfrm>
            <a:off x="298208" y="386719"/>
            <a:ext cx="11723225" cy="441339"/>
          </a:xfrm>
          <a:prstGeom prst="rect">
            <a:avLst/>
          </a:prstGeom>
        </p:spPr>
        <p:txBody>
          <a:bodyPr lIns="0" tIns="0" rIns="0" bIns="0" rtlCol="0" anchor="t">
            <a:spAutoFit/>
          </a:bodyPr>
          <a:lstStyle/>
          <a:p>
            <a:pPr algn="ctr">
              <a:lnSpc>
                <a:spcPts val="3733"/>
              </a:lnSpc>
            </a:pPr>
            <a:r>
              <a:rPr lang="en-US" sz="2666" dirty="0">
                <a:solidFill>
                  <a:srgbClr val="0AC380"/>
                </a:solidFill>
                <a:latin typeface="Roboto Bold"/>
              </a:rPr>
              <a:t>ATVESEĻOŠANĀS UN NOTURĪBAS MEHĀNISMA ATBALSTA PROGRAMMAS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584200" y="3294669"/>
            <a:ext cx="3161413" cy="1208688"/>
            <a:chOff x="0" y="0"/>
            <a:chExt cx="1047599" cy="400524"/>
          </a:xfrm>
        </p:grpSpPr>
        <p:sp>
          <p:nvSpPr>
            <p:cNvPr id="4" name="Freeform 4"/>
            <p:cNvSpPr/>
            <p:nvPr/>
          </p:nvSpPr>
          <p:spPr>
            <a:xfrm>
              <a:off x="0" y="0"/>
              <a:ext cx="1047599" cy="400524"/>
            </a:xfrm>
            <a:custGeom>
              <a:avLst/>
              <a:gdLst/>
              <a:ahLst/>
              <a:cxnLst/>
              <a:rect l="l" t="t" r="r" b="b"/>
              <a:pathLst>
                <a:path w="1047599" h="400524">
                  <a:moveTo>
                    <a:pt x="8163" y="0"/>
                  </a:moveTo>
                  <a:lnTo>
                    <a:pt x="1039436" y="0"/>
                  </a:lnTo>
                  <a:cubicBezTo>
                    <a:pt x="1043944" y="0"/>
                    <a:pt x="1047599" y="3655"/>
                    <a:pt x="1047599" y="8163"/>
                  </a:cubicBezTo>
                  <a:lnTo>
                    <a:pt x="1047599" y="392361"/>
                  </a:lnTo>
                  <a:cubicBezTo>
                    <a:pt x="1047599" y="396869"/>
                    <a:pt x="1043944" y="400524"/>
                    <a:pt x="1039436" y="400524"/>
                  </a:cubicBezTo>
                  <a:lnTo>
                    <a:pt x="8163" y="400524"/>
                  </a:lnTo>
                  <a:cubicBezTo>
                    <a:pt x="3655" y="400524"/>
                    <a:pt x="0" y="396869"/>
                    <a:pt x="0" y="39236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5" name="TextBox 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6" name="Group 6"/>
          <p:cNvGrpSpPr/>
          <p:nvPr/>
        </p:nvGrpSpPr>
        <p:grpSpPr>
          <a:xfrm>
            <a:off x="585017" y="1766382"/>
            <a:ext cx="3161413" cy="726601"/>
            <a:chOff x="0" y="0"/>
            <a:chExt cx="1047599" cy="240774"/>
          </a:xfrm>
        </p:grpSpPr>
        <p:sp>
          <p:nvSpPr>
            <p:cNvPr id="7" name="Freeform 7"/>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8" name="TextBox 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9" name="Group 9"/>
          <p:cNvGrpSpPr/>
          <p:nvPr/>
        </p:nvGrpSpPr>
        <p:grpSpPr>
          <a:xfrm>
            <a:off x="586737" y="961678"/>
            <a:ext cx="6421888" cy="653223"/>
            <a:chOff x="0" y="0"/>
            <a:chExt cx="2128024" cy="216459"/>
          </a:xfrm>
        </p:grpSpPr>
        <p:sp>
          <p:nvSpPr>
            <p:cNvPr id="10" name="Freeform 10"/>
            <p:cNvSpPr/>
            <p:nvPr/>
          </p:nvSpPr>
          <p:spPr>
            <a:xfrm>
              <a:off x="0" y="0"/>
              <a:ext cx="2128024" cy="216459"/>
            </a:xfrm>
            <a:custGeom>
              <a:avLst/>
              <a:gdLst/>
              <a:ahLst/>
              <a:cxnLst/>
              <a:rect l="l" t="t" r="r" b="b"/>
              <a:pathLst>
                <a:path w="2128024" h="216459">
                  <a:moveTo>
                    <a:pt x="4019" y="0"/>
                  </a:moveTo>
                  <a:lnTo>
                    <a:pt x="2124006" y="0"/>
                  </a:lnTo>
                  <a:cubicBezTo>
                    <a:pt x="2126225" y="0"/>
                    <a:pt x="2128024" y="1799"/>
                    <a:pt x="2128024" y="4019"/>
                  </a:cubicBezTo>
                  <a:lnTo>
                    <a:pt x="2128024" y="212440"/>
                  </a:lnTo>
                  <a:cubicBezTo>
                    <a:pt x="2128024" y="213506"/>
                    <a:pt x="2127601" y="214528"/>
                    <a:pt x="2126847" y="215282"/>
                  </a:cubicBezTo>
                  <a:cubicBezTo>
                    <a:pt x="2126094" y="216036"/>
                    <a:pt x="2125072" y="216459"/>
                    <a:pt x="2124006" y="216459"/>
                  </a:cubicBezTo>
                  <a:lnTo>
                    <a:pt x="4019" y="216459"/>
                  </a:lnTo>
                  <a:cubicBezTo>
                    <a:pt x="1799" y="216459"/>
                    <a:pt x="0" y="214660"/>
                    <a:pt x="0" y="212440"/>
                  </a:cubicBezTo>
                  <a:lnTo>
                    <a:pt x="0" y="4019"/>
                  </a:lnTo>
                  <a:cubicBezTo>
                    <a:pt x="0" y="2953"/>
                    <a:pt x="423" y="1931"/>
                    <a:pt x="1177" y="1177"/>
                  </a:cubicBezTo>
                  <a:cubicBezTo>
                    <a:pt x="1931" y="423"/>
                    <a:pt x="2953" y="0"/>
                    <a:pt x="4019" y="0"/>
                  </a:cubicBezTo>
                  <a:close/>
                </a:path>
              </a:pathLst>
            </a:custGeom>
            <a:solidFill>
              <a:srgbClr val="09C27F"/>
            </a:solidFill>
            <a:ln w="38100" cap="sq">
              <a:solidFill>
                <a:srgbClr val="1B56E8"/>
              </a:solidFill>
              <a:miter/>
            </a:ln>
          </p:spPr>
          <p:txBody>
            <a:bodyPr/>
            <a:lstStyle/>
            <a:p>
              <a:endParaRPr lang="lv-LV" sz="1200"/>
            </a:p>
          </p:txBody>
        </p:sp>
        <p:sp>
          <p:nvSpPr>
            <p:cNvPr id="11" name="TextBox 1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2" name="Group 12"/>
          <p:cNvGrpSpPr/>
          <p:nvPr/>
        </p:nvGrpSpPr>
        <p:grpSpPr>
          <a:xfrm>
            <a:off x="3848481" y="1766382"/>
            <a:ext cx="3161413" cy="726601"/>
            <a:chOff x="0" y="0"/>
            <a:chExt cx="1047599" cy="240774"/>
          </a:xfrm>
        </p:grpSpPr>
        <p:sp>
          <p:nvSpPr>
            <p:cNvPr id="13" name="Freeform 13"/>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14" name="TextBox 1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5" name="Group 15"/>
          <p:cNvGrpSpPr/>
          <p:nvPr/>
        </p:nvGrpSpPr>
        <p:grpSpPr>
          <a:xfrm>
            <a:off x="7098342" y="1766382"/>
            <a:ext cx="4394707" cy="726601"/>
            <a:chOff x="0" y="0"/>
            <a:chExt cx="1456276" cy="240774"/>
          </a:xfrm>
        </p:grpSpPr>
        <p:sp>
          <p:nvSpPr>
            <p:cNvPr id="16" name="Freeform 16"/>
            <p:cNvSpPr/>
            <p:nvPr/>
          </p:nvSpPr>
          <p:spPr>
            <a:xfrm>
              <a:off x="0" y="0"/>
              <a:ext cx="1456276" cy="240774"/>
            </a:xfrm>
            <a:custGeom>
              <a:avLst/>
              <a:gdLst/>
              <a:ahLst/>
              <a:cxnLst/>
              <a:rect l="l" t="t" r="r" b="b"/>
              <a:pathLst>
                <a:path w="1456276" h="240774">
                  <a:moveTo>
                    <a:pt x="5872" y="0"/>
                  </a:moveTo>
                  <a:lnTo>
                    <a:pt x="1450404" y="0"/>
                  </a:lnTo>
                  <a:cubicBezTo>
                    <a:pt x="1451962" y="0"/>
                    <a:pt x="1453455" y="619"/>
                    <a:pt x="1454556" y="1720"/>
                  </a:cubicBezTo>
                  <a:cubicBezTo>
                    <a:pt x="1455658" y="2821"/>
                    <a:pt x="1456276" y="4315"/>
                    <a:pt x="1456276" y="5872"/>
                  </a:cubicBezTo>
                  <a:lnTo>
                    <a:pt x="1456276" y="234902"/>
                  </a:lnTo>
                  <a:cubicBezTo>
                    <a:pt x="1456276" y="236459"/>
                    <a:pt x="1455658" y="237953"/>
                    <a:pt x="1454556" y="239054"/>
                  </a:cubicBezTo>
                  <a:cubicBezTo>
                    <a:pt x="1453455" y="240155"/>
                    <a:pt x="1451962" y="240774"/>
                    <a:pt x="1450404" y="240774"/>
                  </a:cubicBezTo>
                  <a:lnTo>
                    <a:pt x="5872" y="240774"/>
                  </a:lnTo>
                  <a:cubicBezTo>
                    <a:pt x="4315" y="240774"/>
                    <a:pt x="2821" y="240155"/>
                    <a:pt x="1720" y="239054"/>
                  </a:cubicBezTo>
                  <a:cubicBezTo>
                    <a:pt x="619" y="237953"/>
                    <a:pt x="0" y="236459"/>
                    <a:pt x="0" y="234902"/>
                  </a:cubicBezTo>
                  <a:lnTo>
                    <a:pt x="0" y="5872"/>
                  </a:lnTo>
                  <a:cubicBezTo>
                    <a:pt x="0" y="4315"/>
                    <a:pt x="619" y="2821"/>
                    <a:pt x="1720" y="1720"/>
                  </a:cubicBezTo>
                  <a:cubicBezTo>
                    <a:pt x="2821" y="619"/>
                    <a:pt x="4315" y="0"/>
                    <a:pt x="5872" y="0"/>
                  </a:cubicBezTo>
                  <a:close/>
                </a:path>
              </a:pathLst>
            </a:custGeom>
            <a:solidFill>
              <a:srgbClr val="D9D9D9"/>
            </a:solidFill>
            <a:ln w="38100" cap="sq">
              <a:solidFill>
                <a:srgbClr val="1B56E8"/>
              </a:solidFill>
              <a:miter/>
            </a:ln>
          </p:spPr>
          <p:txBody>
            <a:bodyPr/>
            <a:lstStyle/>
            <a:p>
              <a:endParaRPr lang="lv-LV" sz="1200"/>
            </a:p>
          </p:txBody>
        </p:sp>
        <p:sp>
          <p:nvSpPr>
            <p:cNvPr id="17" name="TextBox 1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18" name="Group 18"/>
          <p:cNvGrpSpPr/>
          <p:nvPr/>
        </p:nvGrpSpPr>
        <p:grpSpPr>
          <a:xfrm>
            <a:off x="584200" y="2529968"/>
            <a:ext cx="3161413" cy="726601"/>
            <a:chOff x="0" y="0"/>
            <a:chExt cx="1047599" cy="240774"/>
          </a:xfrm>
        </p:grpSpPr>
        <p:sp>
          <p:nvSpPr>
            <p:cNvPr id="19" name="Freeform 19"/>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0" name="TextBox 2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1" name="Group 21"/>
          <p:cNvGrpSpPr/>
          <p:nvPr/>
        </p:nvGrpSpPr>
        <p:grpSpPr>
          <a:xfrm>
            <a:off x="3848481" y="2529968"/>
            <a:ext cx="3161413" cy="726601"/>
            <a:chOff x="0" y="0"/>
            <a:chExt cx="1047599" cy="240774"/>
          </a:xfrm>
        </p:grpSpPr>
        <p:sp>
          <p:nvSpPr>
            <p:cNvPr id="22" name="Freeform 22"/>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3" name="TextBox 2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4" name="Group 24"/>
          <p:cNvGrpSpPr/>
          <p:nvPr/>
        </p:nvGrpSpPr>
        <p:grpSpPr>
          <a:xfrm>
            <a:off x="7111493" y="2529968"/>
            <a:ext cx="4394707" cy="726601"/>
            <a:chOff x="0" y="0"/>
            <a:chExt cx="1456276" cy="240774"/>
          </a:xfrm>
        </p:grpSpPr>
        <p:sp>
          <p:nvSpPr>
            <p:cNvPr id="25" name="Freeform 25"/>
            <p:cNvSpPr/>
            <p:nvPr/>
          </p:nvSpPr>
          <p:spPr>
            <a:xfrm>
              <a:off x="0" y="0"/>
              <a:ext cx="1456276" cy="240774"/>
            </a:xfrm>
            <a:custGeom>
              <a:avLst/>
              <a:gdLst/>
              <a:ahLst/>
              <a:cxnLst/>
              <a:rect l="l" t="t" r="r" b="b"/>
              <a:pathLst>
                <a:path w="1456276" h="240774">
                  <a:moveTo>
                    <a:pt x="5872" y="0"/>
                  </a:moveTo>
                  <a:lnTo>
                    <a:pt x="1450404" y="0"/>
                  </a:lnTo>
                  <a:cubicBezTo>
                    <a:pt x="1451962" y="0"/>
                    <a:pt x="1453455" y="619"/>
                    <a:pt x="1454556" y="1720"/>
                  </a:cubicBezTo>
                  <a:cubicBezTo>
                    <a:pt x="1455658" y="2821"/>
                    <a:pt x="1456276" y="4315"/>
                    <a:pt x="1456276" y="5872"/>
                  </a:cubicBezTo>
                  <a:lnTo>
                    <a:pt x="1456276" y="234902"/>
                  </a:lnTo>
                  <a:cubicBezTo>
                    <a:pt x="1456276" y="236459"/>
                    <a:pt x="1455658" y="237953"/>
                    <a:pt x="1454556" y="239054"/>
                  </a:cubicBezTo>
                  <a:cubicBezTo>
                    <a:pt x="1453455" y="240155"/>
                    <a:pt x="1451962" y="240774"/>
                    <a:pt x="1450404" y="240774"/>
                  </a:cubicBezTo>
                  <a:lnTo>
                    <a:pt x="5872" y="240774"/>
                  </a:lnTo>
                  <a:cubicBezTo>
                    <a:pt x="4315" y="240774"/>
                    <a:pt x="2821" y="240155"/>
                    <a:pt x="1720" y="239054"/>
                  </a:cubicBezTo>
                  <a:cubicBezTo>
                    <a:pt x="619" y="237953"/>
                    <a:pt x="0" y="236459"/>
                    <a:pt x="0" y="234902"/>
                  </a:cubicBezTo>
                  <a:lnTo>
                    <a:pt x="0" y="5872"/>
                  </a:lnTo>
                  <a:cubicBezTo>
                    <a:pt x="0" y="4315"/>
                    <a:pt x="619" y="2821"/>
                    <a:pt x="1720" y="1720"/>
                  </a:cubicBezTo>
                  <a:cubicBezTo>
                    <a:pt x="2821" y="619"/>
                    <a:pt x="4315" y="0"/>
                    <a:pt x="5872" y="0"/>
                  </a:cubicBezTo>
                  <a:close/>
                </a:path>
              </a:pathLst>
            </a:custGeom>
            <a:solidFill>
              <a:srgbClr val="D9D9D9"/>
            </a:solidFill>
            <a:ln w="38100" cap="sq">
              <a:solidFill>
                <a:srgbClr val="1B56E8"/>
              </a:solidFill>
              <a:miter/>
            </a:ln>
          </p:spPr>
          <p:txBody>
            <a:bodyPr/>
            <a:lstStyle/>
            <a:p>
              <a:endParaRPr lang="lv-LV" sz="1200"/>
            </a:p>
          </p:txBody>
        </p:sp>
        <p:sp>
          <p:nvSpPr>
            <p:cNvPr id="26" name="TextBox 26"/>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27" name="Group 27"/>
          <p:cNvGrpSpPr/>
          <p:nvPr/>
        </p:nvGrpSpPr>
        <p:grpSpPr>
          <a:xfrm>
            <a:off x="584200" y="4541456"/>
            <a:ext cx="3161413" cy="726601"/>
            <a:chOff x="0" y="0"/>
            <a:chExt cx="1047599" cy="240774"/>
          </a:xfrm>
        </p:grpSpPr>
        <p:sp>
          <p:nvSpPr>
            <p:cNvPr id="28" name="Freeform 28"/>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29" name="TextBox 29"/>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0" name="Group 30"/>
          <p:cNvGrpSpPr/>
          <p:nvPr/>
        </p:nvGrpSpPr>
        <p:grpSpPr>
          <a:xfrm>
            <a:off x="3848481" y="4541456"/>
            <a:ext cx="3161413" cy="726601"/>
            <a:chOff x="0" y="0"/>
            <a:chExt cx="1047599" cy="240774"/>
          </a:xfrm>
        </p:grpSpPr>
        <p:sp>
          <p:nvSpPr>
            <p:cNvPr id="31" name="Freeform 31"/>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32" name="TextBox 32"/>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3" name="Group 33"/>
          <p:cNvGrpSpPr/>
          <p:nvPr/>
        </p:nvGrpSpPr>
        <p:grpSpPr>
          <a:xfrm>
            <a:off x="7098342" y="4541456"/>
            <a:ext cx="4394707" cy="726601"/>
            <a:chOff x="0" y="0"/>
            <a:chExt cx="1456276" cy="240774"/>
          </a:xfrm>
        </p:grpSpPr>
        <p:sp>
          <p:nvSpPr>
            <p:cNvPr id="34" name="Freeform 34"/>
            <p:cNvSpPr/>
            <p:nvPr/>
          </p:nvSpPr>
          <p:spPr>
            <a:xfrm>
              <a:off x="0" y="0"/>
              <a:ext cx="1456276" cy="240774"/>
            </a:xfrm>
            <a:custGeom>
              <a:avLst/>
              <a:gdLst/>
              <a:ahLst/>
              <a:cxnLst/>
              <a:rect l="l" t="t" r="r" b="b"/>
              <a:pathLst>
                <a:path w="1456276" h="240774">
                  <a:moveTo>
                    <a:pt x="5872" y="0"/>
                  </a:moveTo>
                  <a:lnTo>
                    <a:pt x="1450404" y="0"/>
                  </a:lnTo>
                  <a:cubicBezTo>
                    <a:pt x="1451962" y="0"/>
                    <a:pt x="1453455" y="619"/>
                    <a:pt x="1454556" y="1720"/>
                  </a:cubicBezTo>
                  <a:cubicBezTo>
                    <a:pt x="1455658" y="2821"/>
                    <a:pt x="1456276" y="4315"/>
                    <a:pt x="1456276" y="5872"/>
                  </a:cubicBezTo>
                  <a:lnTo>
                    <a:pt x="1456276" y="234902"/>
                  </a:lnTo>
                  <a:cubicBezTo>
                    <a:pt x="1456276" y="236459"/>
                    <a:pt x="1455658" y="237953"/>
                    <a:pt x="1454556" y="239054"/>
                  </a:cubicBezTo>
                  <a:cubicBezTo>
                    <a:pt x="1453455" y="240155"/>
                    <a:pt x="1451962" y="240774"/>
                    <a:pt x="1450404" y="240774"/>
                  </a:cubicBezTo>
                  <a:lnTo>
                    <a:pt x="5872" y="240774"/>
                  </a:lnTo>
                  <a:cubicBezTo>
                    <a:pt x="4315" y="240774"/>
                    <a:pt x="2821" y="240155"/>
                    <a:pt x="1720" y="239054"/>
                  </a:cubicBezTo>
                  <a:cubicBezTo>
                    <a:pt x="619" y="237953"/>
                    <a:pt x="0" y="236459"/>
                    <a:pt x="0" y="234902"/>
                  </a:cubicBezTo>
                  <a:lnTo>
                    <a:pt x="0" y="5872"/>
                  </a:lnTo>
                  <a:cubicBezTo>
                    <a:pt x="0" y="4315"/>
                    <a:pt x="619" y="2821"/>
                    <a:pt x="1720" y="1720"/>
                  </a:cubicBezTo>
                  <a:cubicBezTo>
                    <a:pt x="2821" y="619"/>
                    <a:pt x="4315" y="0"/>
                    <a:pt x="5872" y="0"/>
                  </a:cubicBezTo>
                  <a:close/>
                </a:path>
              </a:pathLst>
            </a:custGeom>
            <a:solidFill>
              <a:srgbClr val="D9D9D9"/>
            </a:solidFill>
            <a:ln w="38100" cap="sq">
              <a:solidFill>
                <a:srgbClr val="1B56E8"/>
              </a:solidFill>
              <a:miter/>
            </a:ln>
          </p:spPr>
          <p:txBody>
            <a:bodyPr/>
            <a:lstStyle/>
            <a:p>
              <a:endParaRPr lang="lv-LV" sz="1200"/>
            </a:p>
          </p:txBody>
        </p:sp>
        <p:sp>
          <p:nvSpPr>
            <p:cNvPr id="35" name="TextBox 35"/>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6" name="Group 36"/>
          <p:cNvGrpSpPr/>
          <p:nvPr/>
        </p:nvGrpSpPr>
        <p:grpSpPr>
          <a:xfrm>
            <a:off x="3848481" y="3294669"/>
            <a:ext cx="3161413" cy="1208688"/>
            <a:chOff x="0" y="0"/>
            <a:chExt cx="1047599" cy="400524"/>
          </a:xfrm>
        </p:grpSpPr>
        <p:sp>
          <p:nvSpPr>
            <p:cNvPr id="37" name="Freeform 37"/>
            <p:cNvSpPr/>
            <p:nvPr/>
          </p:nvSpPr>
          <p:spPr>
            <a:xfrm>
              <a:off x="0" y="0"/>
              <a:ext cx="1047599" cy="400524"/>
            </a:xfrm>
            <a:custGeom>
              <a:avLst/>
              <a:gdLst/>
              <a:ahLst/>
              <a:cxnLst/>
              <a:rect l="l" t="t" r="r" b="b"/>
              <a:pathLst>
                <a:path w="1047599" h="400524">
                  <a:moveTo>
                    <a:pt x="8163" y="0"/>
                  </a:moveTo>
                  <a:lnTo>
                    <a:pt x="1039436" y="0"/>
                  </a:lnTo>
                  <a:cubicBezTo>
                    <a:pt x="1043944" y="0"/>
                    <a:pt x="1047599" y="3655"/>
                    <a:pt x="1047599" y="8163"/>
                  </a:cubicBezTo>
                  <a:lnTo>
                    <a:pt x="1047599" y="392361"/>
                  </a:lnTo>
                  <a:cubicBezTo>
                    <a:pt x="1047599" y="396869"/>
                    <a:pt x="1043944" y="400524"/>
                    <a:pt x="1039436" y="400524"/>
                  </a:cubicBezTo>
                  <a:lnTo>
                    <a:pt x="8163" y="400524"/>
                  </a:lnTo>
                  <a:cubicBezTo>
                    <a:pt x="3655" y="400524"/>
                    <a:pt x="0" y="396869"/>
                    <a:pt x="0" y="39236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38" name="TextBox 38"/>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39" name="Group 39"/>
          <p:cNvGrpSpPr/>
          <p:nvPr/>
        </p:nvGrpSpPr>
        <p:grpSpPr>
          <a:xfrm>
            <a:off x="7111493" y="3294669"/>
            <a:ext cx="4394707" cy="1208688"/>
            <a:chOff x="0" y="0"/>
            <a:chExt cx="1456276" cy="400524"/>
          </a:xfrm>
        </p:grpSpPr>
        <p:sp>
          <p:nvSpPr>
            <p:cNvPr id="40" name="Freeform 40"/>
            <p:cNvSpPr/>
            <p:nvPr/>
          </p:nvSpPr>
          <p:spPr>
            <a:xfrm>
              <a:off x="0" y="0"/>
              <a:ext cx="1456276" cy="400524"/>
            </a:xfrm>
            <a:custGeom>
              <a:avLst/>
              <a:gdLst/>
              <a:ahLst/>
              <a:cxnLst/>
              <a:rect l="l" t="t" r="r" b="b"/>
              <a:pathLst>
                <a:path w="1456276" h="400524">
                  <a:moveTo>
                    <a:pt x="5872" y="0"/>
                  </a:moveTo>
                  <a:lnTo>
                    <a:pt x="1450404" y="0"/>
                  </a:lnTo>
                  <a:cubicBezTo>
                    <a:pt x="1451962" y="0"/>
                    <a:pt x="1453455" y="619"/>
                    <a:pt x="1454556" y="1720"/>
                  </a:cubicBezTo>
                  <a:cubicBezTo>
                    <a:pt x="1455658" y="2821"/>
                    <a:pt x="1456276" y="4315"/>
                    <a:pt x="1456276" y="5872"/>
                  </a:cubicBezTo>
                  <a:lnTo>
                    <a:pt x="1456276" y="394651"/>
                  </a:lnTo>
                  <a:cubicBezTo>
                    <a:pt x="1456276" y="396209"/>
                    <a:pt x="1455658" y="397702"/>
                    <a:pt x="1454556" y="398804"/>
                  </a:cubicBezTo>
                  <a:cubicBezTo>
                    <a:pt x="1453455" y="399905"/>
                    <a:pt x="1451962" y="400524"/>
                    <a:pt x="1450404" y="400524"/>
                  </a:cubicBezTo>
                  <a:lnTo>
                    <a:pt x="5872" y="400524"/>
                  </a:lnTo>
                  <a:cubicBezTo>
                    <a:pt x="4315" y="400524"/>
                    <a:pt x="2821" y="399905"/>
                    <a:pt x="1720" y="398804"/>
                  </a:cubicBezTo>
                  <a:cubicBezTo>
                    <a:pt x="619" y="397702"/>
                    <a:pt x="0" y="396209"/>
                    <a:pt x="0" y="394651"/>
                  </a:cubicBezTo>
                  <a:lnTo>
                    <a:pt x="0" y="5872"/>
                  </a:lnTo>
                  <a:cubicBezTo>
                    <a:pt x="0" y="4315"/>
                    <a:pt x="619" y="2821"/>
                    <a:pt x="1720" y="1720"/>
                  </a:cubicBezTo>
                  <a:cubicBezTo>
                    <a:pt x="2821" y="619"/>
                    <a:pt x="4315" y="0"/>
                    <a:pt x="5872" y="0"/>
                  </a:cubicBezTo>
                  <a:close/>
                </a:path>
              </a:pathLst>
            </a:custGeom>
            <a:solidFill>
              <a:srgbClr val="D9D9D9"/>
            </a:solidFill>
            <a:ln w="38100" cap="sq">
              <a:solidFill>
                <a:srgbClr val="1B56E8"/>
              </a:solidFill>
              <a:miter/>
            </a:ln>
          </p:spPr>
          <p:txBody>
            <a:bodyPr/>
            <a:lstStyle/>
            <a:p>
              <a:endParaRPr lang="lv-LV" sz="1200"/>
            </a:p>
          </p:txBody>
        </p:sp>
        <p:sp>
          <p:nvSpPr>
            <p:cNvPr id="41" name="TextBox 41"/>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2" name="Group 42"/>
          <p:cNvGrpSpPr/>
          <p:nvPr/>
        </p:nvGrpSpPr>
        <p:grpSpPr>
          <a:xfrm>
            <a:off x="584200" y="5306158"/>
            <a:ext cx="3161413" cy="726601"/>
            <a:chOff x="0" y="0"/>
            <a:chExt cx="1047599" cy="240774"/>
          </a:xfrm>
        </p:grpSpPr>
        <p:sp>
          <p:nvSpPr>
            <p:cNvPr id="43" name="Freeform 43"/>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44" name="TextBox 4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5" name="Group 45"/>
          <p:cNvGrpSpPr/>
          <p:nvPr/>
        </p:nvGrpSpPr>
        <p:grpSpPr>
          <a:xfrm>
            <a:off x="3848481" y="5306158"/>
            <a:ext cx="3161413" cy="726601"/>
            <a:chOff x="0" y="0"/>
            <a:chExt cx="1047599" cy="240774"/>
          </a:xfrm>
        </p:grpSpPr>
        <p:sp>
          <p:nvSpPr>
            <p:cNvPr id="46" name="Freeform 46"/>
            <p:cNvSpPr/>
            <p:nvPr/>
          </p:nvSpPr>
          <p:spPr>
            <a:xfrm>
              <a:off x="0" y="0"/>
              <a:ext cx="1047599" cy="240774"/>
            </a:xfrm>
            <a:custGeom>
              <a:avLst/>
              <a:gdLst/>
              <a:ahLst/>
              <a:cxnLst/>
              <a:rect l="l" t="t" r="r" b="b"/>
              <a:pathLst>
                <a:path w="1047599" h="240774">
                  <a:moveTo>
                    <a:pt x="8163" y="0"/>
                  </a:moveTo>
                  <a:lnTo>
                    <a:pt x="1039436" y="0"/>
                  </a:lnTo>
                  <a:cubicBezTo>
                    <a:pt x="1043944" y="0"/>
                    <a:pt x="1047599" y="3655"/>
                    <a:pt x="1047599" y="8163"/>
                  </a:cubicBezTo>
                  <a:lnTo>
                    <a:pt x="1047599" y="232611"/>
                  </a:lnTo>
                  <a:cubicBezTo>
                    <a:pt x="1047599" y="237119"/>
                    <a:pt x="1043944" y="240774"/>
                    <a:pt x="1039436" y="240774"/>
                  </a:cubicBezTo>
                  <a:lnTo>
                    <a:pt x="8163" y="240774"/>
                  </a:lnTo>
                  <a:cubicBezTo>
                    <a:pt x="3655" y="240774"/>
                    <a:pt x="0" y="237119"/>
                    <a:pt x="0" y="232611"/>
                  </a:cubicBezTo>
                  <a:lnTo>
                    <a:pt x="0" y="8163"/>
                  </a:lnTo>
                  <a:cubicBezTo>
                    <a:pt x="0" y="3655"/>
                    <a:pt x="3655" y="0"/>
                    <a:pt x="8163" y="0"/>
                  </a:cubicBezTo>
                  <a:close/>
                </a:path>
              </a:pathLst>
            </a:custGeom>
            <a:solidFill>
              <a:srgbClr val="D9D9D9"/>
            </a:solidFill>
            <a:ln w="38100" cap="sq">
              <a:solidFill>
                <a:srgbClr val="1B56E8"/>
              </a:solidFill>
              <a:miter/>
            </a:ln>
          </p:spPr>
          <p:txBody>
            <a:bodyPr/>
            <a:lstStyle/>
            <a:p>
              <a:endParaRPr lang="lv-LV" sz="1200"/>
            </a:p>
          </p:txBody>
        </p:sp>
        <p:sp>
          <p:nvSpPr>
            <p:cNvPr id="47" name="TextBox 4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48" name="Group 48"/>
          <p:cNvGrpSpPr/>
          <p:nvPr/>
        </p:nvGrpSpPr>
        <p:grpSpPr>
          <a:xfrm>
            <a:off x="7111493" y="5306158"/>
            <a:ext cx="4394707" cy="726601"/>
            <a:chOff x="0" y="0"/>
            <a:chExt cx="1456276" cy="240774"/>
          </a:xfrm>
        </p:grpSpPr>
        <p:sp>
          <p:nvSpPr>
            <p:cNvPr id="49" name="Freeform 49"/>
            <p:cNvSpPr/>
            <p:nvPr/>
          </p:nvSpPr>
          <p:spPr>
            <a:xfrm>
              <a:off x="0" y="0"/>
              <a:ext cx="1456276" cy="240774"/>
            </a:xfrm>
            <a:custGeom>
              <a:avLst/>
              <a:gdLst/>
              <a:ahLst/>
              <a:cxnLst/>
              <a:rect l="l" t="t" r="r" b="b"/>
              <a:pathLst>
                <a:path w="1456276" h="240774">
                  <a:moveTo>
                    <a:pt x="5872" y="0"/>
                  </a:moveTo>
                  <a:lnTo>
                    <a:pt x="1450404" y="0"/>
                  </a:lnTo>
                  <a:cubicBezTo>
                    <a:pt x="1451962" y="0"/>
                    <a:pt x="1453455" y="619"/>
                    <a:pt x="1454556" y="1720"/>
                  </a:cubicBezTo>
                  <a:cubicBezTo>
                    <a:pt x="1455658" y="2821"/>
                    <a:pt x="1456276" y="4315"/>
                    <a:pt x="1456276" y="5872"/>
                  </a:cubicBezTo>
                  <a:lnTo>
                    <a:pt x="1456276" y="234902"/>
                  </a:lnTo>
                  <a:cubicBezTo>
                    <a:pt x="1456276" y="236459"/>
                    <a:pt x="1455658" y="237953"/>
                    <a:pt x="1454556" y="239054"/>
                  </a:cubicBezTo>
                  <a:cubicBezTo>
                    <a:pt x="1453455" y="240155"/>
                    <a:pt x="1451962" y="240774"/>
                    <a:pt x="1450404" y="240774"/>
                  </a:cubicBezTo>
                  <a:lnTo>
                    <a:pt x="5872" y="240774"/>
                  </a:lnTo>
                  <a:cubicBezTo>
                    <a:pt x="4315" y="240774"/>
                    <a:pt x="2821" y="240155"/>
                    <a:pt x="1720" y="239054"/>
                  </a:cubicBezTo>
                  <a:cubicBezTo>
                    <a:pt x="619" y="237953"/>
                    <a:pt x="0" y="236459"/>
                    <a:pt x="0" y="234902"/>
                  </a:cubicBezTo>
                  <a:lnTo>
                    <a:pt x="0" y="5872"/>
                  </a:lnTo>
                  <a:cubicBezTo>
                    <a:pt x="0" y="4315"/>
                    <a:pt x="619" y="2821"/>
                    <a:pt x="1720" y="1720"/>
                  </a:cubicBezTo>
                  <a:cubicBezTo>
                    <a:pt x="2821" y="619"/>
                    <a:pt x="4315" y="0"/>
                    <a:pt x="5872" y="0"/>
                  </a:cubicBezTo>
                  <a:close/>
                </a:path>
              </a:pathLst>
            </a:custGeom>
            <a:solidFill>
              <a:srgbClr val="D9D9D9"/>
            </a:solidFill>
            <a:ln w="38100" cap="sq">
              <a:solidFill>
                <a:srgbClr val="1B56E8"/>
              </a:solidFill>
              <a:miter/>
            </a:ln>
          </p:spPr>
          <p:txBody>
            <a:bodyPr/>
            <a:lstStyle/>
            <a:p>
              <a:endParaRPr lang="lv-LV" sz="1200"/>
            </a:p>
          </p:txBody>
        </p:sp>
        <p:sp>
          <p:nvSpPr>
            <p:cNvPr id="50" name="TextBox 5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1" name="Group 51"/>
          <p:cNvGrpSpPr/>
          <p:nvPr/>
        </p:nvGrpSpPr>
        <p:grpSpPr>
          <a:xfrm>
            <a:off x="584200" y="6070859"/>
            <a:ext cx="6421888" cy="653223"/>
            <a:chOff x="0" y="0"/>
            <a:chExt cx="2128024" cy="216459"/>
          </a:xfrm>
        </p:grpSpPr>
        <p:sp>
          <p:nvSpPr>
            <p:cNvPr id="52" name="Freeform 52"/>
            <p:cNvSpPr/>
            <p:nvPr/>
          </p:nvSpPr>
          <p:spPr>
            <a:xfrm>
              <a:off x="0" y="0"/>
              <a:ext cx="2128024" cy="216459"/>
            </a:xfrm>
            <a:custGeom>
              <a:avLst/>
              <a:gdLst/>
              <a:ahLst/>
              <a:cxnLst/>
              <a:rect l="l" t="t" r="r" b="b"/>
              <a:pathLst>
                <a:path w="2128024" h="216459">
                  <a:moveTo>
                    <a:pt x="4019" y="0"/>
                  </a:moveTo>
                  <a:lnTo>
                    <a:pt x="2124006" y="0"/>
                  </a:lnTo>
                  <a:cubicBezTo>
                    <a:pt x="2126225" y="0"/>
                    <a:pt x="2128024" y="1799"/>
                    <a:pt x="2128024" y="4019"/>
                  </a:cubicBezTo>
                  <a:lnTo>
                    <a:pt x="2128024" y="212440"/>
                  </a:lnTo>
                  <a:cubicBezTo>
                    <a:pt x="2128024" y="213506"/>
                    <a:pt x="2127601" y="214528"/>
                    <a:pt x="2126847" y="215282"/>
                  </a:cubicBezTo>
                  <a:cubicBezTo>
                    <a:pt x="2126094" y="216036"/>
                    <a:pt x="2125072" y="216459"/>
                    <a:pt x="2124006" y="216459"/>
                  </a:cubicBezTo>
                  <a:lnTo>
                    <a:pt x="4019" y="216459"/>
                  </a:lnTo>
                  <a:cubicBezTo>
                    <a:pt x="1799" y="216459"/>
                    <a:pt x="0" y="214660"/>
                    <a:pt x="0" y="212440"/>
                  </a:cubicBezTo>
                  <a:lnTo>
                    <a:pt x="0" y="4019"/>
                  </a:lnTo>
                  <a:cubicBezTo>
                    <a:pt x="0" y="2953"/>
                    <a:pt x="423" y="1931"/>
                    <a:pt x="1177" y="1177"/>
                  </a:cubicBezTo>
                  <a:cubicBezTo>
                    <a:pt x="1931" y="423"/>
                    <a:pt x="2953" y="0"/>
                    <a:pt x="4019" y="0"/>
                  </a:cubicBezTo>
                  <a:close/>
                </a:path>
              </a:pathLst>
            </a:custGeom>
            <a:solidFill>
              <a:srgbClr val="D9D9D9"/>
            </a:solidFill>
            <a:ln w="38100" cap="sq">
              <a:solidFill>
                <a:srgbClr val="1B56E8"/>
              </a:solidFill>
              <a:miter/>
            </a:ln>
          </p:spPr>
          <p:txBody>
            <a:bodyPr/>
            <a:lstStyle/>
            <a:p>
              <a:endParaRPr lang="lv-LV" sz="1200"/>
            </a:p>
          </p:txBody>
        </p:sp>
        <p:sp>
          <p:nvSpPr>
            <p:cNvPr id="53" name="TextBox 53"/>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54" name="TextBox 54"/>
          <p:cNvSpPr txBox="1"/>
          <p:nvPr/>
        </p:nvSpPr>
        <p:spPr>
          <a:xfrm>
            <a:off x="1383053" y="237777"/>
            <a:ext cx="9554239" cy="549318"/>
          </a:xfrm>
          <a:prstGeom prst="rect">
            <a:avLst/>
          </a:prstGeom>
        </p:spPr>
        <p:txBody>
          <a:bodyPr lIns="0" tIns="0" rIns="0" bIns="0" rtlCol="0" anchor="t">
            <a:spAutoFit/>
          </a:bodyPr>
          <a:lstStyle/>
          <a:p>
            <a:pPr algn="ctr">
              <a:lnSpc>
                <a:spcPts val="4600"/>
              </a:lnSpc>
              <a:spcBef>
                <a:spcPct val="0"/>
              </a:spcBef>
            </a:pPr>
            <a:r>
              <a:rPr lang="en-US" sz="3300" b="1" spc="167" dirty="0">
                <a:solidFill>
                  <a:srgbClr val="0AC380"/>
                </a:solidFill>
                <a:latin typeface="Roboto" panose="02000000000000000000" pitchFamily="2" charset="0"/>
                <a:ea typeface="Roboto" panose="02000000000000000000" pitchFamily="2" charset="0"/>
                <a:cs typeface="Roboto" panose="02000000000000000000" pitchFamily="2" charset="0"/>
              </a:rPr>
              <a:t>ATBALSTS PROCESU DIGITALIZĀCIJAI LIAA</a:t>
            </a:r>
          </a:p>
        </p:txBody>
      </p:sp>
      <p:sp>
        <p:nvSpPr>
          <p:cNvPr id="55" name="TextBox 55"/>
          <p:cNvSpPr txBox="1"/>
          <p:nvPr/>
        </p:nvSpPr>
        <p:spPr>
          <a:xfrm>
            <a:off x="7184399" y="3365189"/>
            <a:ext cx="4248895" cy="1056892"/>
          </a:xfrm>
          <a:prstGeom prst="rect">
            <a:avLst/>
          </a:prstGeom>
        </p:spPr>
        <p:txBody>
          <a:bodyPr lIns="0" tIns="0" rIns="0" bIns="0" rtlCol="0" anchor="t">
            <a:spAutoFit/>
          </a:bodyPr>
          <a:lstStyle/>
          <a:p>
            <a:pPr algn="ctr">
              <a:lnSpc>
                <a:spcPts val="2053"/>
              </a:lnSpc>
            </a:pPr>
            <a:r>
              <a:rPr lang="en-US" sz="1466">
                <a:solidFill>
                  <a:srgbClr val="000000"/>
                </a:solidFill>
                <a:latin typeface="Roboto Bold"/>
              </a:rPr>
              <a:t>Komersanti (MVK un lielie), t.sk. ārvalstu filiāles, kooperatīvās sabiedrības, zemnieku saimniecības, biedrības, nodibinājumi, pētniecības organizācijas, publiskas personas, kapitālsabiedrības</a:t>
            </a:r>
          </a:p>
        </p:txBody>
      </p:sp>
      <p:sp>
        <p:nvSpPr>
          <p:cNvPr id="56" name="TextBox 56"/>
          <p:cNvSpPr txBox="1"/>
          <p:nvPr/>
        </p:nvSpPr>
        <p:spPr>
          <a:xfrm>
            <a:off x="1137728" y="1131656"/>
            <a:ext cx="4412361" cy="274627"/>
          </a:xfrm>
          <a:prstGeom prst="rect">
            <a:avLst/>
          </a:prstGeom>
        </p:spPr>
        <p:txBody>
          <a:bodyPr wrap="square" lIns="0" tIns="0" rIns="0" bIns="0" rtlCol="0" anchor="t">
            <a:spAutoFit/>
          </a:bodyPr>
          <a:lstStyle/>
          <a:p>
            <a:pPr algn="ctr">
              <a:lnSpc>
                <a:spcPts val="2333"/>
              </a:lnSpc>
            </a:pPr>
            <a:r>
              <a:rPr lang="en-US" sz="1666" dirty="0" err="1">
                <a:solidFill>
                  <a:srgbClr val="000000"/>
                </a:solidFill>
                <a:latin typeface="Roboto Bold"/>
              </a:rPr>
              <a:t>Kopējais</a:t>
            </a:r>
            <a:r>
              <a:rPr lang="en-US" sz="1666" dirty="0">
                <a:solidFill>
                  <a:srgbClr val="000000"/>
                </a:solidFill>
                <a:latin typeface="Roboto Bold"/>
              </a:rPr>
              <a:t> </a:t>
            </a:r>
            <a:r>
              <a:rPr lang="en-US" sz="1666" dirty="0" err="1">
                <a:solidFill>
                  <a:srgbClr val="000000"/>
                </a:solidFill>
                <a:latin typeface="Roboto Bold"/>
              </a:rPr>
              <a:t>pieejamais</a:t>
            </a:r>
            <a:r>
              <a:rPr lang="en-US" sz="1666" dirty="0">
                <a:solidFill>
                  <a:srgbClr val="000000"/>
                </a:solidFill>
                <a:latin typeface="Roboto Bold"/>
              </a:rPr>
              <a:t> </a:t>
            </a:r>
            <a:r>
              <a:rPr lang="en-US" sz="1666" dirty="0" err="1">
                <a:solidFill>
                  <a:srgbClr val="000000"/>
                </a:solidFill>
                <a:latin typeface="Roboto Bold"/>
              </a:rPr>
              <a:t>finansējums</a:t>
            </a:r>
            <a:r>
              <a:rPr lang="en-US" sz="1666" dirty="0">
                <a:solidFill>
                  <a:srgbClr val="000000"/>
                </a:solidFill>
                <a:latin typeface="Roboto Bold"/>
              </a:rPr>
              <a:t> 37,5 </a:t>
            </a:r>
            <a:r>
              <a:rPr lang="en-US" sz="1666" dirty="0" err="1">
                <a:solidFill>
                  <a:srgbClr val="000000"/>
                </a:solidFill>
                <a:latin typeface="Roboto Bold"/>
              </a:rPr>
              <a:t>milj</a:t>
            </a:r>
            <a:r>
              <a:rPr lang="en-US" sz="1666" dirty="0">
                <a:solidFill>
                  <a:srgbClr val="000000"/>
                </a:solidFill>
                <a:latin typeface="Roboto Bold"/>
              </a:rPr>
              <a:t>. </a:t>
            </a:r>
            <a:r>
              <a:rPr lang="en-US" sz="1666" dirty="0" err="1">
                <a:solidFill>
                  <a:srgbClr val="000000"/>
                </a:solidFill>
                <a:latin typeface="Roboto Bold"/>
              </a:rPr>
              <a:t>eir</a:t>
            </a:r>
            <a:endParaRPr lang="en-US" sz="1666" dirty="0">
              <a:solidFill>
                <a:srgbClr val="000000"/>
              </a:solidFill>
              <a:latin typeface="Roboto Bold"/>
            </a:endParaRPr>
          </a:p>
        </p:txBody>
      </p:sp>
      <p:sp>
        <p:nvSpPr>
          <p:cNvPr id="57" name="TextBox 57"/>
          <p:cNvSpPr txBox="1"/>
          <p:nvPr/>
        </p:nvSpPr>
        <p:spPr>
          <a:xfrm>
            <a:off x="1383053" y="1973050"/>
            <a:ext cx="1674155" cy="274627"/>
          </a:xfrm>
          <a:prstGeom prst="rect">
            <a:avLst/>
          </a:prstGeom>
        </p:spPr>
        <p:txBody>
          <a:bodyPr wrap="square" lIns="0" tIns="0" rIns="0" bIns="0" rtlCol="0" anchor="t">
            <a:spAutoFit/>
          </a:bodyPr>
          <a:lstStyle/>
          <a:p>
            <a:pPr algn="ctr">
              <a:lnSpc>
                <a:spcPts val="2333"/>
              </a:lnSpc>
            </a:pPr>
            <a:r>
              <a:rPr lang="en-US" sz="1666" dirty="0" err="1">
                <a:solidFill>
                  <a:srgbClr val="000000"/>
                </a:solidFill>
                <a:latin typeface="Roboto Bold"/>
              </a:rPr>
              <a:t>Atbalsta</a:t>
            </a:r>
            <a:r>
              <a:rPr lang="en-US" sz="1666" dirty="0">
                <a:solidFill>
                  <a:srgbClr val="000000"/>
                </a:solidFill>
                <a:latin typeface="Roboto Bold"/>
              </a:rPr>
              <a:t> </a:t>
            </a:r>
            <a:r>
              <a:rPr lang="en-US" sz="1666" dirty="0" err="1">
                <a:solidFill>
                  <a:srgbClr val="000000"/>
                </a:solidFill>
                <a:latin typeface="Roboto Bold"/>
              </a:rPr>
              <a:t>apmērs</a:t>
            </a:r>
            <a:endParaRPr lang="en-US" sz="1666" dirty="0">
              <a:solidFill>
                <a:srgbClr val="000000"/>
              </a:solidFill>
              <a:latin typeface="Roboto Bold"/>
            </a:endParaRPr>
          </a:p>
        </p:txBody>
      </p:sp>
      <p:sp>
        <p:nvSpPr>
          <p:cNvPr id="58" name="TextBox 58"/>
          <p:cNvSpPr txBox="1"/>
          <p:nvPr/>
        </p:nvSpPr>
        <p:spPr>
          <a:xfrm>
            <a:off x="3917582" y="1981751"/>
            <a:ext cx="3161413"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Līdz 5000 EURO</a:t>
            </a:r>
          </a:p>
        </p:txBody>
      </p:sp>
      <p:sp>
        <p:nvSpPr>
          <p:cNvPr id="59" name="TextBox 59"/>
          <p:cNvSpPr txBox="1"/>
          <p:nvPr/>
        </p:nvSpPr>
        <p:spPr>
          <a:xfrm>
            <a:off x="7111493" y="1987762"/>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Līdz 100 000 EURO</a:t>
            </a:r>
          </a:p>
        </p:txBody>
      </p:sp>
      <p:sp>
        <p:nvSpPr>
          <p:cNvPr id="60" name="TextBox 60"/>
          <p:cNvSpPr txBox="1"/>
          <p:nvPr/>
        </p:nvSpPr>
        <p:spPr>
          <a:xfrm>
            <a:off x="0" y="2759152"/>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Atbalsta intensitāte</a:t>
            </a:r>
          </a:p>
        </p:txBody>
      </p:sp>
      <p:sp>
        <p:nvSpPr>
          <p:cNvPr id="61" name="TextBox 61"/>
          <p:cNvSpPr txBox="1"/>
          <p:nvPr/>
        </p:nvSpPr>
        <p:spPr>
          <a:xfrm>
            <a:off x="0" y="3745590"/>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Atbalsta saņēmēji</a:t>
            </a:r>
          </a:p>
        </p:txBody>
      </p:sp>
      <p:sp>
        <p:nvSpPr>
          <p:cNvPr id="62" name="TextBox 62"/>
          <p:cNvSpPr txBox="1"/>
          <p:nvPr/>
        </p:nvSpPr>
        <p:spPr>
          <a:xfrm>
            <a:off x="0" y="4751006"/>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Atbalsts saskaņā ar </a:t>
            </a:r>
          </a:p>
        </p:txBody>
      </p:sp>
      <p:sp>
        <p:nvSpPr>
          <p:cNvPr id="63" name="TextBox 63"/>
          <p:cNvSpPr txBox="1"/>
          <p:nvPr/>
        </p:nvSpPr>
        <p:spPr>
          <a:xfrm>
            <a:off x="0" y="5388707"/>
            <a:ext cx="4394707" cy="569580"/>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Atbalstāmo darbību </a:t>
            </a:r>
          </a:p>
          <a:p>
            <a:pPr algn="ctr">
              <a:lnSpc>
                <a:spcPts val="2333"/>
              </a:lnSpc>
            </a:pPr>
            <a:r>
              <a:rPr lang="en-US" sz="1666">
                <a:solidFill>
                  <a:srgbClr val="000000"/>
                </a:solidFill>
                <a:latin typeface="Roboto Bold"/>
              </a:rPr>
              <a:t>īstenošanas laiks</a:t>
            </a:r>
          </a:p>
        </p:txBody>
      </p:sp>
      <p:sp>
        <p:nvSpPr>
          <p:cNvPr id="64" name="TextBox 64"/>
          <p:cNvSpPr txBox="1"/>
          <p:nvPr/>
        </p:nvSpPr>
        <p:spPr>
          <a:xfrm>
            <a:off x="3231833" y="2733752"/>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100%</a:t>
            </a:r>
          </a:p>
        </p:txBody>
      </p:sp>
      <p:sp>
        <p:nvSpPr>
          <p:cNvPr id="65" name="TextBox 65"/>
          <p:cNvSpPr txBox="1"/>
          <p:nvPr/>
        </p:nvSpPr>
        <p:spPr>
          <a:xfrm>
            <a:off x="7009893" y="2736635"/>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30-60%</a:t>
            </a:r>
          </a:p>
        </p:txBody>
      </p:sp>
      <p:sp>
        <p:nvSpPr>
          <p:cNvPr id="66" name="TextBox 66"/>
          <p:cNvSpPr txBox="1"/>
          <p:nvPr/>
        </p:nvSpPr>
        <p:spPr>
          <a:xfrm>
            <a:off x="3231833" y="3643989"/>
            <a:ext cx="4394707" cy="569580"/>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Tikai komersanti </a:t>
            </a:r>
          </a:p>
          <a:p>
            <a:pPr algn="ctr">
              <a:lnSpc>
                <a:spcPts val="2333"/>
              </a:lnSpc>
            </a:pPr>
            <a:r>
              <a:rPr lang="en-US" sz="1666">
                <a:solidFill>
                  <a:srgbClr val="000000"/>
                </a:solidFill>
                <a:latin typeface="Roboto Bold"/>
              </a:rPr>
              <a:t>(sīkie, mazie)</a:t>
            </a:r>
          </a:p>
        </p:txBody>
      </p:sp>
      <p:sp>
        <p:nvSpPr>
          <p:cNvPr id="67" name="TextBox 67"/>
          <p:cNvSpPr txBox="1"/>
          <p:nvPr/>
        </p:nvSpPr>
        <p:spPr>
          <a:xfrm>
            <a:off x="3231833" y="4751006"/>
            <a:ext cx="4394707" cy="274627"/>
          </a:xfrm>
          <a:prstGeom prst="rect">
            <a:avLst/>
          </a:prstGeom>
        </p:spPr>
        <p:txBody>
          <a:bodyPr lIns="0" tIns="0" rIns="0" bIns="0" rtlCol="0" anchor="t">
            <a:spAutoFit/>
          </a:bodyPr>
          <a:lstStyle/>
          <a:p>
            <a:pPr algn="ctr">
              <a:lnSpc>
                <a:spcPts val="2333"/>
              </a:lnSpc>
            </a:pPr>
            <a:r>
              <a:rPr lang="en-US" sz="1666" i="1" dirty="0">
                <a:solidFill>
                  <a:srgbClr val="000000"/>
                </a:solidFill>
                <a:latin typeface="Roboto Bold"/>
              </a:rPr>
              <a:t>De minimis</a:t>
            </a:r>
          </a:p>
        </p:txBody>
      </p:sp>
      <p:sp>
        <p:nvSpPr>
          <p:cNvPr id="68" name="TextBox 68"/>
          <p:cNvSpPr txBox="1"/>
          <p:nvPr/>
        </p:nvSpPr>
        <p:spPr>
          <a:xfrm>
            <a:off x="3125145" y="5515708"/>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12 mēnešu laikā</a:t>
            </a:r>
          </a:p>
        </p:txBody>
      </p:sp>
      <p:sp>
        <p:nvSpPr>
          <p:cNvPr id="69" name="TextBox 69"/>
          <p:cNvSpPr txBox="1"/>
          <p:nvPr/>
        </p:nvSpPr>
        <p:spPr>
          <a:xfrm>
            <a:off x="7078994" y="4602073"/>
            <a:ext cx="4394707" cy="569580"/>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Reģionālais atbalsts  (primāri) </a:t>
            </a:r>
          </a:p>
          <a:p>
            <a:pPr algn="ctr">
              <a:lnSpc>
                <a:spcPts val="2333"/>
              </a:lnSpc>
            </a:pPr>
            <a:r>
              <a:rPr lang="en-US" sz="1666">
                <a:solidFill>
                  <a:srgbClr val="000000"/>
                </a:solidFill>
                <a:latin typeface="Roboto Bold"/>
              </a:rPr>
              <a:t>vai de minimis</a:t>
            </a:r>
          </a:p>
        </p:txBody>
      </p:sp>
      <p:sp>
        <p:nvSpPr>
          <p:cNvPr id="70" name="TextBox 70"/>
          <p:cNvSpPr txBox="1"/>
          <p:nvPr/>
        </p:nvSpPr>
        <p:spPr>
          <a:xfrm>
            <a:off x="7006088" y="5512824"/>
            <a:ext cx="4394707" cy="274627"/>
          </a:xfrm>
          <a:prstGeom prst="rect">
            <a:avLst/>
          </a:prstGeom>
        </p:spPr>
        <p:txBody>
          <a:bodyPr lIns="0" tIns="0" rIns="0" bIns="0" rtlCol="0" anchor="t">
            <a:spAutoFit/>
          </a:bodyPr>
          <a:lstStyle/>
          <a:p>
            <a:pPr algn="ctr">
              <a:lnSpc>
                <a:spcPts val="2333"/>
              </a:lnSpc>
            </a:pPr>
            <a:r>
              <a:rPr lang="en-US" sz="1666">
                <a:solidFill>
                  <a:srgbClr val="000000"/>
                </a:solidFill>
                <a:latin typeface="Roboto Bold"/>
              </a:rPr>
              <a:t>24 mēnešu laikā</a:t>
            </a:r>
          </a:p>
        </p:txBody>
      </p:sp>
      <p:sp>
        <p:nvSpPr>
          <p:cNvPr id="71" name="TextBox 71"/>
          <p:cNvSpPr txBox="1"/>
          <p:nvPr/>
        </p:nvSpPr>
        <p:spPr>
          <a:xfrm>
            <a:off x="1021622" y="6147058"/>
            <a:ext cx="5175978" cy="469167"/>
          </a:xfrm>
          <a:prstGeom prst="rect">
            <a:avLst/>
          </a:prstGeom>
        </p:spPr>
        <p:txBody>
          <a:bodyPr wrap="square" lIns="0" tIns="0" rIns="0" bIns="0" rtlCol="0" anchor="t">
            <a:spAutoFit/>
          </a:bodyPr>
          <a:lstStyle/>
          <a:p>
            <a:pPr algn="ctr">
              <a:lnSpc>
                <a:spcPts val="1867"/>
              </a:lnSpc>
            </a:pPr>
            <a:r>
              <a:rPr lang="en-US" sz="1333" dirty="0">
                <a:solidFill>
                  <a:srgbClr val="000000"/>
                </a:solidFill>
                <a:latin typeface="Roboto Bold"/>
              </a:rPr>
              <a:t>NB! Var </a:t>
            </a:r>
            <a:r>
              <a:rPr lang="en-US" sz="1333" dirty="0" err="1">
                <a:solidFill>
                  <a:srgbClr val="000000"/>
                </a:solidFill>
                <a:latin typeface="Roboto Bold"/>
              </a:rPr>
              <a:t>tikt</a:t>
            </a:r>
            <a:r>
              <a:rPr lang="en-US" sz="1333" dirty="0">
                <a:solidFill>
                  <a:srgbClr val="000000"/>
                </a:solidFill>
                <a:latin typeface="Roboto Bold"/>
              </a:rPr>
              <a:t> </a:t>
            </a:r>
            <a:r>
              <a:rPr lang="en-US" sz="1333" dirty="0" err="1">
                <a:solidFill>
                  <a:srgbClr val="000000"/>
                </a:solidFill>
                <a:latin typeface="Roboto Bold"/>
              </a:rPr>
              <a:t>iesniegti</a:t>
            </a:r>
            <a:r>
              <a:rPr lang="en-US" sz="1333" dirty="0">
                <a:solidFill>
                  <a:srgbClr val="000000"/>
                </a:solidFill>
                <a:latin typeface="Roboto Bold"/>
              </a:rPr>
              <a:t> </a:t>
            </a:r>
            <a:r>
              <a:rPr lang="en-US" sz="1333" dirty="0" err="1">
                <a:solidFill>
                  <a:srgbClr val="000000"/>
                </a:solidFill>
                <a:latin typeface="Roboto Bold"/>
              </a:rPr>
              <a:t>vairāki</a:t>
            </a:r>
            <a:r>
              <a:rPr lang="en-US" sz="1333" dirty="0">
                <a:solidFill>
                  <a:srgbClr val="000000"/>
                </a:solidFill>
                <a:latin typeface="Roboto Bold"/>
              </a:rPr>
              <a:t> </a:t>
            </a:r>
            <a:r>
              <a:rPr lang="en-US" sz="1333" dirty="0" err="1">
                <a:solidFill>
                  <a:srgbClr val="000000"/>
                </a:solidFill>
                <a:latin typeface="Roboto Bold"/>
              </a:rPr>
              <a:t>pieteikumi</a:t>
            </a:r>
            <a:r>
              <a:rPr lang="en-US" sz="1333" dirty="0">
                <a:solidFill>
                  <a:srgbClr val="000000"/>
                </a:solidFill>
                <a:latin typeface="Roboto Bold"/>
              </a:rPr>
              <a:t>, </a:t>
            </a:r>
            <a:r>
              <a:rPr lang="en-US" sz="1333" dirty="0" err="1">
                <a:solidFill>
                  <a:srgbClr val="000000"/>
                </a:solidFill>
                <a:latin typeface="Roboto Bold"/>
              </a:rPr>
              <a:t>secīgi</a:t>
            </a:r>
            <a:r>
              <a:rPr lang="en-US" sz="1333" dirty="0">
                <a:solidFill>
                  <a:srgbClr val="000000"/>
                </a:solidFill>
                <a:latin typeface="Roboto Bold"/>
              </a:rPr>
              <a:t> </a:t>
            </a:r>
            <a:r>
              <a:rPr lang="en-US" sz="1333" dirty="0" err="1">
                <a:solidFill>
                  <a:srgbClr val="000000"/>
                </a:solidFill>
                <a:latin typeface="Roboto Bold"/>
              </a:rPr>
              <a:t>pēc</a:t>
            </a:r>
            <a:endParaRPr lang="en-US" sz="1333" dirty="0">
              <a:solidFill>
                <a:srgbClr val="000000"/>
              </a:solidFill>
              <a:latin typeface="Roboto Bold"/>
            </a:endParaRPr>
          </a:p>
          <a:p>
            <a:pPr algn="ctr">
              <a:lnSpc>
                <a:spcPts val="1867"/>
              </a:lnSpc>
            </a:pPr>
            <a:r>
              <a:rPr lang="en-US" sz="1333" dirty="0">
                <a:solidFill>
                  <a:srgbClr val="000000"/>
                </a:solidFill>
                <a:latin typeface="Roboto Bold"/>
              </a:rPr>
              <a:t> </a:t>
            </a:r>
            <a:r>
              <a:rPr lang="en-US" sz="1333" dirty="0" err="1">
                <a:solidFill>
                  <a:srgbClr val="000000"/>
                </a:solidFill>
                <a:latin typeface="Roboto Bold"/>
              </a:rPr>
              <a:t>iepriekšējā</a:t>
            </a:r>
            <a:r>
              <a:rPr lang="en-US" sz="1333" dirty="0">
                <a:solidFill>
                  <a:srgbClr val="000000"/>
                </a:solidFill>
                <a:latin typeface="Roboto Bold"/>
              </a:rPr>
              <a:t> </a:t>
            </a:r>
            <a:r>
              <a:rPr lang="en-US" sz="1333" dirty="0" err="1">
                <a:solidFill>
                  <a:srgbClr val="000000"/>
                </a:solidFill>
                <a:latin typeface="Roboto Bold"/>
              </a:rPr>
              <a:t>pabeigšanas</a:t>
            </a:r>
            <a:r>
              <a:rPr lang="en-US" sz="1333" dirty="0">
                <a:solidFill>
                  <a:srgbClr val="000000"/>
                </a:solidFill>
                <a:latin typeface="Roboto Bold"/>
              </a:rPr>
              <a:t>, </a:t>
            </a:r>
            <a:r>
              <a:rPr lang="en-US" sz="1333" dirty="0" err="1">
                <a:solidFill>
                  <a:srgbClr val="000000"/>
                </a:solidFill>
                <a:latin typeface="Roboto Bold"/>
              </a:rPr>
              <a:t>kopsummā</a:t>
            </a:r>
            <a:r>
              <a:rPr lang="en-US" sz="1333" dirty="0">
                <a:solidFill>
                  <a:srgbClr val="000000"/>
                </a:solidFill>
                <a:latin typeface="Roboto Bold"/>
              </a:rPr>
              <a:t> </a:t>
            </a:r>
            <a:r>
              <a:rPr lang="en-US" sz="1333" dirty="0" err="1">
                <a:solidFill>
                  <a:srgbClr val="000000"/>
                </a:solidFill>
                <a:latin typeface="Roboto Bold"/>
              </a:rPr>
              <a:t>nepārsniedzot</a:t>
            </a:r>
            <a:r>
              <a:rPr lang="en-US" sz="1333" dirty="0">
                <a:solidFill>
                  <a:srgbClr val="000000"/>
                </a:solidFill>
                <a:latin typeface="Roboto Bold"/>
              </a:rPr>
              <a:t> </a:t>
            </a:r>
            <a:r>
              <a:rPr lang="en-US" sz="1333" dirty="0" err="1">
                <a:solidFill>
                  <a:srgbClr val="000000"/>
                </a:solidFill>
                <a:latin typeface="Roboto Bold"/>
              </a:rPr>
              <a:t>ierobežojumu</a:t>
            </a:r>
            <a:r>
              <a:rPr lang="en-US" sz="1333" dirty="0">
                <a:solidFill>
                  <a:srgbClr val="000000"/>
                </a:solidFill>
                <a:latin typeface="Roboto Bold"/>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3D48C60-D29C-B4DC-12B4-A3832B3064C6}"/>
              </a:ext>
            </a:extLst>
          </p:cNvPr>
          <p:cNvSpPr/>
          <p:nvPr/>
        </p:nvSpPr>
        <p:spPr>
          <a:xfrm>
            <a:off x="0" y="-155457"/>
            <a:ext cx="12468369" cy="7013457"/>
          </a:xfrm>
          <a:custGeom>
            <a:avLst/>
            <a:gdLst/>
            <a:ahLst/>
            <a:cxnLst/>
            <a:rect l="l" t="t" r="r" b="b"/>
            <a:pathLst>
              <a:path w="18702553" h="10520186">
                <a:moveTo>
                  <a:pt x="0" y="0"/>
                </a:moveTo>
                <a:lnTo>
                  <a:pt x="18702553" y="0"/>
                </a:lnTo>
                <a:lnTo>
                  <a:pt x="18702553" y="10520186"/>
                </a:lnTo>
                <a:lnTo>
                  <a:pt x="0" y="10520186"/>
                </a:lnTo>
                <a:lnTo>
                  <a:pt x="0" y="0"/>
                </a:lnTo>
                <a:close/>
              </a:path>
            </a:pathLst>
          </a:custGeom>
          <a:blipFill>
            <a:blip r:embed="rId2"/>
            <a:stretch>
              <a:fillRect l="-2589" t="-7692" r="-13231" b="-19366"/>
            </a:stretch>
          </a:blipFill>
        </p:spPr>
        <p:txBody>
          <a:bodyPr/>
          <a:lstStyle/>
          <a:p>
            <a:endParaRPr lang="lv-LV" sz="1200"/>
          </a:p>
        </p:txBody>
      </p:sp>
      <p:sp>
        <p:nvSpPr>
          <p:cNvPr id="44" name="TextBox 43">
            <a:extLst>
              <a:ext uri="{FF2B5EF4-FFF2-40B4-BE49-F238E27FC236}">
                <a16:creationId xmlns:a16="http://schemas.microsoft.com/office/drawing/2014/main" id="{A7E811AC-2C8B-619D-83CD-180B7CE4A66E}"/>
              </a:ext>
            </a:extLst>
          </p:cNvPr>
          <p:cNvSpPr txBox="1"/>
          <p:nvPr/>
        </p:nvSpPr>
        <p:spPr>
          <a:xfrm>
            <a:off x="3693196" y="380949"/>
            <a:ext cx="4805606" cy="820225"/>
          </a:xfrm>
          <a:prstGeom prst="rect">
            <a:avLst/>
          </a:prstGeom>
          <a:noFill/>
        </p:spPr>
        <p:txBody>
          <a:bodyPr wrap="square" rtlCol="0">
            <a:spAutoFit/>
          </a:bodyPr>
          <a:lstStyle/>
          <a:p>
            <a:pPr algn="ctr"/>
            <a:r>
              <a:rPr lang="lv-LV" sz="3638" b="1">
                <a:solidFill>
                  <a:srgbClr val="1C57E9"/>
                </a:solidFill>
              </a:rPr>
              <a:t>Atbalsta intensitātes</a:t>
            </a:r>
            <a:endParaRPr lang="lv-LV" sz="3638">
              <a:solidFill>
                <a:srgbClr val="1C57E9"/>
              </a:solidFill>
            </a:endParaRPr>
          </a:p>
          <a:p>
            <a:pPr algn="ctr"/>
            <a:endParaRPr lang="lv-LV" sz="1092">
              <a:solidFill>
                <a:srgbClr val="1C57E9"/>
              </a:solidFill>
            </a:endParaRPr>
          </a:p>
        </p:txBody>
      </p:sp>
      <p:graphicFrame>
        <p:nvGraphicFramePr>
          <p:cNvPr id="55" name="Table 55">
            <a:extLst>
              <a:ext uri="{FF2B5EF4-FFF2-40B4-BE49-F238E27FC236}">
                <a16:creationId xmlns:a16="http://schemas.microsoft.com/office/drawing/2014/main" id="{C4188059-4CB3-033F-032E-4268581C60B9}"/>
              </a:ext>
            </a:extLst>
          </p:cNvPr>
          <p:cNvGraphicFramePr>
            <a:graphicFrameLocks noGrp="1"/>
          </p:cNvGraphicFramePr>
          <p:nvPr/>
        </p:nvGraphicFramePr>
        <p:xfrm>
          <a:off x="1128666" y="1164820"/>
          <a:ext cx="9934666" cy="4968544"/>
        </p:xfrm>
        <a:graphic>
          <a:graphicData uri="http://schemas.openxmlformats.org/drawingml/2006/table">
            <a:tbl>
              <a:tblPr firstRow="1" bandRow="1">
                <a:tableStyleId>{3B4B98B0-60AC-42C2-AFA5-B58CD77FA1E5}</a:tableStyleId>
              </a:tblPr>
              <a:tblGrid>
                <a:gridCol w="1419238">
                  <a:extLst>
                    <a:ext uri="{9D8B030D-6E8A-4147-A177-3AD203B41FA5}">
                      <a16:colId xmlns:a16="http://schemas.microsoft.com/office/drawing/2014/main" val="3233157529"/>
                    </a:ext>
                  </a:extLst>
                </a:gridCol>
                <a:gridCol w="1419238">
                  <a:extLst>
                    <a:ext uri="{9D8B030D-6E8A-4147-A177-3AD203B41FA5}">
                      <a16:colId xmlns:a16="http://schemas.microsoft.com/office/drawing/2014/main" val="21073388"/>
                    </a:ext>
                  </a:extLst>
                </a:gridCol>
                <a:gridCol w="1419238">
                  <a:extLst>
                    <a:ext uri="{9D8B030D-6E8A-4147-A177-3AD203B41FA5}">
                      <a16:colId xmlns:a16="http://schemas.microsoft.com/office/drawing/2014/main" val="3053516799"/>
                    </a:ext>
                  </a:extLst>
                </a:gridCol>
                <a:gridCol w="1419238">
                  <a:extLst>
                    <a:ext uri="{9D8B030D-6E8A-4147-A177-3AD203B41FA5}">
                      <a16:colId xmlns:a16="http://schemas.microsoft.com/office/drawing/2014/main" val="741052852"/>
                    </a:ext>
                  </a:extLst>
                </a:gridCol>
                <a:gridCol w="1419238">
                  <a:extLst>
                    <a:ext uri="{9D8B030D-6E8A-4147-A177-3AD203B41FA5}">
                      <a16:colId xmlns:a16="http://schemas.microsoft.com/office/drawing/2014/main" val="2304282586"/>
                    </a:ext>
                  </a:extLst>
                </a:gridCol>
                <a:gridCol w="1419238">
                  <a:extLst>
                    <a:ext uri="{9D8B030D-6E8A-4147-A177-3AD203B41FA5}">
                      <a16:colId xmlns:a16="http://schemas.microsoft.com/office/drawing/2014/main" val="2716912826"/>
                    </a:ext>
                  </a:extLst>
                </a:gridCol>
                <a:gridCol w="1419238">
                  <a:extLst>
                    <a:ext uri="{9D8B030D-6E8A-4147-A177-3AD203B41FA5}">
                      <a16:colId xmlns:a16="http://schemas.microsoft.com/office/drawing/2014/main" val="3905816502"/>
                    </a:ext>
                  </a:extLst>
                </a:gridCol>
              </a:tblGrid>
              <a:tr h="540873">
                <a:tc>
                  <a:txBody>
                    <a:bodyPr/>
                    <a:lstStyle/>
                    <a:p>
                      <a:endParaRPr lang="lv-LV" sz="1100"/>
                    </a:p>
                  </a:txBody>
                  <a:tcPr marL="55449" marR="55449" marT="27725" marB="27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1500" b="1" i="0" u="none" strike="noStrike" baseline="0">
                          <a:solidFill>
                            <a:schemeClr val="bg1"/>
                          </a:solidFill>
                          <a:latin typeface="+mj-lt"/>
                        </a:rPr>
                        <a:t>Sīkais </a:t>
                      </a:r>
                    </a:p>
                    <a:p>
                      <a:pPr algn="ctr"/>
                      <a:r>
                        <a:rPr lang="lv-LV" sz="1500" b="1" i="0" u="none" strike="noStrike" baseline="0">
                          <a:solidFill>
                            <a:schemeClr val="bg1"/>
                          </a:solidFill>
                          <a:latin typeface="+mj-lt"/>
                        </a:rPr>
                        <a:t>(mikro) </a:t>
                      </a:r>
                      <a:endParaRPr lang="lv-LV" sz="1500">
                        <a:solidFill>
                          <a:schemeClr val="bg1"/>
                        </a:solidFill>
                        <a:latin typeface="+mj-lt"/>
                      </a:endParaRPr>
                    </a:p>
                  </a:txBody>
                  <a:tcPr marL="55449" marR="55449" marT="27725" marB="27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1500" b="1" i="0" u="none" strike="noStrike" baseline="0">
                          <a:solidFill>
                            <a:schemeClr val="bg1"/>
                          </a:solidFill>
                          <a:latin typeface="+mj-lt"/>
                        </a:rPr>
                        <a:t>Mazais</a:t>
                      </a:r>
                      <a:endParaRPr lang="lv-LV" sz="1500">
                        <a:solidFill>
                          <a:schemeClr val="bg1"/>
                        </a:solidFill>
                        <a:latin typeface="+mj-lt"/>
                      </a:endParaRPr>
                    </a:p>
                  </a:txBody>
                  <a:tcPr marL="55449" marR="55449" marT="27725" marB="27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1500" b="1" i="0" u="none" strike="noStrike" baseline="0">
                          <a:solidFill>
                            <a:schemeClr val="bg1"/>
                          </a:solidFill>
                          <a:latin typeface="+mj-lt"/>
                        </a:rPr>
                        <a:t>Vidējais</a:t>
                      </a:r>
                      <a:endParaRPr lang="lv-LV" sz="1500">
                        <a:solidFill>
                          <a:schemeClr val="bg1"/>
                        </a:solidFill>
                        <a:latin typeface="+mj-lt"/>
                      </a:endParaRPr>
                    </a:p>
                  </a:txBody>
                  <a:tcPr marL="55449" marR="55449" marT="27725" marB="27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1500" b="1" i="0" u="none" strike="noStrike" baseline="0">
                          <a:solidFill>
                            <a:schemeClr val="bg1"/>
                          </a:solidFill>
                          <a:latin typeface="+mj-lt"/>
                        </a:rPr>
                        <a:t>Lielais</a:t>
                      </a:r>
                      <a:endParaRPr lang="lv-LV" sz="1500">
                        <a:solidFill>
                          <a:schemeClr val="bg1"/>
                        </a:solidFill>
                        <a:latin typeface="+mj-lt"/>
                      </a:endParaRPr>
                    </a:p>
                  </a:txBody>
                  <a:tcPr marL="55449" marR="55449" marT="27725" marB="27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1500" b="0" i="0" u="none" strike="noStrike" baseline="0">
                          <a:solidFill>
                            <a:schemeClr val="bg1"/>
                          </a:solidFill>
                          <a:latin typeface="+mj-lt"/>
                        </a:rPr>
                        <a:t>Biedrības / nodibinājumi</a:t>
                      </a:r>
                      <a:endParaRPr lang="lv-LV" sz="1500">
                        <a:solidFill>
                          <a:schemeClr val="bg1"/>
                        </a:solidFill>
                        <a:latin typeface="+mj-lt"/>
                      </a:endParaRPr>
                    </a:p>
                  </a:txBody>
                  <a:tcPr marL="55449" marR="55449" marT="27725" marB="27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1500" b="0" i="0" u="none" strike="noStrike" baseline="0">
                          <a:solidFill>
                            <a:schemeClr val="bg1"/>
                          </a:solidFill>
                          <a:latin typeface="+mj-lt"/>
                        </a:rPr>
                        <a:t>Pētnieciskā/ organizācija</a:t>
                      </a:r>
                      <a:endParaRPr lang="lv-LV" sz="1500">
                        <a:solidFill>
                          <a:schemeClr val="bg1"/>
                        </a:solidFill>
                        <a:latin typeface="+mj-lt"/>
                      </a:endParaRPr>
                    </a:p>
                  </a:txBody>
                  <a:tcPr marL="55449" marR="55449" marT="27725" marB="27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57E9"/>
                    </a:solidFill>
                  </a:tcPr>
                </a:tc>
                <a:extLst>
                  <a:ext uri="{0D108BD9-81ED-4DB2-BD59-A6C34878D82A}">
                    <a16:rowId xmlns:a16="http://schemas.microsoft.com/office/drawing/2014/main" val="1977456771"/>
                  </a:ext>
                </a:extLst>
              </a:tr>
              <a:tr h="540873">
                <a:tc gridSpan="7">
                  <a:txBody>
                    <a:bodyPr/>
                    <a:lstStyle/>
                    <a:p>
                      <a:pPr algn="l"/>
                      <a:r>
                        <a:rPr lang="lv-LV" sz="1700" b="1" i="0" u="none" strike="noStrike" baseline="0">
                          <a:solidFill>
                            <a:srgbClr val="000000"/>
                          </a:solidFill>
                          <a:latin typeface="Arial" panose="020B0604020202020204" pitchFamily="34" charset="0"/>
                        </a:rPr>
                        <a:t>Līdz 5 000 </a:t>
                      </a:r>
                      <a:r>
                        <a:rPr lang="lv-LV" sz="1700" b="1" i="0" u="none" strike="noStrike" baseline="0" err="1">
                          <a:solidFill>
                            <a:srgbClr val="000000"/>
                          </a:solidFill>
                          <a:latin typeface="Arial" panose="020B0604020202020204" pitchFamily="34" charset="0"/>
                        </a:rPr>
                        <a:t>euro</a:t>
                      </a:r>
                      <a:r>
                        <a:rPr lang="lv-LV" sz="1700" b="1" i="0" u="none" strike="noStrike" baseline="0">
                          <a:solidFill>
                            <a:srgbClr val="000000"/>
                          </a:solidFill>
                          <a:latin typeface="Arial" panose="020B0604020202020204" pitchFamily="34" charset="0"/>
                        </a:rPr>
                        <a:t>, </a:t>
                      </a:r>
                      <a:r>
                        <a:rPr lang="lv-LV" sz="1700" b="0" i="1" u="none" strike="noStrike" baseline="0">
                          <a:solidFill>
                            <a:srgbClr val="000000"/>
                          </a:solidFill>
                          <a:latin typeface="Arial" panose="020B0604020202020204" pitchFamily="34" charset="0"/>
                        </a:rPr>
                        <a:t>100%</a:t>
                      </a:r>
                      <a:endParaRPr lang="lv-LV" sz="1700"/>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1270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4214436"/>
                  </a:ext>
                </a:extLst>
              </a:tr>
              <a:tr h="799151">
                <a:tc>
                  <a:txBody>
                    <a:bodyPr/>
                    <a:lstStyle/>
                    <a:p>
                      <a:r>
                        <a:rPr lang="lv-LV" sz="1200" b="1" i="0" u="none" strike="noStrike" baseline="0">
                          <a:solidFill>
                            <a:schemeClr val="bg1"/>
                          </a:solidFill>
                          <a:latin typeface="Tahoma" panose="020B0604030504040204" pitchFamily="34" charset="0"/>
                        </a:rPr>
                        <a:t>Gatavo risinājumu un konsultāciju izmaksas</a:t>
                      </a:r>
                      <a:endParaRPr lang="lv-LV" sz="1200" b="1">
                        <a:solidFill>
                          <a:schemeClr val="bg1"/>
                        </a:solidFill>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a:txBody>
                    <a:bodyPr/>
                    <a:lstStyle/>
                    <a:p>
                      <a:pPr algn="ctr"/>
                      <a:r>
                        <a:rPr lang="lv-LV" sz="2200" b="0" i="0" u="none" strike="noStrike" baseline="0">
                          <a:solidFill>
                            <a:srgbClr val="000000"/>
                          </a:solidFill>
                          <a:latin typeface="+mn-lt"/>
                        </a:rPr>
                        <a:t>100%</a:t>
                      </a:r>
                      <a:endParaRPr lang="lv-LV" sz="2200">
                        <a:latin typeface="+mn-lt"/>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2200" b="0" i="0" u="none" strike="noStrike" baseline="0">
                          <a:solidFill>
                            <a:srgbClr val="000000"/>
                          </a:solidFill>
                          <a:latin typeface="+mn-lt"/>
                        </a:rPr>
                        <a:t>100%</a:t>
                      </a:r>
                      <a:endParaRPr lang="lv-LV" sz="2200">
                        <a:latin typeface="+mn-lt"/>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2200" b="0" i="0" u="none" strike="noStrike" baseline="0">
                          <a:solidFill>
                            <a:srgbClr val="000000"/>
                          </a:solidFill>
                          <a:latin typeface="+mn-lt"/>
                        </a:rPr>
                        <a:t>-</a:t>
                      </a:r>
                      <a:endParaRPr lang="lv-LV" sz="2200">
                        <a:latin typeface="+mn-lt"/>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2200" b="0" i="0" u="none" strike="noStrike" baseline="0">
                          <a:solidFill>
                            <a:srgbClr val="000000"/>
                          </a:solidFill>
                          <a:latin typeface="+mn-lt"/>
                        </a:rPr>
                        <a:t>-</a:t>
                      </a:r>
                      <a:endParaRPr lang="lv-LV" sz="2200">
                        <a:latin typeface="+mn-lt"/>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2200" b="0" i="0" u="none" strike="noStrike" baseline="0">
                          <a:solidFill>
                            <a:srgbClr val="000000"/>
                          </a:solidFill>
                          <a:latin typeface="+mn-lt"/>
                        </a:rPr>
                        <a:t>-</a:t>
                      </a:r>
                      <a:endParaRPr lang="lv-LV" sz="2200">
                        <a:latin typeface="+mn-lt"/>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2200" b="0" i="0" u="none" strike="noStrike" baseline="0">
                          <a:solidFill>
                            <a:srgbClr val="000000"/>
                          </a:solidFill>
                          <a:latin typeface="+mn-lt"/>
                        </a:rPr>
                        <a:t>-</a:t>
                      </a:r>
                      <a:endParaRPr lang="lv-LV" sz="2200">
                        <a:latin typeface="+mn-lt"/>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635999"/>
                  </a:ext>
                </a:extLst>
              </a:tr>
              <a:tr h="383282">
                <a:tc gridSpan="7">
                  <a:txBody>
                    <a:bodyPr/>
                    <a:lstStyle/>
                    <a:p>
                      <a:pPr algn="l"/>
                      <a:r>
                        <a:rPr lang="lv-LV" sz="1700" b="1" i="0" u="none" strike="noStrike" baseline="0">
                          <a:solidFill>
                            <a:srgbClr val="000000"/>
                          </a:solidFill>
                          <a:latin typeface="Arial" panose="020B0604020202020204" pitchFamily="34" charset="0"/>
                        </a:rPr>
                        <a:t>Līdz 100 000 </a:t>
                      </a:r>
                      <a:r>
                        <a:rPr lang="lv-LV" sz="1700" b="1" i="0" u="none" strike="noStrike" baseline="0" err="1">
                          <a:solidFill>
                            <a:srgbClr val="000000"/>
                          </a:solidFill>
                          <a:latin typeface="Arial" panose="020B0604020202020204" pitchFamily="34" charset="0"/>
                        </a:rPr>
                        <a:t>euro</a:t>
                      </a:r>
                      <a:r>
                        <a:rPr lang="lv-LV" sz="1700" b="1" i="0" u="none" strike="noStrike" baseline="0">
                          <a:solidFill>
                            <a:srgbClr val="000000"/>
                          </a:solidFill>
                          <a:latin typeface="Arial" panose="020B0604020202020204" pitchFamily="34" charset="0"/>
                        </a:rPr>
                        <a:t>, </a:t>
                      </a:r>
                      <a:r>
                        <a:rPr lang="lv-LV" sz="1700" b="0" i="1" u="none" strike="noStrike" baseline="0">
                          <a:solidFill>
                            <a:srgbClr val="000000"/>
                          </a:solidFill>
                          <a:latin typeface="Arial" panose="020B0604020202020204" pitchFamily="34" charset="0"/>
                        </a:rPr>
                        <a:t>30%–60%</a:t>
                      </a:r>
                      <a:endParaRPr lang="lv-LV" sz="1700"/>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1270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372176"/>
                  </a:ext>
                </a:extLst>
              </a:tr>
              <a:tr h="540873">
                <a:tc>
                  <a:txBody>
                    <a:bodyPr/>
                    <a:lstStyle/>
                    <a:p>
                      <a:pPr algn="ctr"/>
                      <a:r>
                        <a:rPr lang="lv-LV" sz="1200" b="0" i="0" u="none" strike="noStrike" baseline="0">
                          <a:solidFill>
                            <a:srgbClr val="000000"/>
                          </a:solidFill>
                          <a:latin typeface="Roboto-Medium"/>
                        </a:rPr>
                        <a:t>Gatavo risinājumu izmaksas</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solidFill>
                      <a:srgbClr val="1C57E9"/>
                    </a:solid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1270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rowSpan="4"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lv-LV" sz="1200" b="0" i="0" u="none" strike="noStrike" baseline="0">
                          <a:solidFill>
                            <a:srgbClr val="000000"/>
                          </a:solidFill>
                          <a:latin typeface="Roboto-Medium"/>
                        </a:rPr>
                        <a:t>Atbalsta intensitāte tāda pati kā komersantiem, atkarībā no MVK statusa un reģiona	</a:t>
                      </a:r>
                    </a:p>
                    <a:p>
                      <a:pPr algn="ct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871871"/>
                  </a:ext>
                </a:extLst>
              </a:tr>
              <a:tr h="540873">
                <a:tc>
                  <a:txBody>
                    <a:bodyPr/>
                    <a:lstStyle/>
                    <a:p>
                      <a:pPr algn="ctr"/>
                      <a:r>
                        <a:rPr lang="it-IT" sz="1200" b="0" i="0" u="none" strike="noStrike" baseline="0">
                          <a:solidFill>
                            <a:srgbClr val="000000"/>
                          </a:solidFill>
                          <a:latin typeface="Roboto-Medium"/>
                        </a:rPr>
                        <a:t>Rīgā un Pierīgā*</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50%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50%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40% </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30%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746896"/>
                  </a:ext>
                </a:extLst>
              </a:tr>
              <a:tr h="540873">
                <a:tc>
                  <a:txBody>
                    <a:bodyPr/>
                    <a:lstStyle/>
                    <a:p>
                      <a:pPr algn="ctr"/>
                      <a:r>
                        <a:rPr lang="lv-LV" sz="1200" b="0" i="0" u="none" strike="noStrike" baseline="0">
                          <a:solidFill>
                            <a:srgbClr val="000000"/>
                          </a:solidFill>
                          <a:latin typeface="Roboto-Medium"/>
                        </a:rPr>
                        <a:t>Pārējie reģioni*</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1200" b="0" i="0" u="none" strike="noStrike" baseline="0">
                          <a:solidFill>
                            <a:srgbClr val="000000"/>
                          </a:solidFill>
                          <a:latin typeface="Roboto-Medium"/>
                        </a:rPr>
                        <a:t>60%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1200" b="0" i="0" u="none" strike="noStrike" baseline="0">
                          <a:solidFill>
                            <a:srgbClr val="000000"/>
                          </a:solidFill>
                          <a:latin typeface="Roboto-Medium"/>
                        </a:rPr>
                        <a:t>60%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50%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40% </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983862"/>
                  </a:ext>
                </a:extLst>
              </a:tr>
              <a:tr h="540873">
                <a:tc>
                  <a:txBody>
                    <a:bodyPr/>
                    <a:lstStyle/>
                    <a:p>
                      <a:pPr algn="ctr"/>
                      <a:r>
                        <a:rPr lang="lv-LV" sz="1200" b="0" i="0" u="none" strike="noStrike" baseline="0">
                          <a:solidFill>
                            <a:srgbClr val="000000"/>
                          </a:solidFill>
                          <a:latin typeface="Roboto-Medium"/>
                        </a:rPr>
                        <a:t>Konsultāciju izmaksas</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50%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50%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200" b="0" i="0" u="none" strike="noStrike" baseline="0">
                          <a:solidFill>
                            <a:srgbClr val="000000"/>
                          </a:solidFill>
                          <a:latin typeface="Roboto-Medium"/>
                        </a:rPr>
                        <a:t>50%</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1200" b="0" i="0" u="none" strike="noStrike" baseline="0">
                          <a:solidFill>
                            <a:srgbClr val="000000"/>
                          </a:solidFill>
                          <a:latin typeface="Roboto-Medium"/>
                        </a:rPr>
                        <a:t>-</a:t>
                      </a:r>
                      <a:endParaRPr lang="lv-LV" sz="1200" b="0">
                        <a:latin typeface="Roboto-Medium"/>
                      </a:endParaRPr>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110681"/>
                  </a:ext>
                </a:extLst>
              </a:tr>
              <a:tr h="540873">
                <a:tc gridSpan="7">
                  <a:txBody>
                    <a:bodyPr/>
                    <a:lstStyle/>
                    <a:p>
                      <a:r>
                        <a:rPr lang="lv-LV" sz="1100" b="0" i="1" u="none" strike="noStrike" baseline="0">
                          <a:solidFill>
                            <a:srgbClr val="000000"/>
                          </a:solidFill>
                          <a:latin typeface="Tahoma" panose="020B0604030504040204" pitchFamily="34" charset="0"/>
                        </a:rPr>
                        <a:t>*Latvijas Republikas statistiskie reģioni (NUTS3)</a:t>
                      </a:r>
                      <a:endParaRPr lang="lv-LV" sz="1100" i="1"/>
                    </a:p>
                  </a:txBody>
                  <a:tcPr marL="55449" marR="55449" marT="27725" marB="27725" anchor="ctr">
                    <a:lnL w="12700" cap="flat" cmpd="sng" algn="ctr">
                      <a:solidFill>
                        <a:srgbClr val="1C57E9"/>
                      </a:solidFill>
                      <a:prstDash val="solid"/>
                      <a:round/>
                      <a:headEnd type="none" w="med" len="med"/>
                      <a:tailEnd type="none" w="med" len="med"/>
                    </a:lnL>
                    <a:lnR w="1270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1270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1270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1270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lv-LV"/>
                    </a:p>
                  </a:txBody>
                  <a:tcPr>
                    <a:lnL w="57150" cap="flat" cmpd="sng" algn="ctr">
                      <a:solidFill>
                        <a:srgbClr val="1C57E9"/>
                      </a:solidFill>
                      <a:prstDash val="solid"/>
                      <a:round/>
                      <a:headEnd type="none" w="med" len="med"/>
                      <a:tailEnd type="none" w="med" len="med"/>
                    </a:lnL>
                    <a:lnR w="57150" cap="flat" cmpd="sng" algn="ctr">
                      <a:solidFill>
                        <a:srgbClr val="1C57E9"/>
                      </a:solidFill>
                      <a:prstDash val="solid"/>
                      <a:round/>
                      <a:headEnd type="none" w="med" len="med"/>
                      <a:tailEnd type="none" w="med" len="med"/>
                    </a:lnR>
                    <a:lnT w="57150" cap="flat" cmpd="sng" algn="ctr">
                      <a:solidFill>
                        <a:srgbClr val="1C57E9"/>
                      </a:solidFill>
                      <a:prstDash val="solid"/>
                      <a:round/>
                      <a:headEnd type="none" w="med" len="med"/>
                      <a:tailEnd type="none" w="med" len="med"/>
                    </a:lnT>
                    <a:lnB w="57150" cap="flat" cmpd="sng" algn="ctr">
                      <a:solidFill>
                        <a:srgbClr val="1C57E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001208"/>
                  </a:ext>
                </a:extLst>
              </a:tr>
            </a:tbl>
          </a:graphicData>
        </a:graphic>
      </p:graphicFrame>
    </p:spTree>
    <p:extLst>
      <p:ext uri="{BB962C8B-B14F-4D97-AF65-F5344CB8AC3E}">
        <p14:creationId xmlns:p14="http://schemas.microsoft.com/office/powerpoint/2010/main" val="215804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0FB7DC6-9D98-0365-C38B-F036B3F65ADA}"/>
              </a:ext>
            </a:extLst>
          </p:cNvPr>
          <p:cNvSpPr/>
          <p:nvPr/>
        </p:nvSpPr>
        <p:spPr>
          <a:xfrm>
            <a:off x="0" y="-155457"/>
            <a:ext cx="12468369" cy="7013457"/>
          </a:xfrm>
          <a:custGeom>
            <a:avLst/>
            <a:gdLst/>
            <a:ahLst/>
            <a:cxnLst/>
            <a:rect l="l" t="t" r="r" b="b"/>
            <a:pathLst>
              <a:path w="18702553" h="10520186">
                <a:moveTo>
                  <a:pt x="0" y="0"/>
                </a:moveTo>
                <a:lnTo>
                  <a:pt x="18702553" y="0"/>
                </a:lnTo>
                <a:lnTo>
                  <a:pt x="18702553" y="10520186"/>
                </a:lnTo>
                <a:lnTo>
                  <a:pt x="0" y="10520186"/>
                </a:lnTo>
                <a:lnTo>
                  <a:pt x="0" y="0"/>
                </a:lnTo>
                <a:close/>
              </a:path>
            </a:pathLst>
          </a:custGeom>
          <a:blipFill>
            <a:blip r:embed="rId2"/>
            <a:stretch>
              <a:fillRect l="-2589" t="-7692" r="-13231" b="-19366"/>
            </a:stretch>
          </a:blipFill>
        </p:spPr>
        <p:txBody>
          <a:bodyPr/>
          <a:lstStyle/>
          <a:p>
            <a:endParaRPr lang="lv-LV" sz="1200"/>
          </a:p>
        </p:txBody>
      </p:sp>
      <p:sp>
        <p:nvSpPr>
          <p:cNvPr id="8" name="TextBox 7">
            <a:extLst>
              <a:ext uri="{FF2B5EF4-FFF2-40B4-BE49-F238E27FC236}">
                <a16:creationId xmlns:a16="http://schemas.microsoft.com/office/drawing/2014/main" id="{15BFE034-189C-75C3-8A7C-3F2E35BBC11F}"/>
              </a:ext>
            </a:extLst>
          </p:cNvPr>
          <p:cNvSpPr txBox="1"/>
          <p:nvPr/>
        </p:nvSpPr>
        <p:spPr>
          <a:xfrm>
            <a:off x="197305" y="3416346"/>
            <a:ext cx="3226744" cy="400110"/>
          </a:xfrm>
          <a:prstGeom prst="rect">
            <a:avLst/>
          </a:prstGeom>
          <a:noFill/>
        </p:spPr>
        <p:txBody>
          <a:bodyPr wrap="square" rtlCol="0">
            <a:spAutoFit/>
          </a:bodyPr>
          <a:lstStyle/>
          <a:p>
            <a:r>
              <a:rPr lang="lv-LV" sz="2000" b="1" dirty="0">
                <a:solidFill>
                  <a:schemeClr val="tx1">
                    <a:lumMod val="95000"/>
                    <a:lumOff val="5000"/>
                  </a:schemeClr>
                </a:solidFill>
              </a:rPr>
              <a:t>Datu pārvaldības procesi</a:t>
            </a:r>
          </a:p>
        </p:txBody>
      </p:sp>
      <p:sp>
        <p:nvSpPr>
          <p:cNvPr id="9" name="TextBox 8">
            <a:extLst>
              <a:ext uri="{FF2B5EF4-FFF2-40B4-BE49-F238E27FC236}">
                <a16:creationId xmlns:a16="http://schemas.microsoft.com/office/drawing/2014/main" id="{CA42CC3C-E477-DEFF-C937-7E53F0AFF0E7}"/>
              </a:ext>
            </a:extLst>
          </p:cNvPr>
          <p:cNvSpPr txBox="1"/>
          <p:nvPr/>
        </p:nvSpPr>
        <p:spPr>
          <a:xfrm>
            <a:off x="3660005" y="3406221"/>
            <a:ext cx="6647974" cy="707886"/>
          </a:xfrm>
          <a:prstGeom prst="rect">
            <a:avLst/>
          </a:prstGeom>
          <a:noFill/>
        </p:spPr>
        <p:txBody>
          <a:bodyPr wrap="none" rtlCol="0">
            <a:spAutoFit/>
          </a:bodyPr>
          <a:lstStyle/>
          <a:p>
            <a:r>
              <a:rPr lang="lv-LV" sz="2000" b="1" dirty="0">
                <a:solidFill>
                  <a:schemeClr val="tx1">
                    <a:lumMod val="95000"/>
                    <a:lumOff val="5000"/>
                  </a:schemeClr>
                </a:solidFill>
              </a:rPr>
              <a:t>datu drošība</a:t>
            </a:r>
            <a:r>
              <a:rPr lang="lv-LV" sz="2000" dirty="0">
                <a:solidFill>
                  <a:schemeClr val="tx1">
                    <a:lumMod val="95000"/>
                    <a:lumOff val="5000"/>
                  </a:schemeClr>
                </a:solidFill>
              </a:rPr>
              <a:t>, datu glabāšana, komunikācijas infrastruktūra	</a:t>
            </a:r>
          </a:p>
          <a:p>
            <a:endParaRPr lang="lv-LV" sz="2000" dirty="0">
              <a:solidFill>
                <a:schemeClr val="tx1">
                  <a:lumMod val="95000"/>
                  <a:lumOff val="5000"/>
                </a:schemeClr>
              </a:solidFill>
            </a:endParaRPr>
          </a:p>
        </p:txBody>
      </p:sp>
      <p:sp>
        <p:nvSpPr>
          <p:cNvPr id="11" name="TextBox 10">
            <a:extLst>
              <a:ext uri="{FF2B5EF4-FFF2-40B4-BE49-F238E27FC236}">
                <a16:creationId xmlns:a16="http://schemas.microsoft.com/office/drawing/2014/main" id="{D3AF5597-A95E-4B26-4008-2E918A47D2D8}"/>
              </a:ext>
            </a:extLst>
          </p:cNvPr>
          <p:cNvSpPr txBox="1"/>
          <p:nvPr/>
        </p:nvSpPr>
        <p:spPr>
          <a:xfrm>
            <a:off x="173753" y="4041653"/>
            <a:ext cx="2722417" cy="400110"/>
          </a:xfrm>
          <a:prstGeom prst="rect">
            <a:avLst/>
          </a:prstGeom>
          <a:noFill/>
        </p:spPr>
        <p:txBody>
          <a:bodyPr wrap="square" rtlCol="0">
            <a:spAutoFit/>
          </a:bodyPr>
          <a:lstStyle/>
          <a:p>
            <a:r>
              <a:rPr lang="lv-LV" sz="2000" b="1" dirty="0">
                <a:solidFill>
                  <a:schemeClr val="tx1">
                    <a:lumMod val="95000"/>
                    <a:lumOff val="5000"/>
                  </a:schemeClr>
                </a:solidFill>
              </a:rPr>
              <a:t>Transports un loģistika</a:t>
            </a:r>
          </a:p>
        </p:txBody>
      </p:sp>
      <p:sp>
        <p:nvSpPr>
          <p:cNvPr id="12" name="TextBox 11">
            <a:extLst>
              <a:ext uri="{FF2B5EF4-FFF2-40B4-BE49-F238E27FC236}">
                <a16:creationId xmlns:a16="http://schemas.microsoft.com/office/drawing/2014/main" id="{F7E3AF6A-373E-7803-6EEF-72CA21A45965}"/>
              </a:ext>
            </a:extLst>
          </p:cNvPr>
          <p:cNvSpPr txBox="1"/>
          <p:nvPr/>
        </p:nvSpPr>
        <p:spPr>
          <a:xfrm>
            <a:off x="3671193" y="3903736"/>
            <a:ext cx="7366911" cy="1015663"/>
          </a:xfrm>
          <a:prstGeom prst="rect">
            <a:avLst/>
          </a:prstGeom>
          <a:noFill/>
        </p:spPr>
        <p:txBody>
          <a:bodyPr wrap="square" rtlCol="0">
            <a:spAutoFit/>
          </a:bodyPr>
          <a:lstStyle/>
          <a:p>
            <a:r>
              <a:rPr lang="lv-LV" sz="2000" dirty="0">
                <a:solidFill>
                  <a:schemeClr val="tx1">
                    <a:lumMod val="95000"/>
                    <a:lumOff val="5000"/>
                  </a:schemeClr>
                </a:solidFill>
              </a:rPr>
              <a:t>lietu internets, viedie mobilitātes risinājumi, uztveres sistēmas, satiksmes monitorings	</a:t>
            </a:r>
          </a:p>
          <a:p>
            <a:endParaRPr lang="lv-LV" sz="2000" dirty="0">
              <a:solidFill>
                <a:schemeClr val="tx1">
                  <a:lumMod val="95000"/>
                  <a:lumOff val="5000"/>
                </a:schemeClr>
              </a:solidFill>
            </a:endParaRPr>
          </a:p>
        </p:txBody>
      </p:sp>
      <p:sp>
        <p:nvSpPr>
          <p:cNvPr id="13" name="TextBox 12">
            <a:extLst>
              <a:ext uri="{FF2B5EF4-FFF2-40B4-BE49-F238E27FC236}">
                <a16:creationId xmlns:a16="http://schemas.microsoft.com/office/drawing/2014/main" id="{4BD5409E-3D66-7E04-5BFF-AC5E3731A3E4}"/>
              </a:ext>
            </a:extLst>
          </p:cNvPr>
          <p:cNvSpPr txBox="1"/>
          <p:nvPr/>
        </p:nvSpPr>
        <p:spPr>
          <a:xfrm>
            <a:off x="238116" y="4656321"/>
            <a:ext cx="2966203" cy="1015663"/>
          </a:xfrm>
          <a:prstGeom prst="rect">
            <a:avLst/>
          </a:prstGeom>
          <a:noFill/>
        </p:spPr>
        <p:txBody>
          <a:bodyPr wrap="square" rtlCol="0">
            <a:spAutoFit/>
          </a:bodyPr>
          <a:lstStyle/>
          <a:p>
            <a:r>
              <a:rPr lang="lv-LV" sz="2000" b="1" dirty="0">
                <a:solidFill>
                  <a:schemeClr val="tx1">
                    <a:lumMod val="95000"/>
                    <a:lumOff val="5000"/>
                  </a:schemeClr>
                </a:solidFill>
              </a:rPr>
              <a:t>Ražošanas un kvalitātes kontroles procesi 	</a:t>
            </a:r>
          </a:p>
          <a:p>
            <a:endParaRPr lang="lv-LV" sz="2000" b="1" dirty="0">
              <a:solidFill>
                <a:schemeClr val="tx1">
                  <a:lumMod val="95000"/>
                  <a:lumOff val="5000"/>
                </a:schemeClr>
              </a:solidFill>
            </a:endParaRPr>
          </a:p>
        </p:txBody>
      </p:sp>
      <p:sp>
        <p:nvSpPr>
          <p:cNvPr id="14" name="TextBox 13">
            <a:extLst>
              <a:ext uri="{FF2B5EF4-FFF2-40B4-BE49-F238E27FC236}">
                <a16:creationId xmlns:a16="http://schemas.microsoft.com/office/drawing/2014/main" id="{E31F3F9A-8FA7-E90E-5B1C-CCAE64849D6B}"/>
              </a:ext>
            </a:extLst>
          </p:cNvPr>
          <p:cNvSpPr txBox="1"/>
          <p:nvPr/>
        </p:nvSpPr>
        <p:spPr>
          <a:xfrm>
            <a:off x="3627392" y="4671972"/>
            <a:ext cx="7571303" cy="1015663"/>
          </a:xfrm>
          <a:prstGeom prst="rect">
            <a:avLst/>
          </a:prstGeom>
          <a:noFill/>
        </p:spPr>
        <p:txBody>
          <a:bodyPr wrap="none" rtlCol="0">
            <a:spAutoFit/>
          </a:bodyPr>
          <a:lstStyle/>
          <a:p>
            <a:r>
              <a:rPr lang="lv-LV" sz="2000" dirty="0">
                <a:solidFill>
                  <a:schemeClr val="tx1">
                    <a:lumMod val="95000"/>
                    <a:lumOff val="5000"/>
                  </a:schemeClr>
                </a:solidFill>
              </a:rPr>
              <a:t>ražošanas un biznesa procesu vadības un automatizācijas, </a:t>
            </a:r>
          </a:p>
          <a:p>
            <a:r>
              <a:rPr lang="lv-LV" sz="2000" dirty="0">
                <a:solidFill>
                  <a:schemeClr val="tx1">
                    <a:lumMod val="95000"/>
                    <a:lumOff val="5000"/>
                  </a:schemeClr>
                </a:solidFill>
              </a:rPr>
              <a:t>kvalitātes kontroles sistēmas, datu sinhronizācija, datu analītika	</a:t>
            </a:r>
          </a:p>
          <a:p>
            <a:endParaRPr lang="lv-LV" sz="2000" dirty="0">
              <a:solidFill>
                <a:schemeClr val="tx1">
                  <a:lumMod val="95000"/>
                  <a:lumOff val="5000"/>
                </a:schemeClr>
              </a:solidFill>
            </a:endParaRPr>
          </a:p>
        </p:txBody>
      </p:sp>
      <p:sp>
        <p:nvSpPr>
          <p:cNvPr id="15" name="TextBox 14">
            <a:extLst>
              <a:ext uri="{FF2B5EF4-FFF2-40B4-BE49-F238E27FC236}">
                <a16:creationId xmlns:a16="http://schemas.microsoft.com/office/drawing/2014/main" id="{D8A99F6F-87EF-C9D3-877B-720C2BE9150B}"/>
              </a:ext>
            </a:extLst>
          </p:cNvPr>
          <p:cNvSpPr txBox="1"/>
          <p:nvPr/>
        </p:nvSpPr>
        <p:spPr>
          <a:xfrm>
            <a:off x="208226" y="5524792"/>
            <a:ext cx="3290243" cy="400110"/>
          </a:xfrm>
          <a:prstGeom prst="rect">
            <a:avLst/>
          </a:prstGeom>
          <a:noFill/>
        </p:spPr>
        <p:txBody>
          <a:bodyPr wrap="square" rtlCol="0">
            <a:spAutoFit/>
          </a:bodyPr>
          <a:lstStyle/>
          <a:p>
            <a:r>
              <a:rPr lang="lv-LV" sz="2000" b="1" dirty="0">
                <a:solidFill>
                  <a:schemeClr val="tx1">
                    <a:lumMod val="95000"/>
                    <a:lumOff val="5000"/>
                  </a:schemeClr>
                </a:solidFill>
              </a:rPr>
              <a:t>Operatīvās vadības procesi</a:t>
            </a:r>
          </a:p>
        </p:txBody>
      </p:sp>
      <p:sp>
        <p:nvSpPr>
          <p:cNvPr id="16" name="TextBox 15">
            <a:extLst>
              <a:ext uri="{FF2B5EF4-FFF2-40B4-BE49-F238E27FC236}">
                <a16:creationId xmlns:a16="http://schemas.microsoft.com/office/drawing/2014/main" id="{0F2A44C2-A323-0389-26C7-EBC34362ED99}"/>
              </a:ext>
            </a:extLst>
          </p:cNvPr>
          <p:cNvSpPr txBox="1"/>
          <p:nvPr/>
        </p:nvSpPr>
        <p:spPr>
          <a:xfrm>
            <a:off x="3621903" y="5331466"/>
            <a:ext cx="8310969" cy="1015663"/>
          </a:xfrm>
          <a:prstGeom prst="rect">
            <a:avLst/>
          </a:prstGeom>
          <a:noFill/>
        </p:spPr>
        <p:txBody>
          <a:bodyPr wrap="square" rtlCol="0">
            <a:spAutoFit/>
          </a:bodyPr>
          <a:lstStyle/>
          <a:p>
            <a:r>
              <a:rPr lang="lv-LV" sz="2000" dirty="0">
                <a:solidFill>
                  <a:schemeClr val="tx1">
                    <a:lumMod val="95000"/>
                    <a:lumOff val="5000"/>
                  </a:schemeClr>
                </a:solidFill>
              </a:rPr>
              <a:t>biznesa vadība, biznesa un lielo datu analītika, risinājumi vadības lēmumu pieņemšanai, datu automatizācija, sinhronizācija</a:t>
            </a:r>
          </a:p>
          <a:p>
            <a:endParaRPr lang="lv-LV" sz="2000" dirty="0">
              <a:solidFill>
                <a:schemeClr val="tx1">
                  <a:lumMod val="95000"/>
                  <a:lumOff val="5000"/>
                </a:schemeClr>
              </a:solidFill>
            </a:endParaRPr>
          </a:p>
        </p:txBody>
      </p:sp>
      <p:sp>
        <p:nvSpPr>
          <p:cNvPr id="17" name="TextBox 16">
            <a:extLst>
              <a:ext uri="{FF2B5EF4-FFF2-40B4-BE49-F238E27FC236}">
                <a16:creationId xmlns:a16="http://schemas.microsoft.com/office/drawing/2014/main" id="{DB9E592D-EA01-B568-92E8-49F344F3DC29}"/>
              </a:ext>
            </a:extLst>
          </p:cNvPr>
          <p:cNvSpPr txBox="1"/>
          <p:nvPr/>
        </p:nvSpPr>
        <p:spPr>
          <a:xfrm>
            <a:off x="259128" y="6147074"/>
            <a:ext cx="2600106" cy="400110"/>
          </a:xfrm>
          <a:prstGeom prst="rect">
            <a:avLst/>
          </a:prstGeom>
          <a:noFill/>
        </p:spPr>
        <p:txBody>
          <a:bodyPr wrap="square" rtlCol="0">
            <a:spAutoFit/>
          </a:bodyPr>
          <a:lstStyle/>
          <a:p>
            <a:r>
              <a:rPr lang="lv-LV" sz="2000" b="1" dirty="0">
                <a:solidFill>
                  <a:schemeClr val="tx1">
                    <a:lumMod val="95000"/>
                    <a:lumOff val="5000"/>
                  </a:schemeClr>
                </a:solidFill>
              </a:rPr>
              <a:t>Stratēģiskā vadība</a:t>
            </a:r>
          </a:p>
        </p:txBody>
      </p:sp>
      <p:sp>
        <p:nvSpPr>
          <p:cNvPr id="18" name="TextBox 17">
            <a:extLst>
              <a:ext uri="{FF2B5EF4-FFF2-40B4-BE49-F238E27FC236}">
                <a16:creationId xmlns:a16="http://schemas.microsoft.com/office/drawing/2014/main" id="{33E2BC40-A212-5A02-5B0C-E1553E97BCAF}"/>
              </a:ext>
            </a:extLst>
          </p:cNvPr>
          <p:cNvSpPr txBox="1"/>
          <p:nvPr/>
        </p:nvSpPr>
        <p:spPr>
          <a:xfrm>
            <a:off x="3671193" y="6109127"/>
            <a:ext cx="8319597" cy="707886"/>
          </a:xfrm>
          <a:prstGeom prst="rect">
            <a:avLst/>
          </a:prstGeom>
          <a:noFill/>
        </p:spPr>
        <p:txBody>
          <a:bodyPr wrap="square" rtlCol="0">
            <a:spAutoFit/>
          </a:bodyPr>
          <a:lstStyle/>
          <a:p>
            <a:r>
              <a:rPr lang="lv-LV" sz="2000" dirty="0">
                <a:solidFill>
                  <a:schemeClr val="tx1">
                    <a:lumMod val="95000"/>
                    <a:lumOff val="5000"/>
                  </a:schemeClr>
                </a:solidFill>
              </a:rPr>
              <a:t>d</a:t>
            </a:r>
            <a:r>
              <a:rPr lang="es-ES" sz="2000" dirty="0">
                <a:solidFill>
                  <a:schemeClr val="tx1">
                    <a:lumMod val="95000"/>
                    <a:lumOff val="5000"/>
                  </a:schemeClr>
                </a:solidFill>
              </a:rPr>
              <a:t>igitalizācijas</a:t>
            </a:r>
            <a:r>
              <a:rPr lang="lv-LV" sz="2000" dirty="0">
                <a:solidFill>
                  <a:schemeClr val="tx1">
                    <a:lumMod val="95000"/>
                    <a:lumOff val="5000"/>
                  </a:schemeClr>
                </a:solidFill>
              </a:rPr>
              <a:t> </a:t>
            </a:r>
            <a:r>
              <a:rPr lang="es-ES" sz="2000" dirty="0">
                <a:solidFill>
                  <a:schemeClr val="tx1">
                    <a:lumMod val="95000"/>
                    <a:lumOff val="5000"/>
                  </a:schemeClr>
                </a:solidFill>
              </a:rPr>
              <a:t>(procesu un produktu) un inovāciju attīstības stratēģija</a:t>
            </a:r>
          </a:p>
          <a:p>
            <a:endParaRPr lang="lv-LV" sz="2000" dirty="0">
              <a:solidFill>
                <a:schemeClr val="tx1">
                  <a:lumMod val="95000"/>
                  <a:lumOff val="5000"/>
                </a:schemeClr>
              </a:solidFill>
            </a:endParaRPr>
          </a:p>
        </p:txBody>
      </p:sp>
      <p:sp>
        <p:nvSpPr>
          <p:cNvPr id="32" name="object 26">
            <a:extLst>
              <a:ext uri="{FF2B5EF4-FFF2-40B4-BE49-F238E27FC236}">
                <a16:creationId xmlns:a16="http://schemas.microsoft.com/office/drawing/2014/main" id="{B54F24DC-D467-1FAC-3529-60D4243A009D}"/>
              </a:ext>
            </a:extLst>
          </p:cNvPr>
          <p:cNvSpPr/>
          <p:nvPr/>
        </p:nvSpPr>
        <p:spPr>
          <a:xfrm>
            <a:off x="226138" y="3308647"/>
            <a:ext cx="3379527"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3" name="object 26">
            <a:extLst>
              <a:ext uri="{FF2B5EF4-FFF2-40B4-BE49-F238E27FC236}">
                <a16:creationId xmlns:a16="http://schemas.microsoft.com/office/drawing/2014/main" id="{04E9A111-9072-C71C-093A-D1FDF90940F8}"/>
              </a:ext>
            </a:extLst>
          </p:cNvPr>
          <p:cNvSpPr/>
          <p:nvPr/>
        </p:nvSpPr>
        <p:spPr>
          <a:xfrm>
            <a:off x="3689587" y="3302715"/>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4" name="object 26">
            <a:extLst>
              <a:ext uri="{FF2B5EF4-FFF2-40B4-BE49-F238E27FC236}">
                <a16:creationId xmlns:a16="http://schemas.microsoft.com/office/drawing/2014/main" id="{F1F46C6F-A07F-553C-3F3A-4933FD6BC55C}"/>
              </a:ext>
            </a:extLst>
          </p:cNvPr>
          <p:cNvSpPr/>
          <p:nvPr/>
        </p:nvSpPr>
        <p:spPr>
          <a:xfrm>
            <a:off x="226138" y="3991368"/>
            <a:ext cx="3379527"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5" name="object 26">
            <a:extLst>
              <a:ext uri="{FF2B5EF4-FFF2-40B4-BE49-F238E27FC236}">
                <a16:creationId xmlns:a16="http://schemas.microsoft.com/office/drawing/2014/main" id="{9AB6D821-D065-0976-6FC5-772A0DD95249}"/>
              </a:ext>
            </a:extLst>
          </p:cNvPr>
          <p:cNvSpPr/>
          <p:nvPr/>
        </p:nvSpPr>
        <p:spPr>
          <a:xfrm>
            <a:off x="3697207" y="3977941"/>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6" name="object 26">
            <a:extLst>
              <a:ext uri="{FF2B5EF4-FFF2-40B4-BE49-F238E27FC236}">
                <a16:creationId xmlns:a16="http://schemas.microsoft.com/office/drawing/2014/main" id="{497A5AFA-8ED1-75AC-6850-6C99143E1B38}"/>
              </a:ext>
            </a:extLst>
          </p:cNvPr>
          <p:cNvSpPr/>
          <p:nvPr/>
        </p:nvSpPr>
        <p:spPr>
          <a:xfrm>
            <a:off x="238116" y="5384177"/>
            <a:ext cx="3379527"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7" name="object 26">
            <a:extLst>
              <a:ext uri="{FF2B5EF4-FFF2-40B4-BE49-F238E27FC236}">
                <a16:creationId xmlns:a16="http://schemas.microsoft.com/office/drawing/2014/main" id="{2F2BECAC-475D-7371-808E-D44FBEDB0FAE}"/>
              </a:ext>
            </a:extLst>
          </p:cNvPr>
          <p:cNvSpPr/>
          <p:nvPr/>
        </p:nvSpPr>
        <p:spPr>
          <a:xfrm>
            <a:off x="3689587" y="5384177"/>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8" name="object 26">
            <a:extLst>
              <a:ext uri="{FF2B5EF4-FFF2-40B4-BE49-F238E27FC236}">
                <a16:creationId xmlns:a16="http://schemas.microsoft.com/office/drawing/2014/main" id="{BD62FB52-93FC-19E5-DFEC-B6FCF5C2D79E}"/>
              </a:ext>
            </a:extLst>
          </p:cNvPr>
          <p:cNvSpPr/>
          <p:nvPr/>
        </p:nvSpPr>
        <p:spPr>
          <a:xfrm>
            <a:off x="249177" y="6049949"/>
            <a:ext cx="3379527"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9" name="object 26">
            <a:extLst>
              <a:ext uri="{FF2B5EF4-FFF2-40B4-BE49-F238E27FC236}">
                <a16:creationId xmlns:a16="http://schemas.microsoft.com/office/drawing/2014/main" id="{2364E0A0-22AC-C400-C310-E20CC267E59B}"/>
              </a:ext>
            </a:extLst>
          </p:cNvPr>
          <p:cNvSpPr/>
          <p:nvPr/>
        </p:nvSpPr>
        <p:spPr>
          <a:xfrm>
            <a:off x="3697928" y="6039968"/>
            <a:ext cx="8319597"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2" name="object 26">
            <a:extLst>
              <a:ext uri="{FF2B5EF4-FFF2-40B4-BE49-F238E27FC236}">
                <a16:creationId xmlns:a16="http://schemas.microsoft.com/office/drawing/2014/main" id="{6B60C9A7-A62F-A238-AAD2-2E1619CB2CDF}"/>
              </a:ext>
            </a:extLst>
          </p:cNvPr>
          <p:cNvSpPr/>
          <p:nvPr/>
        </p:nvSpPr>
        <p:spPr>
          <a:xfrm>
            <a:off x="240129" y="4701456"/>
            <a:ext cx="3379526"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3" name="object 26">
            <a:extLst>
              <a:ext uri="{FF2B5EF4-FFF2-40B4-BE49-F238E27FC236}">
                <a16:creationId xmlns:a16="http://schemas.microsoft.com/office/drawing/2014/main" id="{6770C1DF-BF4A-2E43-039B-69DE4782D40A}"/>
              </a:ext>
            </a:extLst>
          </p:cNvPr>
          <p:cNvSpPr/>
          <p:nvPr/>
        </p:nvSpPr>
        <p:spPr>
          <a:xfrm>
            <a:off x="3698092" y="4703912"/>
            <a:ext cx="831927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 name="object 26">
            <a:extLst>
              <a:ext uri="{FF2B5EF4-FFF2-40B4-BE49-F238E27FC236}">
                <a16:creationId xmlns:a16="http://schemas.microsoft.com/office/drawing/2014/main" id="{6C8C4511-97C7-19D5-EACE-F831C268DFC5}"/>
              </a:ext>
            </a:extLst>
          </p:cNvPr>
          <p:cNvSpPr/>
          <p:nvPr/>
        </p:nvSpPr>
        <p:spPr>
          <a:xfrm>
            <a:off x="202256" y="62667"/>
            <a:ext cx="3379526" cy="559909"/>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solidFill>
            <a:srgbClr val="0AC380"/>
          </a:solidFill>
          <a:ln w="3957">
            <a:solidFill>
              <a:srgbClr val="1C57E9"/>
            </a:solidFill>
          </a:ln>
        </p:spPr>
        <p:txBody>
          <a:bodyPr wrap="square" lIns="0" tIns="0" rIns="0" bIns="0" rtlCol="0"/>
          <a:lstStyle/>
          <a:p>
            <a:endParaRPr sz="2000">
              <a:solidFill>
                <a:schemeClr val="bg1"/>
              </a:solidFill>
            </a:endParaRPr>
          </a:p>
        </p:txBody>
      </p:sp>
      <p:sp>
        <p:nvSpPr>
          <p:cNvPr id="4" name="object 26">
            <a:extLst>
              <a:ext uri="{FF2B5EF4-FFF2-40B4-BE49-F238E27FC236}">
                <a16:creationId xmlns:a16="http://schemas.microsoft.com/office/drawing/2014/main" id="{B29EF2EC-BF0A-7471-4CBD-7352FD201317}"/>
              </a:ext>
            </a:extLst>
          </p:cNvPr>
          <p:cNvSpPr/>
          <p:nvPr/>
        </p:nvSpPr>
        <p:spPr>
          <a:xfrm>
            <a:off x="3627392" y="48988"/>
            <a:ext cx="8321040" cy="573588"/>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solidFill>
            <a:srgbClr val="0AC380"/>
          </a:solidFill>
          <a:ln w="3957">
            <a:solidFill>
              <a:srgbClr val="1C57E9"/>
            </a:solidFill>
          </a:ln>
        </p:spPr>
        <p:txBody>
          <a:bodyPr wrap="square" lIns="0" tIns="0" rIns="0" bIns="0" rtlCol="0"/>
          <a:lstStyle/>
          <a:p>
            <a:endParaRPr sz="2000">
              <a:solidFill>
                <a:schemeClr val="bg1"/>
              </a:solidFill>
            </a:endParaRPr>
          </a:p>
        </p:txBody>
      </p:sp>
      <p:sp>
        <p:nvSpPr>
          <p:cNvPr id="5" name="TextBox 4">
            <a:extLst>
              <a:ext uri="{FF2B5EF4-FFF2-40B4-BE49-F238E27FC236}">
                <a16:creationId xmlns:a16="http://schemas.microsoft.com/office/drawing/2014/main" id="{77EB7940-7C31-E19A-532E-CEE042619C81}"/>
              </a:ext>
            </a:extLst>
          </p:cNvPr>
          <p:cNvSpPr txBox="1"/>
          <p:nvPr/>
        </p:nvSpPr>
        <p:spPr>
          <a:xfrm>
            <a:off x="259128" y="122370"/>
            <a:ext cx="2943434" cy="707886"/>
          </a:xfrm>
          <a:prstGeom prst="rect">
            <a:avLst/>
          </a:prstGeom>
          <a:noFill/>
        </p:spPr>
        <p:txBody>
          <a:bodyPr wrap="none" rtlCol="0">
            <a:spAutoFit/>
          </a:bodyPr>
          <a:lstStyle/>
          <a:p>
            <a:pPr algn="ctr"/>
            <a:r>
              <a:rPr lang="lv-LV" sz="2000" b="1" dirty="0">
                <a:solidFill>
                  <a:schemeClr val="bg1"/>
                </a:solidFill>
              </a:rPr>
              <a:t>Atbalstāmais process</a:t>
            </a:r>
            <a:r>
              <a:rPr lang="lv-LV" sz="2000" dirty="0">
                <a:solidFill>
                  <a:schemeClr val="bg1"/>
                </a:solidFill>
              </a:rPr>
              <a:t>	</a:t>
            </a:r>
          </a:p>
          <a:p>
            <a:endParaRPr lang="lv-LV" sz="2000" b="1" dirty="0">
              <a:solidFill>
                <a:schemeClr val="bg1"/>
              </a:solidFill>
            </a:endParaRPr>
          </a:p>
        </p:txBody>
      </p:sp>
      <p:sp>
        <p:nvSpPr>
          <p:cNvPr id="6" name="TextBox 5">
            <a:extLst>
              <a:ext uri="{FF2B5EF4-FFF2-40B4-BE49-F238E27FC236}">
                <a16:creationId xmlns:a16="http://schemas.microsoft.com/office/drawing/2014/main" id="{FAFA3A8B-14F2-5F3D-DE1E-F2960794DCDF}"/>
              </a:ext>
            </a:extLst>
          </p:cNvPr>
          <p:cNvSpPr txBox="1"/>
          <p:nvPr/>
        </p:nvSpPr>
        <p:spPr>
          <a:xfrm>
            <a:off x="3759873" y="125789"/>
            <a:ext cx="1107996" cy="707886"/>
          </a:xfrm>
          <a:prstGeom prst="rect">
            <a:avLst/>
          </a:prstGeom>
          <a:noFill/>
        </p:spPr>
        <p:txBody>
          <a:bodyPr wrap="none" rtlCol="0">
            <a:spAutoFit/>
          </a:bodyPr>
          <a:lstStyle/>
          <a:p>
            <a:r>
              <a:rPr lang="lv-LV" sz="2000" b="1" dirty="0">
                <a:solidFill>
                  <a:schemeClr val="bg1"/>
                </a:solidFill>
              </a:rPr>
              <a:t>Piemēri</a:t>
            </a:r>
            <a:r>
              <a:rPr lang="lv-LV" sz="2000" dirty="0">
                <a:solidFill>
                  <a:schemeClr val="bg1"/>
                </a:solidFill>
              </a:rPr>
              <a:t>	</a:t>
            </a:r>
          </a:p>
          <a:p>
            <a:endParaRPr lang="lv-LV" sz="2000" dirty="0">
              <a:solidFill>
                <a:schemeClr val="bg1"/>
              </a:solidFill>
            </a:endParaRPr>
          </a:p>
        </p:txBody>
      </p:sp>
      <p:sp>
        <p:nvSpPr>
          <p:cNvPr id="7" name="TextBox 6">
            <a:extLst>
              <a:ext uri="{FF2B5EF4-FFF2-40B4-BE49-F238E27FC236}">
                <a16:creationId xmlns:a16="http://schemas.microsoft.com/office/drawing/2014/main" id="{8F5F1594-B45E-D99C-6E36-805C66CF1804}"/>
              </a:ext>
            </a:extLst>
          </p:cNvPr>
          <p:cNvSpPr txBox="1"/>
          <p:nvPr/>
        </p:nvSpPr>
        <p:spPr>
          <a:xfrm>
            <a:off x="214197" y="784867"/>
            <a:ext cx="3327981" cy="400110"/>
          </a:xfrm>
          <a:prstGeom prst="rect">
            <a:avLst/>
          </a:prstGeom>
          <a:noFill/>
        </p:spPr>
        <p:txBody>
          <a:bodyPr wrap="square" rtlCol="0">
            <a:spAutoFit/>
          </a:bodyPr>
          <a:lstStyle/>
          <a:p>
            <a:r>
              <a:rPr lang="lv-LV" sz="2000" b="1" dirty="0">
                <a:solidFill>
                  <a:schemeClr val="tx1">
                    <a:lumMod val="95000"/>
                    <a:lumOff val="5000"/>
                  </a:schemeClr>
                </a:solidFill>
              </a:rPr>
              <a:t>Administratīvie procesi</a:t>
            </a:r>
          </a:p>
        </p:txBody>
      </p:sp>
      <p:sp>
        <p:nvSpPr>
          <p:cNvPr id="10" name="TextBox 9">
            <a:extLst>
              <a:ext uri="{FF2B5EF4-FFF2-40B4-BE49-F238E27FC236}">
                <a16:creationId xmlns:a16="http://schemas.microsoft.com/office/drawing/2014/main" id="{29091CD7-8A28-AFF4-EC13-6DD0257A7DC1}"/>
              </a:ext>
            </a:extLst>
          </p:cNvPr>
          <p:cNvSpPr txBox="1"/>
          <p:nvPr/>
        </p:nvSpPr>
        <p:spPr>
          <a:xfrm>
            <a:off x="173753" y="1420406"/>
            <a:ext cx="3586120" cy="1015663"/>
          </a:xfrm>
          <a:prstGeom prst="rect">
            <a:avLst/>
          </a:prstGeom>
          <a:noFill/>
        </p:spPr>
        <p:txBody>
          <a:bodyPr wrap="square" rtlCol="0">
            <a:spAutoFit/>
          </a:bodyPr>
          <a:lstStyle/>
          <a:p>
            <a:r>
              <a:rPr lang="lv-LV" sz="2000" b="1" dirty="0">
                <a:solidFill>
                  <a:schemeClr val="tx1">
                    <a:lumMod val="95000"/>
                    <a:lumOff val="5000"/>
                  </a:schemeClr>
                </a:solidFill>
              </a:rPr>
              <a:t>Personāla vadības procesi </a:t>
            </a:r>
            <a:r>
              <a:rPr lang="lv-LV" sz="2000" dirty="0">
                <a:solidFill>
                  <a:schemeClr val="tx1">
                    <a:lumMod val="95000"/>
                    <a:lumOff val="5000"/>
                  </a:schemeClr>
                </a:solidFill>
              </a:rPr>
              <a:t>	</a:t>
            </a:r>
          </a:p>
          <a:p>
            <a:endParaRPr lang="lv-LV" sz="2000" dirty="0">
              <a:solidFill>
                <a:schemeClr val="tx1">
                  <a:lumMod val="95000"/>
                  <a:lumOff val="5000"/>
                </a:schemeClr>
              </a:solidFill>
            </a:endParaRPr>
          </a:p>
        </p:txBody>
      </p:sp>
      <p:sp>
        <p:nvSpPr>
          <p:cNvPr id="24" name="TextBox 23">
            <a:extLst>
              <a:ext uri="{FF2B5EF4-FFF2-40B4-BE49-F238E27FC236}">
                <a16:creationId xmlns:a16="http://schemas.microsoft.com/office/drawing/2014/main" id="{B56CEEF1-6F3C-A7FA-45B2-06621AFC451B}"/>
              </a:ext>
            </a:extLst>
          </p:cNvPr>
          <p:cNvSpPr txBox="1"/>
          <p:nvPr/>
        </p:nvSpPr>
        <p:spPr>
          <a:xfrm>
            <a:off x="229536" y="2093150"/>
            <a:ext cx="2893469" cy="400110"/>
          </a:xfrm>
          <a:prstGeom prst="rect">
            <a:avLst/>
          </a:prstGeom>
          <a:noFill/>
        </p:spPr>
        <p:txBody>
          <a:bodyPr wrap="square" rtlCol="0">
            <a:spAutoFit/>
          </a:bodyPr>
          <a:lstStyle/>
          <a:p>
            <a:r>
              <a:rPr lang="lv-LV" sz="2000" b="1" dirty="0">
                <a:solidFill>
                  <a:schemeClr val="tx1">
                    <a:lumMod val="95000"/>
                    <a:lumOff val="5000"/>
                  </a:schemeClr>
                </a:solidFill>
              </a:rPr>
              <a:t>Pārdošanas procesi</a:t>
            </a:r>
            <a:endParaRPr lang="lv-LV" sz="2000" dirty="0">
              <a:solidFill>
                <a:schemeClr val="tx1">
                  <a:lumMod val="95000"/>
                  <a:lumOff val="5000"/>
                </a:schemeClr>
              </a:solidFill>
            </a:endParaRPr>
          </a:p>
        </p:txBody>
      </p:sp>
      <p:sp>
        <p:nvSpPr>
          <p:cNvPr id="25" name="TextBox 24">
            <a:extLst>
              <a:ext uri="{FF2B5EF4-FFF2-40B4-BE49-F238E27FC236}">
                <a16:creationId xmlns:a16="http://schemas.microsoft.com/office/drawing/2014/main" id="{EC4638CF-8A0E-C390-88C4-E2897601713C}"/>
              </a:ext>
            </a:extLst>
          </p:cNvPr>
          <p:cNvSpPr txBox="1"/>
          <p:nvPr/>
        </p:nvSpPr>
        <p:spPr>
          <a:xfrm>
            <a:off x="211428" y="2726535"/>
            <a:ext cx="3429520" cy="400110"/>
          </a:xfrm>
          <a:prstGeom prst="rect">
            <a:avLst/>
          </a:prstGeom>
          <a:noFill/>
        </p:spPr>
        <p:txBody>
          <a:bodyPr wrap="square" rtlCol="0">
            <a:spAutoFit/>
          </a:bodyPr>
          <a:lstStyle/>
          <a:p>
            <a:r>
              <a:rPr lang="lv-LV" sz="2000" b="1" dirty="0">
                <a:solidFill>
                  <a:schemeClr val="tx1">
                    <a:lumMod val="95000"/>
                    <a:lumOff val="5000"/>
                  </a:schemeClr>
                </a:solidFill>
              </a:rPr>
              <a:t>Resursu pārvaldības  procesi</a:t>
            </a:r>
          </a:p>
        </p:txBody>
      </p:sp>
      <p:sp>
        <p:nvSpPr>
          <p:cNvPr id="26" name="TextBox 25">
            <a:extLst>
              <a:ext uri="{FF2B5EF4-FFF2-40B4-BE49-F238E27FC236}">
                <a16:creationId xmlns:a16="http://schemas.microsoft.com/office/drawing/2014/main" id="{280B1666-C47D-7AA5-580D-673FC4FB3F28}"/>
              </a:ext>
            </a:extLst>
          </p:cNvPr>
          <p:cNvSpPr txBox="1"/>
          <p:nvPr/>
        </p:nvSpPr>
        <p:spPr>
          <a:xfrm>
            <a:off x="3605665" y="611819"/>
            <a:ext cx="7477845" cy="707886"/>
          </a:xfrm>
          <a:prstGeom prst="rect">
            <a:avLst/>
          </a:prstGeom>
          <a:noFill/>
        </p:spPr>
        <p:txBody>
          <a:bodyPr wrap="square" rtlCol="0">
            <a:spAutoFit/>
          </a:bodyPr>
          <a:lstStyle/>
          <a:p>
            <a:r>
              <a:rPr lang="lv-LV" sz="2000" dirty="0">
                <a:solidFill>
                  <a:schemeClr val="tx1">
                    <a:lumMod val="95000"/>
                    <a:lumOff val="5000"/>
                  </a:schemeClr>
                </a:solidFill>
              </a:rPr>
              <a:t>finanses un grāmatvedība, </a:t>
            </a:r>
            <a:r>
              <a:rPr lang="lv-LV" sz="2000" b="1" dirty="0">
                <a:solidFill>
                  <a:schemeClr val="tx1">
                    <a:lumMod val="95000"/>
                    <a:lumOff val="5000"/>
                  </a:schemeClr>
                </a:solidFill>
              </a:rPr>
              <a:t>administrācija, dokumentu vadība</a:t>
            </a:r>
            <a:r>
              <a:rPr lang="lv-LV" sz="2000" dirty="0">
                <a:solidFill>
                  <a:schemeClr val="tx1">
                    <a:lumMod val="95000"/>
                    <a:lumOff val="5000"/>
                  </a:schemeClr>
                </a:solidFill>
              </a:rPr>
              <a:t>, projektu vadība, </a:t>
            </a:r>
            <a:r>
              <a:rPr lang="lv-LV" sz="2000" b="1" dirty="0">
                <a:solidFill>
                  <a:schemeClr val="tx1">
                    <a:lumMod val="95000"/>
                    <a:lumOff val="5000"/>
                  </a:schemeClr>
                </a:solidFill>
              </a:rPr>
              <a:t>kopdarbība</a:t>
            </a:r>
            <a:r>
              <a:rPr lang="lv-LV" sz="2000" dirty="0">
                <a:solidFill>
                  <a:schemeClr val="tx1">
                    <a:lumMod val="95000"/>
                    <a:lumOff val="5000"/>
                  </a:schemeClr>
                </a:solidFill>
              </a:rPr>
              <a:t>, sistēmu savietojamība</a:t>
            </a:r>
          </a:p>
        </p:txBody>
      </p:sp>
      <p:sp>
        <p:nvSpPr>
          <p:cNvPr id="27" name="TextBox 26">
            <a:extLst>
              <a:ext uri="{FF2B5EF4-FFF2-40B4-BE49-F238E27FC236}">
                <a16:creationId xmlns:a16="http://schemas.microsoft.com/office/drawing/2014/main" id="{50EEE4FD-0DD8-8DBF-DA70-B6C54C3A5F32}"/>
              </a:ext>
            </a:extLst>
          </p:cNvPr>
          <p:cNvSpPr txBox="1"/>
          <p:nvPr/>
        </p:nvSpPr>
        <p:spPr>
          <a:xfrm>
            <a:off x="3655658" y="1286573"/>
            <a:ext cx="8236785" cy="707886"/>
          </a:xfrm>
          <a:prstGeom prst="rect">
            <a:avLst/>
          </a:prstGeom>
          <a:noFill/>
        </p:spPr>
        <p:txBody>
          <a:bodyPr wrap="square" rtlCol="0">
            <a:spAutoFit/>
          </a:bodyPr>
          <a:lstStyle/>
          <a:p>
            <a:r>
              <a:rPr lang="lv-LV" sz="2000" dirty="0">
                <a:solidFill>
                  <a:schemeClr val="tx1">
                    <a:lumMod val="95000"/>
                    <a:lumOff val="5000"/>
                  </a:schemeClr>
                </a:solidFill>
              </a:rPr>
              <a:t>cilvēku resursu vadība, darba laika uzskaite, darba deleģēšana, personāla iesaiste, novērtēšana un motivācija	</a:t>
            </a:r>
          </a:p>
        </p:txBody>
      </p:sp>
      <p:sp>
        <p:nvSpPr>
          <p:cNvPr id="28" name="TextBox 27">
            <a:extLst>
              <a:ext uri="{FF2B5EF4-FFF2-40B4-BE49-F238E27FC236}">
                <a16:creationId xmlns:a16="http://schemas.microsoft.com/office/drawing/2014/main" id="{8E2932E3-38D9-3FAF-911B-1D0A4D0403CB}"/>
              </a:ext>
            </a:extLst>
          </p:cNvPr>
          <p:cNvSpPr txBox="1"/>
          <p:nvPr/>
        </p:nvSpPr>
        <p:spPr>
          <a:xfrm>
            <a:off x="3651905" y="1938632"/>
            <a:ext cx="8282242" cy="1015663"/>
          </a:xfrm>
          <a:prstGeom prst="rect">
            <a:avLst/>
          </a:prstGeom>
          <a:noFill/>
        </p:spPr>
        <p:txBody>
          <a:bodyPr wrap="square" rtlCol="0">
            <a:spAutoFit/>
          </a:bodyPr>
          <a:lstStyle/>
          <a:p>
            <a:r>
              <a:rPr lang="lv-LV" sz="2000" dirty="0">
                <a:solidFill>
                  <a:schemeClr val="tx1">
                    <a:lumMod val="95000"/>
                    <a:lumOff val="5000"/>
                  </a:schemeClr>
                </a:solidFill>
              </a:rPr>
              <a:t>klientu piesaiste, darījumu vadības automatizācija, darījumu atsekošana, e-komercija, digitālais mārketings, digitālie risinājumi mazumtirdzniecībai, CRM</a:t>
            </a:r>
          </a:p>
          <a:p>
            <a:endParaRPr lang="lv-LV" sz="2000" dirty="0">
              <a:solidFill>
                <a:schemeClr val="tx1">
                  <a:lumMod val="95000"/>
                  <a:lumOff val="5000"/>
                </a:schemeClr>
              </a:solidFill>
            </a:endParaRPr>
          </a:p>
        </p:txBody>
      </p:sp>
      <p:sp>
        <p:nvSpPr>
          <p:cNvPr id="29" name="TextBox 28">
            <a:extLst>
              <a:ext uri="{FF2B5EF4-FFF2-40B4-BE49-F238E27FC236}">
                <a16:creationId xmlns:a16="http://schemas.microsoft.com/office/drawing/2014/main" id="{7E5FD4C3-2DB7-9CF0-B648-96A1AFEFD830}"/>
              </a:ext>
            </a:extLst>
          </p:cNvPr>
          <p:cNvSpPr txBox="1"/>
          <p:nvPr/>
        </p:nvSpPr>
        <p:spPr>
          <a:xfrm>
            <a:off x="3676937" y="2596881"/>
            <a:ext cx="8215506" cy="1015663"/>
          </a:xfrm>
          <a:prstGeom prst="rect">
            <a:avLst/>
          </a:prstGeom>
          <a:noFill/>
        </p:spPr>
        <p:txBody>
          <a:bodyPr wrap="square" rtlCol="0">
            <a:spAutoFit/>
          </a:bodyPr>
          <a:lstStyle/>
          <a:p>
            <a:r>
              <a:rPr lang="lv-LV" sz="2000" dirty="0">
                <a:solidFill>
                  <a:schemeClr val="tx1">
                    <a:lumMod val="95000"/>
                    <a:lumOff val="5000"/>
                  </a:schemeClr>
                </a:solidFill>
              </a:rPr>
              <a:t>resursu vadība (ERP, noliktavu pārvaldības sistēmas), energoresursu pārvaldība, efektīvāka izmantošana	</a:t>
            </a:r>
          </a:p>
          <a:p>
            <a:endParaRPr lang="lv-LV" sz="2000" dirty="0">
              <a:solidFill>
                <a:schemeClr val="tx1">
                  <a:lumMod val="95000"/>
                  <a:lumOff val="5000"/>
                </a:schemeClr>
              </a:solidFill>
            </a:endParaRPr>
          </a:p>
        </p:txBody>
      </p:sp>
      <p:sp>
        <p:nvSpPr>
          <p:cNvPr id="30" name="object 26">
            <a:extLst>
              <a:ext uri="{FF2B5EF4-FFF2-40B4-BE49-F238E27FC236}">
                <a16:creationId xmlns:a16="http://schemas.microsoft.com/office/drawing/2014/main" id="{7133FF05-E57E-7FE1-A4DD-39A4ED9DABFB}"/>
              </a:ext>
            </a:extLst>
          </p:cNvPr>
          <p:cNvSpPr/>
          <p:nvPr/>
        </p:nvSpPr>
        <p:spPr>
          <a:xfrm>
            <a:off x="202256" y="660256"/>
            <a:ext cx="338328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31" name="object 26">
            <a:extLst>
              <a:ext uri="{FF2B5EF4-FFF2-40B4-BE49-F238E27FC236}">
                <a16:creationId xmlns:a16="http://schemas.microsoft.com/office/drawing/2014/main" id="{D1C78BCE-241F-4EFE-6186-C1319FD97C8C}"/>
              </a:ext>
            </a:extLst>
          </p:cNvPr>
          <p:cNvSpPr/>
          <p:nvPr/>
        </p:nvSpPr>
        <p:spPr>
          <a:xfrm>
            <a:off x="3645376" y="658258"/>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1" name="object 26">
            <a:extLst>
              <a:ext uri="{FF2B5EF4-FFF2-40B4-BE49-F238E27FC236}">
                <a16:creationId xmlns:a16="http://schemas.microsoft.com/office/drawing/2014/main" id="{DD96DB97-3454-2936-DD69-CBD10C25DADF}"/>
              </a:ext>
            </a:extLst>
          </p:cNvPr>
          <p:cNvSpPr/>
          <p:nvPr/>
        </p:nvSpPr>
        <p:spPr>
          <a:xfrm>
            <a:off x="202256" y="1319878"/>
            <a:ext cx="3383280" cy="593267"/>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5" name="object 26">
            <a:extLst>
              <a:ext uri="{FF2B5EF4-FFF2-40B4-BE49-F238E27FC236}">
                <a16:creationId xmlns:a16="http://schemas.microsoft.com/office/drawing/2014/main" id="{83955F9A-024B-D6D3-2619-F7459793ABAE}"/>
              </a:ext>
            </a:extLst>
          </p:cNvPr>
          <p:cNvSpPr/>
          <p:nvPr/>
        </p:nvSpPr>
        <p:spPr>
          <a:xfrm>
            <a:off x="3655571" y="1317633"/>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6" name="object 26">
            <a:extLst>
              <a:ext uri="{FF2B5EF4-FFF2-40B4-BE49-F238E27FC236}">
                <a16:creationId xmlns:a16="http://schemas.microsoft.com/office/drawing/2014/main" id="{69779F11-8A5C-9370-ABD0-D41467AEDE94}"/>
              </a:ext>
            </a:extLst>
          </p:cNvPr>
          <p:cNvSpPr/>
          <p:nvPr/>
        </p:nvSpPr>
        <p:spPr>
          <a:xfrm>
            <a:off x="208226" y="1982015"/>
            <a:ext cx="338328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7" name="object 26">
            <a:extLst>
              <a:ext uri="{FF2B5EF4-FFF2-40B4-BE49-F238E27FC236}">
                <a16:creationId xmlns:a16="http://schemas.microsoft.com/office/drawing/2014/main" id="{A1047A6A-34CB-9B05-44FA-8B8B1DB7134A}"/>
              </a:ext>
            </a:extLst>
          </p:cNvPr>
          <p:cNvSpPr/>
          <p:nvPr/>
        </p:nvSpPr>
        <p:spPr>
          <a:xfrm>
            <a:off x="3676937" y="1979819"/>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8" name="object 26">
            <a:extLst>
              <a:ext uri="{FF2B5EF4-FFF2-40B4-BE49-F238E27FC236}">
                <a16:creationId xmlns:a16="http://schemas.microsoft.com/office/drawing/2014/main" id="{C2EFD34F-8F6D-35C4-E6BC-4AC11C5F494C}"/>
              </a:ext>
            </a:extLst>
          </p:cNvPr>
          <p:cNvSpPr/>
          <p:nvPr/>
        </p:nvSpPr>
        <p:spPr>
          <a:xfrm>
            <a:off x="222385" y="2645331"/>
            <a:ext cx="338328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
        <p:nvSpPr>
          <p:cNvPr id="49" name="object 26">
            <a:extLst>
              <a:ext uri="{FF2B5EF4-FFF2-40B4-BE49-F238E27FC236}">
                <a16:creationId xmlns:a16="http://schemas.microsoft.com/office/drawing/2014/main" id="{D73009DA-9C31-8372-F42A-455D2653D381}"/>
              </a:ext>
            </a:extLst>
          </p:cNvPr>
          <p:cNvSpPr/>
          <p:nvPr/>
        </p:nvSpPr>
        <p:spPr>
          <a:xfrm>
            <a:off x="3689587" y="2656156"/>
            <a:ext cx="8321040" cy="594360"/>
          </a:xfrm>
          <a:custGeom>
            <a:avLst/>
            <a:gdLst/>
            <a:ahLst/>
            <a:cxnLst/>
            <a:rect l="l" t="t" r="r" b="b"/>
            <a:pathLst>
              <a:path w="2870835" h="2827654">
                <a:moveTo>
                  <a:pt x="2870320" y="2827139"/>
                </a:moveTo>
                <a:lnTo>
                  <a:pt x="0" y="2827139"/>
                </a:lnTo>
                <a:lnTo>
                  <a:pt x="0" y="0"/>
                </a:lnTo>
                <a:lnTo>
                  <a:pt x="2870320" y="0"/>
                </a:lnTo>
                <a:lnTo>
                  <a:pt x="2870320" y="2827139"/>
                </a:lnTo>
                <a:close/>
              </a:path>
            </a:pathLst>
          </a:custGeom>
          <a:ln w="3957">
            <a:solidFill>
              <a:srgbClr val="1C57E9"/>
            </a:solidFill>
          </a:ln>
        </p:spPr>
        <p:txBody>
          <a:bodyPr wrap="square" lIns="0" tIns="0" rIns="0" bIns="0" rtlCol="0"/>
          <a:lstStyle/>
          <a:p>
            <a:endParaRPr sz="2000"/>
          </a:p>
        </p:txBody>
      </p:sp>
    </p:spTree>
    <p:extLst>
      <p:ext uri="{BB962C8B-B14F-4D97-AF65-F5344CB8AC3E}">
        <p14:creationId xmlns:p14="http://schemas.microsoft.com/office/powerpoint/2010/main" val="151247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457"/>
            <a:ext cx="12468369" cy="7013457"/>
          </a:xfrm>
          <a:custGeom>
            <a:avLst/>
            <a:gdLst/>
            <a:ahLst/>
            <a:cxnLst/>
            <a:rect l="l" t="t" r="r" b="b"/>
            <a:pathLst>
              <a:path w="18702553" h="10520186">
                <a:moveTo>
                  <a:pt x="0" y="0"/>
                </a:moveTo>
                <a:lnTo>
                  <a:pt x="18702553" y="0"/>
                </a:lnTo>
                <a:lnTo>
                  <a:pt x="18702553" y="10520186"/>
                </a:lnTo>
                <a:lnTo>
                  <a:pt x="0" y="10520186"/>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685801" y="2368311"/>
            <a:ext cx="2046011" cy="204601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C380"/>
            </a:solidFill>
          </p:spPr>
          <p:txBody>
            <a:bodyPr/>
            <a:lstStyle/>
            <a:p>
              <a:endParaRPr lang="lv-LV" sz="1200"/>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6" name="Group 6"/>
          <p:cNvGrpSpPr/>
          <p:nvPr/>
        </p:nvGrpSpPr>
        <p:grpSpPr>
          <a:xfrm>
            <a:off x="2772378" y="1170276"/>
            <a:ext cx="2313189" cy="647847"/>
            <a:chOff x="0" y="0"/>
            <a:chExt cx="1347049" cy="406400"/>
          </a:xfrm>
        </p:grpSpPr>
        <p:sp>
          <p:nvSpPr>
            <p:cNvPr id="7" name="Freeform 7"/>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8" name="TextBox 8"/>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9" name="Group 9"/>
          <p:cNvGrpSpPr/>
          <p:nvPr/>
        </p:nvGrpSpPr>
        <p:grpSpPr>
          <a:xfrm>
            <a:off x="3427526" y="2072296"/>
            <a:ext cx="1962335" cy="592029"/>
            <a:chOff x="0" y="0"/>
            <a:chExt cx="1347049" cy="406400"/>
          </a:xfrm>
        </p:grpSpPr>
        <p:sp>
          <p:nvSpPr>
            <p:cNvPr id="10" name="Freeform 10"/>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11" name="TextBox 11"/>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2" name="Group 12"/>
          <p:cNvGrpSpPr/>
          <p:nvPr/>
        </p:nvGrpSpPr>
        <p:grpSpPr>
          <a:xfrm>
            <a:off x="3751625" y="3095302"/>
            <a:ext cx="1962335" cy="592029"/>
            <a:chOff x="0" y="0"/>
            <a:chExt cx="1347049" cy="406400"/>
          </a:xfrm>
        </p:grpSpPr>
        <p:sp>
          <p:nvSpPr>
            <p:cNvPr id="13" name="Freeform 13"/>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14" name="TextBox 14"/>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5" name="Group 15"/>
          <p:cNvGrpSpPr/>
          <p:nvPr/>
        </p:nvGrpSpPr>
        <p:grpSpPr>
          <a:xfrm>
            <a:off x="3432875" y="3995890"/>
            <a:ext cx="1962335" cy="592029"/>
            <a:chOff x="0" y="0"/>
            <a:chExt cx="1347049" cy="406400"/>
          </a:xfrm>
        </p:grpSpPr>
        <p:sp>
          <p:nvSpPr>
            <p:cNvPr id="16" name="Freeform 16"/>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17" name="TextBox 17"/>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8" name="Group 18"/>
          <p:cNvGrpSpPr/>
          <p:nvPr/>
        </p:nvGrpSpPr>
        <p:grpSpPr>
          <a:xfrm>
            <a:off x="2770458" y="4896478"/>
            <a:ext cx="1962335" cy="592029"/>
            <a:chOff x="0" y="0"/>
            <a:chExt cx="1347049" cy="406400"/>
          </a:xfrm>
        </p:grpSpPr>
        <p:sp>
          <p:nvSpPr>
            <p:cNvPr id="19" name="Freeform 1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20" name="TextBox 2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21" name="Freeform 21"/>
          <p:cNvSpPr/>
          <p:nvPr/>
        </p:nvSpPr>
        <p:spPr>
          <a:xfrm rot="1605981">
            <a:off x="1553560" y="4755150"/>
            <a:ext cx="1089986" cy="307921"/>
          </a:xfrm>
          <a:custGeom>
            <a:avLst/>
            <a:gdLst/>
            <a:ahLst/>
            <a:cxnLst/>
            <a:rect l="l" t="t" r="r" b="b"/>
            <a:pathLst>
              <a:path w="1634979" h="461882">
                <a:moveTo>
                  <a:pt x="0" y="0"/>
                </a:moveTo>
                <a:lnTo>
                  <a:pt x="1634980" y="0"/>
                </a:lnTo>
                <a:lnTo>
                  <a:pt x="1634980" y="461882"/>
                </a:lnTo>
                <a:lnTo>
                  <a:pt x="0" y="461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22" name="Freeform 22"/>
          <p:cNvSpPr/>
          <p:nvPr/>
        </p:nvSpPr>
        <p:spPr>
          <a:xfrm rot="7851052" flipH="1">
            <a:off x="1713885" y="1698004"/>
            <a:ext cx="1089986" cy="307921"/>
          </a:xfrm>
          <a:custGeom>
            <a:avLst/>
            <a:gdLst/>
            <a:ahLst/>
            <a:cxnLst/>
            <a:rect l="l" t="t" r="r" b="b"/>
            <a:pathLst>
              <a:path w="1634979" h="461882">
                <a:moveTo>
                  <a:pt x="1634979" y="0"/>
                </a:moveTo>
                <a:lnTo>
                  <a:pt x="0" y="0"/>
                </a:lnTo>
                <a:lnTo>
                  <a:pt x="0" y="461882"/>
                </a:lnTo>
                <a:lnTo>
                  <a:pt x="1634979" y="461882"/>
                </a:lnTo>
                <a:lnTo>
                  <a:pt x="16349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23" name="Freeform 23"/>
          <p:cNvSpPr/>
          <p:nvPr/>
        </p:nvSpPr>
        <p:spPr>
          <a:xfrm>
            <a:off x="289118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24" name="Freeform 24"/>
          <p:cNvSpPr/>
          <p:nvPr/>
        </p:nvSpPr>
        <p:spPr>
          <a:xfrm rot="-1482789">
            <a:off x="2557247"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25" name="Freeform 25"/>
          <p:cNvSpPr/>
          <p:nvPr/>
        </p:nvSpPr>
        <p:spPr>
          <a:xfrm rot="963931">
            <a:off x="250468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grpSp>
        <p:nvGrpSpPr>
          <p:cNvPr id="26" name="Group 26"/>
          <p:cNvGrpSpPr/>
          <p:nvPr/>
        </p:nvGrpSpPr>
        <p:grpSpPr>
          <a:xfrm>
            <a:off x="6495011" y="2368311"/>
            <a:ext cx="2046011" cy="204601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262D"/>
            </a:solidFill>
          </p:spPr>
          <p:txBody>
            <a:bodyPr/>
            <a:lstStyle/>
            <a:p>
              <a:endParaRPr lang="lv-LV" sz="1200"/>
            </a:p>
          </p:txBody>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29" name="Group 29"/>
          <p:cNvGrpSpPr/>
          <p:nvPr/>
        </p:nvGrpSpPr>
        <p:grpSpPr>
          <a:xfrm>
            <a:off x="8581588" y="1170276"/>
            <a:ext cx="1962335" cy="592029"/>
            <a:chOff x="0" y="0"/>
            <a:chExt cx="1347049" cy="406400"/>
          </a:xfrm>
        </p:grpSpPr>
        <p:sp>
          <p:nvSpPr>
            <p:cNvPr id="30" name="Freeform 30"/>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31" name="TextBox 31"/>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32" name="Group 32"/>
          <p:cNvGrpSpPr/>
          <p:nvPr/>
        </p:nvGrpSpPr>
        <p:grpSpPr>
          <a:xfrm>
            <a:off x="9236735" y="2072296"/>
            <a:ext cx="1962335" cy="592029"/>
            <a:chOff x="0" y="0"/>
            <a:chExt cx="1347049" cy="406400"/>
          </a:xfrm>
        </p:grpSpPr>
        <p:sp>
          <p:nvSpPr>
            <p:cNvPr id="33" name="Freeform 33"/>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34" name="TextBox 34"/>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35" name="Group 35"/>
          <p:cNvGrpSpPr/>
          <p:nvPr/>
        </p:nvGrpSpPr>
        <p:grpSpPr>
          <a:xfrm>
            <a:off x="9560835" y="3095302"/>
            <a:ext cx="1962335" cy="592029"/>
            <a:chOff x="0" y="0"/>
            <a:chExt cx="1347049" cy="406400"/>
          </a:xfrm>
        </p:grpSpPr>
        <p:sp>
          <p:nvSpPr>
            <p:cNvPr id="36" name="Freeform 36"/>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37" name="TextBox 37"/>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38" name="Group 38"/>
          <p:cNvGrpSpPr/>
          <p:nvPr/>
        </p:nvGrpSpPr>
        <p:grpSpPr>
          <a:xfrm>
            <a:off x="9242085" y="3995890"/>
            <a:ext cx="1962335" cy="592029"/>
            <a:chOff x="0" y="0"/>
            <a:chExt cx="1347049" cy="406400"/>
          </a:xfrm>
        </p:grpSpPr>
        <p:sp>
          <p:nvSpPr>
            <p:cNvPr id="39" name="Freeform 3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40" name="TextBox 4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41" name="Group 41"/>
          <p:cNvGrpSpPr/>
          <p:nvPr/>
        </p:nvGrpSpPr>
        <p:grpSpPr>
          <a:xfrm>
            <a:off x="8579667" y="4896478"/>
            <a:ext cx="1962335" cy="592029"/>
            <a:chOff x="0" y="0"/>
            <a:chExt cx="1347049" cy="406400"/>
          </a:xfrm>
        </p:grpSpPr>
        <p:sp>
          <p:nvSpPr>
            <p:cNvPr id="42" name="Freeform 42"/>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43" name="TextBox 43"/>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44" name="Freeform 44"/>
          <p:cNvSpPr/>
          <p:nvPr/>
        </p:nvSpPr>
        <p:spPr>
          <a:xfrm rot="1605981">
            <a:off x="7362770" y="4755150"/>
            <a:ext cx="1089986" cy="307921"/>
          </a:xfrm>
          <a:custGeom>
            <a:avLst/>
            <a:gdLst/>
            <a:ahLst/>
            <a:cxnLst/>
            <a:rect l="l" t="t" r="r" b="b"/>
            <a:pathLst>
              <a:path w="1634979" h="461882">
                <a:moveTo>
                  <a:pt x="0" y="0"/>
                </a:moveTo>
                <a:lnTo>
                  <a:pt x="1634979" y="0"/>
                </a:lnTo>
                <a:lnTo>
                  <a:pt x="1634979" y="461882"/>
                </a:lnTo>
                <a:lnTo>
                  <a:pt x="0" y="461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45" name="Freeform 45"/>
          <p:cNvSpPr/>
          <p:nvPr/>
        </p:nvSpPr>
        <p:spPr>
          <a:xfrm rot="7851052" flipH="1">
            <a:off x="7523094" y="1698004"/>
            <a:ext cx="1089986" cy="307921"/>
          </a:xfrm>
          <a:custGeom>
            <a:avLst/>
            <a:gdLst/>
            <a:ahLst/>
            <a:cxnLst/>
            <a:rect l="l" t="t" r="r" b="b"/>
            <a:pathLst>
              <a:path w="1634979" h="461882">
                <a:moveTo>
                  <a:pt x="1634980" y="0"/>
                </a:moveTo>
                <a:lnTo>
                  <a:pt x="0" y="0"/>
                </a:lnTo>
                <a:lnTo>
                  <a:pt x="0" y="461882"/>
                </a:lnTo>
                <a:lnTo>
                  <a:pt x="1634980" y="461882"/>
                </a:lnTo>
                <a:lnTo>
                  <a:pt x="163498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46" name="Freeform 46"/>
          <p:cNvSpPr/>
          <p:nvPr/>
        </p:nvSpPr>
        <p:spPr>
          <a:xfrm>
            <a:off x="870039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47" name="Freeform 47"/>
          <p:cNvSpPr/>
          <p:nvPr/>
        </p:nvSpPr>
        <p:spPr>
          <a:xfrm rot="-1482789">
            <a:off x="8366456"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48" name="Freeform 48"/>
          <p:cNvSpPr/>
          <p:nvPr/>
        </p:nvSpPr>
        <p:spPr>
          <a:xfrm rot="963931">
            <a:off x="831389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49" name="Freeform 49"/>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7"/>
            <a:stretch>
              <a:fillRect/>
            </a:stretch>
          </a:blipFill>
        </p:spPr>
        <p:txBody>
          <a:bodyPr/>
          <a:lstStyle/>
          <a:p>
            <a:endParaRPr lang="lv-LV" sz="1200"/>
          </a:p>
        </p:txBody>
      </p:sp>
      <p:grpSp>
        <p:nvGrpSpPr>
          <p:cNvPr id="50" name="Group 50"/>
          <p:cNvGrpSpPr/>
          <p:nvPr/>
        </p:nvGrpSpPr>
        <p:grpSpPr>
          <a:xfrm>
            <a:off x="8068088" y="5780607"/>
            <a:ext cx="2202965" cy="664627"/>
            <a:chOff x="0" y="0"/>
            <a:chExt cx="1347049" cy="406400"/>
          </a:xfrm>
        </p:grpSpPr>
        <p:sp>
          <p:nvSpPr>
            <p:cNvPr id="51" name="Freeform 51"/>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52" name="TextBox 52"/>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53" name="Freeform 53"/>
          <p:cNvSpPr/>
          <p:nvPr/>
        </p:nvSpPr>
        <p:spPr>
          <a:xfrm rot="1160170">
            <a:off x="6931055" y="4674191"/>
            <a:ext cx="1060387" cy="977484"/>
          </a:xfrm>
          <a:custGeom>
            <a:avLst/>
            <a:gdLst/>
            <a:ahLst/>
            <a:cxnLst/>
            <a:rect l="l" t="t" r="r" b="b"/>
            <a:pathLst>
              <a:path w="1590580" h="1466226">
                <a:moveTo>
                  <a:pt x="0" y="0"/>
                </a:moveTo>
                <a:lnTo>
                  <a:pt x="1590580" y="0"/>
                </a:lnTo>
                <a:lnTo>
                  <a:pt x="1590580" y="1466225"/>
                </a:lnTo>
                <a:lnTo>
                  <a:pt x="0" y="1466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sz="1200"/>
          </a:p>
        </p:txBody>
      </p:sp>
      <p:sp>
        <p:nvSpPr>
          <p:cNvPr id="54" name="TextBox 54"/>
          <p:cNvSpPr txBox="1"/>
          <p:nvPr/>
        </p:nvSpPr>
        <p:spPr>
          <a:xfrm>
            <a:off x="1846556" y="194023"/>
            <a:ext cx="8498888" cy="549318"/>
          </a:xfrm>
          <a:prstGeom prst="rect">
            <a:avLst/>
          </a:prstGeom>
        </p:spPr>
        <p:txBody>
          <a:bodyPr lIns="0" tIns="0" rIns="0" bIns="0" rtlCol="0" anchor="t">
            <a:spAutoFit/>
          </a:bodyPr>
          <a:lstStyle/>
          <a:p>
            <a:pPr algn="ctr">
              <a:lnSpc>
                <a:spcPts val="4600"/>
              </a:lnSpc>
              <a:spcBef>
                <a:spcPct val="0"/>
              </a:spcBef>
            </a:pPr>
            <a:r>
              <a:rPr lang="en-US" sz="3300" b="1" spc="167" dirty="0">
                <a:solidFill>
                  <a:srgbClr val="0AC380"/>
                </a:solidFill>
                <a:latin typeface="Roboto" panose="02000000000000000000" pitchFamily="2" charset="0"/>
                <a:ea typeface="Roboto" panose="02000000000000000000" pitchFamily="2" charset="0"/>
                <a:cs typeface="Roboto" panose="02000000000000000000" pitchFamily="2" charset="0"/>
              </a:rPr>
              <a:t>LIAA GRANTU PROGRAMMA</a:t>
            </a:r>
          </a:p>
        </p:txBody>
      </p:sp>
      <p:sp>
        <p:nvSpPr>
          <p:cNvPr id="55" name="TextBox 55"/>
          <p:cNvSpPr txBox="1"/>
          <p:nvPr/>
        </p:nvSpPr>
        <p:spPr>
          <a:xfrm>
            <a:off x="1075361" y="3139433"/>
            <a:ext cx="1266891" cy="441339"/>
          </a:xfrm>
          <a:prstGeom prst="rect">
            <a:avLst/>
          </a:prstGeom>
        </p:spPr>
        <p:txBody>
          <a:bodyPr lIns="0" tIns="0" rIns="0" bIns="0" rtlCol="0" anchor="t">
            <a:spAutoFit/>
          </a:bodyPr>
          <a:lstStyle/>
          <a:p>
            <a:pPr algn="ctr">
              <a:lnSpc>
                <a:spcPts val="3733"/>
              </a:lnSpc>
            </a:pPr>
            <a:r>
              <a:rPr lang="en-US" sz="2666">
                <a:solidFill>
                  <a:srgbClr val="FFFFFF"/>
                </a:solidFill>
                <a:latin typeface="Roboto Bold"/>
              </a:rPr>
              <a:t>Atbalsts</a:t>
            </a:r>
          </a:p>
        </p:txBody>
      </p:sp>
      <p:sp>
        <p:nvSpPr>
          <p:cNvPr id="56" name="TextBox 56"/>
          <p:cNvSpPr txBox="1"/>
          <p:nvPr/>
        </p:nvSpPr>
        <p:spPr>
          <a:xfrm>
            <a:off x="6799135" y="2928189"/>
            <a:ext cx="1457354" cy="866712"/>
          </a:xfrm>
          <a:prstGeom prst="rect">
            <a:avLst/>
          </a:prstGeom>
        </p:spPr>
        <p:txBody>
          <a:bodyPr lIns="0" tIns="0" rIns="0" bIns="0" rtlCol="0" anchor="t">
            <a:spAutoFit/>
          </a:bodyPr>
          <a:lstStyle/>
          <a:p>
            <a:pPr algn="ctr">
              <a:lnSpc>
                <a:spcPts val="3547"/>
              </a:lnSpc>
            </a:pPr>
            <a:r>
              <a:rPr lang="en-US" sz="2533">
                <a:solidFill>
                  <a:srgbClr val="FFFFFF"/>
                </a:solidFill>
                <a:latin typeface="Roboto Bold"/>
              </a:rPr>
              <a:t>Netiek atbalstīts</a:t>
            </a:r>
          </a:p>
        </p:txBody>
      </p:sp>
      <p:sp>
        <p:nvSpPr>
          <p:cNvPr id="57" name="TextBox 57"/>
          <p:cNvSpPr txBox="1"/>
          <p:nvPr/>
        </p:nvSpPr>
        <p:spPr>
          <a:xfrm>
            <a:off x="2557180" y="1174318"/>
            <a:ext cx="2528387" cy="469167"/>
          </a:xfrm>
          <a:prstGeom prst="rect">
            <a:avLst/>
          </a:prstGeom>
        </p:spPr>
        <p:txBody>
          <a:bodyPr wrap="square" lIns="0" tIns="0" rIns="0" bIns="0" rtlCol="0" anchor="t">
            <a:spAutoFit/>
          </a:bodyPr>
          <a:lstStyle/>
          <a:p>
            <a:pPr algn="ctr">
              <a:lnSpc>
                <a:spcPts val="1867"/>
              </a:lnSpc>
            </a:pPr>
            <a:r>
              <a:rPr lang="en-US" sz="1333" dirty="0" err="1">
                <a:solidFill>
                  <a:srgbClr val="FFFFFF"/>
                </a:solidFill>
                <a:latin typeface="Roboto Bold"/>
              </a:rPr>
              <a:t>Gatavie</a:t>
            </a:r>
            <a:r>
              <a:rPr lang="en-US" sz="1333" dirty="0">
                <a:solidFill>
                  <a:srgbClr val="FFFFFF"/>
                </a:solidFill>
                <a:latin typeface="Roboto Bold"/>
              </a:rPr>
              <a:t> </a:t>
            </a:r>
            <a:r>
              <a:rPr lang="en-US" sz="1333" dirty="0" err="1">
                <a:solidFill>
                  <a:srgbClr val="FFFFFF"/>
                </a:solidFill>
                <a:latin typeface="Roboto Bold"/>
              </a:rPr>
              <a:t>risinājumi</a:t>
            </a:r>
            <a:r>
              <a:rPr lang="en-US" sz="1333" dirty="0">
                <a:solidFill>
                  <a:srgbClr val="FFFFFF"/>
                </a:solidFill>
                <a:latin typeface="Roboto Bold"/>
              </a:rPr>
              <a:t>, </a:t>
            </a:r>
            <a:r>
              <a:rPr lang="en-US" sz="1333" dirty="0" err="1">
                <a:solidFill>
                  <a:srgbClr val="FFFFFF"/>
                </a:solidFill>
                <a:latin typeface="Roboto Bold"/>
              </a:rPr>
              <a:t>programmatūra</a:t>
            </a:r>
            <a:r>
              <a:rPr lang="lv-LV" sz="1333" dirty="0">
                <a:solidFill>
                  <a:srgbClr val="FFFFFF"/>
                </a:solidFill>
                <a:latin typeface="Roboto Bold"/>
              </a:rPr>
              <a:t>, licences</a:t>
            </a:r>
            <a:endParaRPr lang="en-US" sz="1333" dirty="0">
              <a:solidFill>
                <a:srgbClr val="FFFFFF"/>
              </a:solidFill>
              <a:latin typeface="Roboto Bold"/>
            </a:endParaRPr>
          </a:p>
        </p:txBody>
      </p:sp>
      <p:sp>
        <p:nvSpPr>
          <p:cNvPr id="58" name="TextBox 58"/>
          <p:cNvSpPr txBox="1"/>
          <p:nvPr/>
        </p:nvSpPr>
        <p:spPr>
          <a:xfrm>
            <a:off x="3217677" y="2226268"/>
            <a:ext cx="2392733" cy="225511"/>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Izstrāde</a:t>
            </a:r>
          </a:p>
        </p:txBody>
      </p:sp>
      <p:sp>
        <p:nvSpPr>
          <p:cNvPr id="59" name="TextBox 59"/>
          <p:cNvSpPr txBox="1"/>
          <p:nvPr/>
        </p:nvSpPr>
        <p:spPr>
          <a:xfrm>
            <a:off x="3536426" y="3152133"/>
            <a:ext cx="2392733" cy="469167"/>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Aparatūra, sensori,</a:t>
            </a:r>
          </a:p>
          <a:p>
            <a:pPr algn="ctr">
              <a:lnSpc>
                <a:spcPts val="1867"/>
              </a:lnSpc>
            </a:pPr>
            <a:r>
              <a:rPr lang="en-US" sz="1333">
                <a:solidFill>
                  <a:srgbClr val="FFFFFF"/>
                </a:solidFill>
                <a:latin typeface="Roboto Bold"/>
              </a:rPr>
              <a:t> iekārtas</a:t>
            </a:r>
          </a:p>
        </p:txBody>
      </p:sp>
      <p:sp>
        <p:nvSpPr>
          <p:cNvPr id="60" name="TextBox 60"/>
          <p:cNvSpPr txBox="1"/>
          <p:nvPr/>
        </p:nvSpPr>
        <p:spPr>
          <a:xfrm>
            <a:off x="3217677" y="4036581"/>
            <a:ext cx="2392733" cy="469167"/>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Konsultācija par </a:t>
            </a:r>
          </a:p>
          <a:p>
            <a:pPr algn="ctr">
              <a:lnSpc>
                <a:spcPts val="1867"/>
              </a:lnSpc>
            </a:pPr>
            <a:r>
              <a:rPr lang="en-US" sz="1333">
                <a:solidFill>
                  <a:srgbClr val="FFFFFF"/>
                </a:solidFill>
                <a:latin typeface="Roboto Bold"/>
              </a:rPr>
              <a:t>pielāgošanas darbiem</a:t>
            </a:r>
          </a:p>
        </p:txBody>
      </p:sp>
      <p:sp>
        <p:nvSpPr>
          <p:cNvPr id="61" name="TextBox 61"/>
          <p:cNvSpPr txBox="1"/>
          <p:nvPr/>
        </p:nvSpPr>
        <p:spPr>
          <a:xfrm>
            <a:off x="2557180" y="4962570"/>
            <a:ext cx="239273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Konsultācija par kopējo</a:t>
            </a:r>
          </a:p>
          <a:p>
            <a:pPr algn="ctr">
              <a:lnSpc>
                <a:spcPts val="1773"/>
              </a:lnSpc>
            </a:pPr>
            <a:r>
              <a:rPr lang="en-US" sz="1266">
                <a:solidFill>
                  <a:srgbClr val="FFFFFF"/>
                </a:solidFill>
                <a:latin typeface="Roboto Bold"/>
              </a:rPr>
              <a:t>digitalizācijas procesu</a:t>
            </a:r>
          </a:p>
        </p:txBody>
      </p:sp>
      <p:sp>
        <p:nvSpPr>
          <p:cNvPr id="62" name="TextBox 62"/>
          <p:cNvSpPr txBox="1"/>
          <p:nvPr/>
        </p:nvSpPr>
        <p:spPr>
          <a:xfrm>
            <a:off x="8356622" y="1327650"/>
            <a:ext cx="2392733" cy="225511"/>
          </a:xfrm>
          <a:prstGeom prst="rect">
            <a:avLst/>
          </a:prstGeom>
        </p:spPr>
        <p:txBody>
          <a:bodyPr lIns="0" tIns="0" rIns="0" bIns="0" rtlCol="0" anchor="t">
            <a:spAutoFit/>
          </a:bodyPr>
          <a:lstStyle/>
          <a:p>
            <a:pPr algn="ctr">
              <a:lnSpc>
                <a:spcPts val="1867"/>
              </a:lnSpc>
            </a:pPr>
            <a:r>
              <a:rPr lang="en-US" sz="1333">
                <a:solidFill>
                  <a:srgbClr val="FFFFFF"/>
                </a:solidFill>
                <a:latin typeface="Roboto Bold"/>
              </a:rPr>
              <a:t>PVN</a:t>
            </a:r>
          </a:p>
        </p:txBody>
      </p:sp>
      <p:sp>
        <p:nvSpPr>
          <p:cNvPr id="63" name="TextBox 63"/>
          <p:cNvSpPr txBox="1"/>
          <p:nvPr/>
        </p:nvSpPr>
        <p:spPr>
          <a:xfrm>
            <a:off x="9029972" y="2160582"/>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Lietotāja  dokumentācijas</a:t>
            </a:r>
          </a:p>
          <a:p>
            <a:pPr algn="ctr">
              <a:lnSpc>
                <a:spcPts val="1680"/>
              </a:lnSpc>
            </a:pPr>
            <a:r>
              <a:rPr lang="en-US" sz="1200">
                <a:solidFill>
                  <a:srgbClr val="FFFFFF"/>
                </a:solidFill>
                <a:latin typeface="Roboto Bold"/>
              </a:rPr>
              <a:t>sagatavošana</a:t>
            </a:r>
          </a:p>
        </p:txBody>
      </p:sp>
      <p:sp>
        <p:nvSpPr>
          <p:cNvPr id="64" name="TextBox 64"/>
          <p:cNvSpPr txBox="1"/>
          <p:nvPr/>
        </p:nvSpPr>
        <p:spPr>
          <a:xfrm>
            <a:off x="9347556" y="3182190"/>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Standarta biroja tehnika</a:t>
            </a:r>
          </a:p>
          <a:p>
            <a:pPr algn="ctr">
              <a:lnSpc>
                <a:spcPts val="1680"/>
              </a:lnSpc>
            </a:pPr>
            <a:r>
              <a:rPr lang="en-US" sz="1200">
                <a:solidFill>
                  <a:srgbClr val="FFFFFF"/>
                </a:solidFill>
                <a:latin typeface="Roboto Bold"/>
              </a:rPr>
              <a:t>un datortehnika</a:t>
            </a:r>
          </a:p>
        </p:txBody>
      </p:sp>
      <p:sp>
        <p:nvSpPr>
          <p:cNvPr id="65" name="TextBox 65"/>
          <p:cNvSpPr txBox="1"/>
          <p:nvPr/>
        </p:nvSpPr>
        <p:spPr>
          <a:xfrm>
            <a:off x="8135254" y="5811353"/>
            <a:ext cx="2068633" cy="563167"/>
          </a:xfrm>
          <a:prstGeom prst="rect">
            <a:avLst/>
          </a:prstGeom>
        </p:spPr>
        <p:txBody>
          <a:bodyPr lIns="0" tIns="0" rIns="0" bIns="0" rtlCol="0" anchor="t">
            <a:spAutoFit/>
          </a:bodyPr>
          <a:lstStyle/>
          <a:p>
            <a:pPr algn="ctr">
              <a:lnSpc>
                <a:spcPts val="1493"/>
              </a:lnSpc>
            </a:pPr>
            <a:r>
              <a:rPr lang="en-US" sz="1066">
                <a:solidFill>
                  <a:srgbClr val="FFFFFF"/>
                </a:solidFill>
                <a:latin typeface="Roboto Bold"/>
              </a:rPr>
              <a:t>Esošo sistēmu atbalsts,</a:t>
            </a:r>
          </a:p>
          <a:p>
            <a:pPr algn="ctr">
              <a:lnSpc>
                <a:spcPts val="1493"/>
              </a:lnSpc>
            </a:pPr>
            <a:r>
              <a:rPr lang="en-US" sz="1066">
                <a:solidFill>
                  <a:srgbClr val="FFFFFF"/>
                </a:solidFill>
                <a:latin typeface="Roboto Bold"/>
              </a:rPr>
              <a:t>papildināšana vai pielāgošana(izņēmot drošību)</a:t>
            </a:r>
          </a:p>
        </p:txBody>
      </p:sp>
      <p:sp>
        <p:nvSpPr>
          <p:cNvPr id="66" name="TextBox 66"/>
          <p:cNvSpPr txBox="1"/>
          <p:nvPr/>
        </p:nvSpPr>
        <p:spPr>
          <a:xfrm>
            <a:off x="9007520" y="4042931"/>
            <a:ext cx="239273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Nekustāmā </a:t>
            </a:r>
          </a:p>
          <a:p>
            <a:pPr algn="ctr">
              <a:lnSpc>
                <a:spcPts val="1773"/>
              </a:lnSpc>
            </a:pPr>
            <a:r>
              <a:rPr lang="en-US" sz="1266">
                <a:solidFill>
                  <a:srgbClr val="FFFFFF"/>
                </a:solidFill>
                <a:latin typeface="Roboto Bold"/>
              </a:rPr>
              <a:t>īpašuma iegāde</a:t>
            </a:r>
          </a:p>
        </p:txBody>
      </p:sp>
      <p:sp>
        <p:nvSpPr>
          <p:cNvPr id="67" name="TextBox 67"/>
          <p:cNvSpPr txBox="1"/>
          <p:nvPr/>
        </p:nvSpPr>
        <p:spPr>
          <a:xfrm>
            <a:off x="8366389" y="4966433"/>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Jau veikti ieguldījumi</a:t>
            </a:r>
          </a:p>
          <a:p>
            <a:pPr algn="ctr">
              <a:lnSpc>
                <a:spcPts val="1680"/>
              </a:lnSpc>
            </a:pPr>
            <a:r>
              <a:rPr lang="en-US" sz="1200">
                <a:solidFill>
                  <a:srgbClr val="FFFFFF"/>
                </a:solidFill>
                <a:latin typeface="Roboto Bold"/>
              </a:rPr>
              <a:t>vai pabeigtas darbības</a:t>
            </a:r>
          </a:p>
        </p:txBody>
      </p:sp>
      <p:grpSp>
        <p:nvGrpSpPr>
          <p:cNvPr id="68" name="Group 68"/>
          <p:cNvGrpSpPr/>
          <p:nvPr/>
        </p:nvGrpSpPr>
        <p:grpSpPr>
          <a:xfrm>
            <a:off x="5632819" y="5913958"/>
            <a:ext cx="1962335" cy="592029"/>
            <a:chOff x="0" y="0"/>
            <a:chExt cx="1347049" cy="406400"/>
          </a:xfrm>
        </p:grpSpPr>
        <p:sp>
          <p:nvSpPr>
            <p:cNvPr id="69" name="Freeform 6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close/>
                </a:path>
              </a:pathLst>
            </a:custGeom>
            <a:solidFill>
              <a:srgbClr val="0AC380"/>
            </a:solidFill>
          </p:spPr>
          <p:txBody>
            <a:bodyPr/>
            <a:lstStyle/>
            <a:p>
              <a:endParaRPr lang="lv-LV" sz="1200"/>
            </a:p>
          </p:txBody>
        </p:sp>
        <p:sp>
          <p:nvSpPr>
            <p:cNvPr id="70" name="TextBox 7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71" name="Freeform 71"/>
          <p:cNvSpPr/>
          <p:nvPr/>
        </p:nvSpPr>
        <p:spPr>
          <a:xfrm rot="3773027">
            <a:off x="5950925" y="4562305"/>
            <a:ext cx="1060387" cy="977484"/>
          </a:xfrm>
          <a:custGeom>
            <a:avLst/>
            <a:gdLst/>
            <a:ahLst/>
            <a:cxnLst/>
            <a:rect l="l" t="t" r="r" b="b"/>
            <a:pathLst>
              <a:path w="1590580" h="1466226">
                <a:moveTo>
                  <a:pt x="0" y="0"/>
                </a:moveTo>
                <a:lnTo>
                  <a:pt x="1590580" y="0"/>
                </a:lnTo>
                <a:lnTo>
                  <a:pt x="1590580" y="1466225"/>
                </a:lnTo>
                <a:lnTo>
                  <a:pt x="0" y="1466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sz="1200"/>
          </a:p>
        </p:txBody>
      </p:sp>
      <p:sp>
        <p:nvSpPr>
          <p:cNvPr id="72" name="TextBox 72"/>
          <p:cNvSpPr txBox="1"/>
          <p:nvPr/>
        </p:nvSpPr>
        <p:spPr>
          <a:xfrm>
            <a:off x="5417620" y="6088687"/>
            <a:ext cx="2392733" cy="201978"/>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Darbinieku apmācības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5C26554E-F017-9B83-A6E9-1252176F12D8}"/>
              </a:ext>
            </a:extLst>
          </p:cNvPr>
          <p:cNvSpPr/>
          <p:nvPr/>
        </p:nvSpPr>
        <p:spPr>
          <a:xfrm>
            <a:off x="-1" y="-21614"/>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89" t="-7692" r="-13231" b="-19366"/>
            </a:stretch>
          </a:blipFill>
        </p:spPr>
        <p:txBody>
          <a:bodyPr/>
          <a:lstStyle/>
          <a:p>
            <a:endParaRPr lang="lv-LV" sz="1200"/>
          </a:p>
        </p:txBody>
      </p:sp>
      <p:grpSp>
        <p:nvGrpSpPr>
          <p:cNvPr id="2" name="Group 2"/>
          <p:cNvGrpSpPr/>
          <p:nvPr/>
        </p:nvGrpSpPr>
        <p:grpSpPr>
          <a:xfrm>
            <a:off x="1353098" y="1675236"/>
            <a:ext cx="10151175" cy="810529"/>
            <a:chOff x="0" y="0"/>
            <a:chExt cx="2673486" cy="268585"/>
          </a:xfrm>
        </p:grpSpPr>
        <p:sp>
          <p:nvSpPr>
            <p:cNvPr id="3" name="Freeform 3"/>
            <p:cNvSpPr/>
            <p:nvPr/>
          </p:nvSpPr>
          <p:spPr>
            <a:xfrm>
              <a:off x="0" y="0"/>
              <a:ext cx="2673486" cy="268585"/>
            </a:xfrm>
            <a:custGeom>
              <a:avLst/>
              <a:gdLst/>
              <a:ahLst/>
              <a:cxnLst/>
              <a:rect l="l" t="t" r="r" b="b"/>
              <a:pathLst>
                <a:path w="2673486" h="268585">
                  <a:moveTo>
                    <a:pt x="3199" y="0"/>
                  </a:moveTo>
                  <a:lnTo>
                    <a:pt x="2670287" y="0"/>
                  </a:lnTo>
                  <a:cubicBezTo>
                    <a:pt x="2672054" y="0"/>
                    <a:pt x="2673486" y="1432"/>
                    <a:pt x="2673486" y="3199"/>
                  </a:cubicBezTo>
                  <a:lnTo>
                    <a:pt x="2673486" y="265387"/>
                  </a:lnTo>
                  <a:cubicBezTo>
                    <a:pt x="2673486" y="267153"/>
                    <a:pt x="2672054" y="268585"/>
                    <a:pt x="2670287" y="268585"/>
                  </a:cubicBezTo>
                  <a:lnTo>
                    <a:pt x="3199" y="268585"/>
                  </a:lnTo>
                  <a:cubicBezTo>
                    <a:pt x="2350" y="268585"/>
                    <a:pt x="1537" y="268248"/>
                    <a:pt x="937" y="267648"/>
                  </a:cubicBezTo>
                  <a:cubicBezTo>
                    <a:pt x="337" y="267049"/>
                    <a:pt x="0" y="266235"/>
                    <a:pt x="0" y="265387"/>
                  </a:cubicBezTo>
                  <a:lnTo>
                    <a:pt x="0" y="3199"/>
                  </a:lnTo>
                  <a:cubicBezTo>
                    <a:pt x="0" y="1432"/>
                    <a:pt x="1432" y="0"/>
                    <a:pt x="3199" y="0"/>
                  </a:cubicBezTo>
                  <a:close/>
                </a:path>
              </a:pathLst>
            </a:custGeom>
            <a:solidFill>
              <a:srgbClr val="D9D9D9"/>
            </a:solidFill>
            <a:ln w="38100" cap="sq">
              <a:solidFill>
                <a:srgbClr val="1B56E8"/>
              </a:solidFill>
              <a:miter/>
            </a:ln>
          </p:spPr>
          <p:txBody>
            <a:bodyPr/>
            <a:lstStyle/>
            <a:p>
              <a:endParaRPr lang="lv-LV" sz="1200"/>
            </a:p>
          </p:txBody>
        </p:sp>
        <p:sp>
          <p:nvSpPr>
            <p:cNvPr id="4" name="TextBox 4"/>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5" name="Group 5"/>
          <p:cNvGrpSpPr/>
          <p:nvPr/>
        </p:nvGrpSpPr>
        <p:grpSpPr>
          <a:xfrm>
            <a:off x="1353098" y="2751273"/>
            <a:ext cx="10151175" cy="1653019"/>
            <a:chOff x="0" y="0"/>
            <a:chExt cx="2673486" cy="547762"/>
          </a:xfrm>
        </p:grpSpPr>
        <p:sp>
          <p:nvSpPr>
            <p:cNvPr id="6" name="Freeform 6"/>
            <p:cNvSpPr/>
            <p:nvPr/>
          </p:nvSpPr>
          <p:spPr>
            <a:xfrm>
              <a:off x="0" y="0"/>
              <a:ext cx="2673486" cy="547762"/>
            </a:xfrm>
            <a:custGeom>
              <a:avLst/>
              <a:gdLst/>
              <a:ahLst/>
              <a:cxnLst/>
              <a:rect l="l" t="t" r="r" b="b"/>
              <a:pathLst>
                <a:path w="2673486" h="547762">
                  <a:moveTo>
                    <a:pt x="3199" y="0"/>
                  </a:moveTo>
                  <a:lnTo>
                    <a:pt x="2670287" y="0"/>
                  </a:lnTo>
                  <a:cubicBezTo>
                    <a:pt x="2672054" y="0"/>
                    <a:pt x="2673486" y="1432"/>
                    <a:pt x="2673486" y="3199"/>
                  </a:cubicBezTo>
                  <a:lnTo>
                    <a:pt x="2673486" y="544563"/>
                  </a:lnTo>
                  <a:cubicBezTo>
                    <a:pt x="2673486" y="546329"/>
                    <a:pt x="2672054" y="547762"/>
                    <a:pt x="2670287" y="547762"/>
                  </a:cubicBezTo>
                  <a:lnTo>
                    <a:pt x="3199" y="547762"/>
                  </a:lnTo>
                  <a:cubicBezTo>
                    <a:pt x="2350" y="547762"/>
                    <a:pt x="1537" y="547425"/>
                    <a:pt x="937" y="546825"/>
                  </a:cubicBezTo>
                  <a:cubicBezTo>
                    <a:pt x="337" y="546225"/>
                    <a:pt x="0" y="545411"/>
                    <a:pt x="0" y="544563"/>
                  </a:cubicBezTo>
                  <a:lnTo>
                    <a:pt x="0" y="3199"/>
                  </a:lnTo>
                  <a:cubicBezTo>
                    <a:pt x="0" y="1432"/>
                    <a:pt x="1432" y="0"/>
                    <a:pt x="3199" y="0"/>
                  </a:cubicBezTo>
                  <a:close/>
                </a:path>
              </a:pathLst>
            </a:custGeom>
            <a:solidFill>
              <a:srgbClr val="D9D9D9"/>
            </a:solidFill>
            <a:ln w="38100" cap="sq">
              <a:solidFill>
                <a:srgbClr val="1B56E8"/>
              </a:solidFill>
              <a:miter/>
            </a:ln>
          </p:spPr>
          <p:txBody>
            <a:bodyPr/>
            <a:lstStyle/>
            <a:p>
              <a:endParaRPr lang="lv-LV" sz="1200"/>
            </a:p>
          </p:txBody>
        </p:sp>
        <p:sp>
          <p:nvSpPr>
            <p:cNvPr id="7" name="TextBox 7"/>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grpSp>
        <p:nvGrpSpPr>
          <p:cNvPr id="8" name="Group 8"/>
          <p:cNvGrpSpPr/>
          <p:nvPr/>
        </p:nvGrpSpPr>
        <p:grpSpPr>
          <a:xfrm>
            <a:off x="1353098" y="4614953"/>
            <a:ext cx="10151175" cy="865835"/>
            <a:chOff x="0" y="0"/>
            <a:chExt cx="3363800" cy="286912"/>
          </a:xfrm>
        </p:grpSpPr>
        <p:sp>
          <p:nvSpPr>
            <p:cNvPr id="9" name="Freeform 9"/>
            <p:cNvSpPr/>
            <p:nvPr/>
          </p:nvSpPr>
          <p:spPr>
            <a:xfrm>
              <a:off x="0" y="0"/>
              <a:ext cx="3363800" cy="286912"/>
            </a:xfrm>
            <a:custGeom>
              <a:avLst/>
              <a:gdLst/>
              <a:ahLst/>
              <a:cxnLst/>
              <a:rect l="l" t="t" r="r" b="b"/>
              <a:pathLst>
                <a:path w="3363800" h="286912">
                  <a:moveTo>
                    <a:pt x="2542" y="0"/>
                  </a:moveTo>
                  <a:lnTo>
                    <a:pt x="3361258" y="0"/>
                  </a:lnTo>
                  <a:cubicBezTo>
                    <a:pt x="3361932" y="0"/>
                    <a:pt x="3362579" y="268"/>
                    <a:pt x="3363056" y="745"/>
                  </a:cubicBezTo>
                  <a:cubicBezTo>
                    <a:pt x="3363532" y="1221"/>
                    <a:pt x="3363800" y="1868"/>
                    <a:pt x="3363800" y="2542"/>
                  </a:cubicBezTo>
                  <a:lnTo>
                    <a:pt x="3363800" y="284370"/>
                  </a:lnTo>
                  <a:cubicBezTo>
                    <a:pt x="3363800" y="285044"/>
                    <a:pt x="3363532" y="285691"/>
                    <a:pt x="3363056" y="286168"/>
                  </a:cubicBezTo>
                  <a:cubicBezTo>
                    <a:pt x="3362579" y="286644"/>
                    <a:pt x="3361932" y="286912"/>
                    <a:pt x="3361258" y="286912"/>
                  </a:cubicBezTo>
                  <a:lnTo>
                    <a:pt x="2542" y="286912"/>
                  </a:lnTo>
                  <a:cubicBezTo>
                    <a:pt x="1868" y="286912"/>
                    <a:pt x="1221" y="286644"/>
                    <a:pt x="745" y="286168"/>
                  </a:cubicBezTo>
                  <a:cubicBezTo>
                    <a:pt x="268" y="285691"/>
                    <a:pt x="0" y="285044"/>
                    <a:pt x="0" y="284370"/>
                  </a:cubicBezTo>
                  <a:lnTo>
                    <a:pt x="0" y="2542"/>
                  </a:lnTo>
                  <a:cubicBezTo>
                    <a:pt x="0" y="1868"/>
                    <a:pt x="268" y="1221"/>
                    <a:pt x="745" y="745"/>
                  </a:cubicBezTo>
                  <a:cubicBezTo>
                    <a:pt x="1221" y="268"/>
                    <a:pt x="1868" y="0"/>
                    <a:pt x="2542" y="0"/>
                  </a:cubicBezTo>
                  <a:close/>
                </a:path>
              </a:pathLst>
            </a:custGeom>
            <a:solidFill>
              <a:srgbClr val="D9D9D9"/>
            </a:solidFill>
            <a:ln w="38100" cap="sq">
              <a:solidFill>
                <a:srgbClr val="1B56E8"/>
              </a:solidFill>
              <a:miter/>
            </a:ln>
          </p:spPr>
          <p:txBody>
            <a:bodyPr/>
            <a:lstStyle/>
            <a:p>
              <a:endParaRPr lang="lv-LV" sz="1200"/>
            </a:p>
          </p:txBody>
        </p:sp>
        <p:sp>
          <p:nvSpPr>
            <p:cNvPr id="10" name="TextBox 10"/>
            <p:cNvSpPr txBox="1"/>
            <p:nvPr/>
          </p:nvSpPr>
          <p:spPr>
            <a:xfrm>
              <a:off x="0" y="-57150"/>
              <a:ext cx="812800" cy="869950"/>
            </a:xfrm>
            <a:prstGeom prst="rect">
              <a:avLst/>
            </a:prstGeom>
          </p:spPr>
          <p:txBody>
            <a:bodyPr lIns="67733" tIns="67733" rIns="67733" bIns="67733" rtlCol="0" anchor="ctr"/>
            <a:lstStyle/>
            <a:p>
              <a:pPr algn="ctr">
                <a:lnSpc>
                  <a:spcPts val="2519"/>
                </a:lnSpc>
                <a:spcBef>
                  <a:spcPct val="0"/>
                </a:spcBef>
              </a:pPr>
              <a:endParaRPr sz="1200"/>
            </a:p>
          </p:txBody>
        </p:sp>
      </p:grpSp>
      <p:sp>
        <p:nvSpPr>
          <p:cNvPr id="11" name="TextBox 11"/>
          <p:cNvSpPr txBox="1"/>
          <p:nvPr/>
        </p:nvSpPr>
        <p:spPr>
          <a:xfrm>
            <a:off x="1515269" y="4638345"/>
            <a:ext cx="9406731" cy="766235"/>
          </a:xfrm>
          <a:prstGeom prst="rect">
            <a:avLst/>
          </a:prstGeom>
        </p:spPr>
        <p:txBody>
          <a:bodyPr wrap="square" lIns="0" tIns="0" rIns="0" bIns="0" rtlCol="0" anchor="t">
            <a:spAutoFit/>
          </a:bodyPr>
          <a:lstStyle/>
          <a:p>
            <a:pPr>
              <a:lnSpc>
                <a:spcPts val="3080"/>
              </a:lnSpc>
            </a:pPr>
            <a:r>
              <a:rPr lang="en-US" sz="2200" dirty="0" err="1">
                <a:solidFill>
                  <a:srgbClr val="1B56E8"/>
                </a:solidFill>
                <a:latin typeface="Roboto Bold"/>
              </a:rPr>
              <a:t>Kapitāla</a:t>
            </a:r>
            <a:r>
              <a:rPr lang="en-US" sz="2200" dirty="0">
                <a:solidFill>
                  <a:srgbClr val="1B56E8"/>
                </a:solidFill>
                <a:latin typeface="Roboto Bold"/>
              </a:rPr>
              <a:t> </a:t>
            </a:r>
            <a:r>
              <a:rPr lang="en-US" sz="2200" dirty="0" err="1">
                <a:solidFill>
                  <a:srgbClr val="1B56E8"/>
                </a:solidFill>
                <a:latin typeface="Roboto Bold"/>
              </a:rPr>
              <a:t>atlaide</a:t>
            </a:r>
            <a:r>
              <a:rPr lang="en-US" sz="2200" dirty="0">
                <a:solidFill>
                  <a:srgbClr val="1B56E8"/>
                </a:solidFill>
                <a:latin typeface="Roboto Bold"/>
              </a:rPr>
              <a:t> ALTUM </a:t>
            </a:r>
            <a:r>
              <a:rPr lang="en-US" sz="2200" dirty="0" err="1">
                <a:solidFill>
                  <a:srgbClr val="1B56E8"/>
                </a:solidFill>
                <a:latin typeface="Roboto Bold"/>
              </a:rPr>
              <a:t>aizdevumam</a:t>
            </a:r>
            <a:r>
              <a:rPr lang="en-US" sz="2200" dirty="0">
                <a:solidFill>
                  <a:srgbClr val="1B56E8"/>
                </a:solidFill>
                <a:latin typeface="Roboto Bold"/>
              </a:rPr>
              <a:t> </a:t>
            </a:r>
            <a:r>
              <a:rPr lang="en-US" sz="2200" dirty="0" err="1">
                <a:solidFill>
                  <a:srgbClr val="1B56E8"/>
                </a:solidFill>
                <a:latin typeface="Roboto Bold"/>
              </a:rPr>
              <a:t>līdz</a:t>
            </a:r>
            <a:r>
              <a:rPr lang="en-US" sz="2200" dirty="0">
                <a:solidFill>
                  <a:srgbClr val="1B56E8"/>
                </a:solidFill>
                <a:latin typeface="Roboto Bold"/>
              </a:rPr>
              <a:t> 35% no </a:t>
            </a:r>
            <a:r>
              <a:rPr lang="en-US" sz="2200" dirty="0" err="1">
                <a:solidFill>
                  <a:srgbClr val="1B56E8"/>
                </a:solidFill>
                <a:latin typeface="Roboto Bold"/>
              </a:rPr>
              <a:t>projekta</a:t>
            </a:r>
            <a:r>
              <a:rPr lang="en-US" sz="2200" dirty="0">
                <a:solidFill>
                  <a:srgbClr val="1B56E8"/>
                </a:solidFill>
                <a:latin typeface="Roboto Bold"/>
              </a:rPr>
              <a:t> </a:t>
            </a:r>
            <a:r>
              <a:rPr lang="en-US" sz="2200" dirty="0" err="1">
                <a:solidFill>
                  <a:srgbClr val="1B56E8"/>
                </a:solidFill>
                <a:latin typeface="Roboto Bold"/>
              </a:rPr>
              <a:t>kopējām</a:t>
            </a:r>
            <a:r>
              <a:rPr lang="en-US" sz="2200" dirty="0">
                <a:solidFill>
                  <a:srgbClr val="1B56E8"/>
                </a:solidFill>
                <a:latin typeface="Roboto Bold"/>
              </a:rPr>
              <a:t> </a:t>
            </a:r>
          </a:p>
          <a:p>
            <a:pPr>
              <a:lnSpc>
                <a:spcPts val="3080"/>
              </a:lnSpc>
            </a:pPr>
            <a:r>
              <a:rPr lang="en-US" sz="2200" dirty="0" err="1">
                <a:solidFill>
                  <a:srgbClr val="1B56E8"/>
                </a:solidFill>
                <a:latin typeface="Roboto Bold"/>
              </a:rPr>
              <a:t>izmaksām</a:t>
            </a:r>
            <a:r>
              <a:rPr lang="en-US" sz="2200" dirty="0">
                <a:solidFill>
                  <a:srgbClr val="1B56E8"/>
                </a:solidFill>
                <a:latin typeface="Roboto Bold"/>
              </a:rPr>
              <a:t> (</a:t>
            </a:r>
            <a:r>
              <a:rPr lang="en-US" sz="2200" dirty="0" err="1">
                <a:solidFill>
                  <a:srgbClr val="1B56E8"/>
                </a:solidFill>
                <a:latin typeface="Roboto Bold"/>
              </a:rPr>
              <a:t>attiecināmās</a:t>
            </a:r>
            <a:r>
              <a:rPr lang="en-US" sz="2200" dirty="0">
                <a:solidFill>
                  <a:srgbClr val="1B56E8"/>
                </a:solidFill>
                <a:latin typeface="Roboto Bold"/>
              </a:rPr>
              <a:t> + </a:t>
            </a:r>
            <a:r>
              <a:rPr lang="en-US" sz="2200" dirty="0" err="1">
                <a:solidFill>
                  <a:srgbClr val="1B56E8"/>
                </a:solidFill>
                <a:latin typeface="Roboto Bold"/>
              </a:rPr>
              <a:t>neattiecināmās</a:t>
            </a:r>
            <a:r>
              <a:rPr lang="en-US" sz="2200" dirty="0">
                <a:solidFill>
                  <a:srgbClr val="1B56E8"/>
                </a:solidFill>
                <a:latin typeface="Roboto Bold"/>
              </a:rPr>
              <a:t>), </a:t>
            </a:r>
            <a:r>
              <a:rPr lang="en-US" sz="2200" dirty="0" err="1">
                <a:solidFill>
                  <a:srgbClr val="1B56E8"/>
                </a:solidFill>
                <a:latin typeface="Roboto Bold"/>
              </a:rPr>
              <a:t>nepārsniedzot</a:t>
            </a:r>
            <a:r>
              <a:rPr lang="en-US" sz="2200" dirty="0">
                <a:solidFill>
                  <a:srgbClr val="1B56E8"/>
                </a:solidFill>
                <a:latin typeface="Roboto Bold"/>
              </a:rPr>
              <a:t> 1 </a:t>
            </a:r>
            <a:r>
              <a:rPr lang="en-US" sz="2200" dirty="0" err="1">
                <a:solidFill>
                  <a:srgbClr val="1B56E8"/>
                </a:solidFill>
                <a:latin typeface="Roboto Bold"/>
              </a:rPr>
              <a:t>miljonu</a:t>
            </a:r>
            <a:r>
              <a:rPr lang="en-US" sz="2200" dirty="0">
                <a:solidFill>
                  <a:srgbClr val="1B56E8"/>
                </a:solidFill>
                <a:latin typeface="Roboto Bold"/>
              </a:rPr>
              <a:t> EUR</a:t>
            </a:r>
          </a:p>
        </p:txBody>
      </p:sp>
      <p:sp>
        <p:nvSpPr>
          <p:cNvPr id="13" name="Freeform 13"/>
          <p:cNvSpPr/>
          <p:nvPr/>
        </p:nvSpPr>
        <p:spPr>
          <a:xfrm>
            <a:off x="-512932" y="-187701"/>
            <a:ext cx="5591643" cy="6858000"/>
          </a:xfrm>
          <a:custGeom>
            <a:avLst/>
            <a:gdLst/>
            <a:ahLst/>
            <a:cxnLst/>
            <a:rect l="l" t="t" r="r" b="b"/>
            <a:pathLst>
              <a:path w="8387465" h="10287000">
                <a:moveTo>
                  <a:pt x="0" y="0"/>
                </a:moveTo>
                <a:lnTo>
                  <a:pt x="8387465" y="0"/>
                </a:lnTo>
                <a:lnTo>
                  <a:pt x="8387465" y="10287000"/>
                </a:lnTo>
                <a:lnTo>
                  <a:pt x="0" y="10287000"/>
                </a:lnTo>
                <a:lnTo>
                  <a:pt x="0" y="0"/>
                </a:lnTo>
                <a:close/>
              </a:path>
            </a:pathLst>
          </a:custGeom>
          <a:blipFill>
            <a:blip r:embed="rId3"/>
            <a:stretch>
              <a:fillRect l="-133799" t="-21069" r="-62870" b="-14993"/>
            </a:stretch>
          </a:blipFill>
        </p:spPr>
        <p:txBody>
          <a:bodyPr/>
          <a:lstStyle/>
          <a:p>
            <a:r>
              <a:rPr lang="lv-LV" sz="1200" dirty="0"/>
              <a:t>a</a:t>
            </a:r>
          </a:p>
        </p:txBody>
      </p:sp>
      <p:sp>
        <p:nvSpPr>
          <p:cNvPr id="14" name="Freeform 14"/>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4"/>
            <a:stretch>
              <a:fillRect/>
            </a:stretch>
          </a:blipFill>
        </p:spPr>
        <p:txBody>
          <a:bodyPr/>
          <a:lstStyle/>
          <a:p>
            <a:endParaRPr lang="lv-LV" sz="1200"/>
          </a:p>
        </p:txBody>
      </p:sp>
      <p:sp>
        <p:nvSpPr>
          <p:cNvPr id="15" name="TextBox 15"/>
          <p:cNvSpPr txBox="1"/>
          <p:nvPr/>
        </p:nvSpPr>
        <p:spPr>
          <a:xfrm>
            <a:off x="1533729" y="2880133"/>
            <a:ext cx="9388271" cy="766235"/>
          </a:xfrm>
          <a:prstGeom prst="rect">
            <a:avLst/>
          </a:prstGeom>
        </p:spPr>
        <p:txBody>
          <a:bodyPr wrap="square" lIns="0" tIns="0" rIns="0" bIns="0" rtlCol="0" anchor="t">
            <a:spAutoFit/>
          </a:bodyPr>
          <a:lstStyle/>
          <a:p>
            <a:pPr>
              <a:lnSpc>
                <a:spcPts val="3080"/>
              </a:lnSpc>
            </a:pPr>
            <a:r>
              <a:rPr lang="en-US" sz="2200" dirty="0" err="1">
                <a:solidFill>
                  <a:srgbClr val="1B56E8"/>
                </a:solidFill>
                <a:latin typeface="Roboto Bold"/>
              </a:rPr>
              <a:t>Atbalsts</a:t>
            </a:r>
            <a:r>
              <a:rPr lang="en-US" sz="2200" dirty="0">
                <a:solidFill>
                  <a:srgbClr val="1B56E8"/>
                </a:solidFill>
                <a:latin typeface="Roboto Bold"/>
              </a:rPr>
              <a:t> ALTUM </a:t>
            </a:r>
            <a:r>
              <a:rPr lang="en-US" sz="2200" dirty="0" err="1">
                <a:solidFill>
                  <a:srgbClr val="1B56E8"/>
                </a:solidFill>
                <a:latin typeface="Roboto Bold"/>
              </a:rPr>
              <a:t>aizdevuma</a:t>
            </a:r>
            <a:r>
              <a:rPr lang="en-US" sz="2200" dirty="0">
                <a:solidFill>
                  <a:srgbClr val="1B56E8"/>
                </a:solidFill>
                <a:latin typeface="Roboto Bold"/>
              </a:rPr>
              <a:t> </a:t>
            </a:r>
            <a:r>
              <a:rPr lang="en-US" sz="2200" dirty="0" err="1">
                <a:solidFill>
                  <a:srgbClr val="1B56E8"/>
                </a:solidFill>
                <a:latin typeface="Roboto Bold"/>
              </a:rPr>
              <a:t>vai</a:t>
            </a:r>
            <a:r>
              <a:rPr lang="en-US" sz="2200" dirty="0">
                <a:solidFill>
                  <a:srgbClr val="1B56E8"/>
                </a:solidFill>
                <a:latin typeface="Roboto Bold"/>
              </a:rPr>
              <a:t> </a:t>
            </a:r>
            <a:r>
              <a:rPr lang="en-US" sz="2200" dirty="0" err="1">
                <a:solidFill>
                  <a:srgbClr val="1B56E8"/>
                </a:solidFill>
                <a:latin typeface="Roboto Bold"/>
              </a:rPr>
              <a:t>paralēlā</a:t>
            </a:r>
            <a:r>
              <a:rPr lang="en-US" sz="2200" dirty="0">
                <a:solidFill>
                  <a:srgbClr val="1B56E8"/>
                </a:solidFill>
                <a:latin typeface="Roboto Bold"/>
              </a:rPr>
              <a:t> </a:t>
            </a:r>
            <a:r>
              <a:rPr lang="en-US" sz="2200" dirty="0" err="1">
                <a:solidFill>
                  <a:srgbClr val="1B56E8"/>
                </a:solidFill>
                <a:latin typeface="Roboto Bold"/>
              </a:rPr>
              <a:t>aizdevuma</a:t>
            </a:r>
            <a:r>
              <a:rPr lang="en-US" sz="2200" dirty="0">
                <a:solidFill>
                  <a:srgbClr val="1B56E8"/>
                </a:solidFill>
                <a:latin typeface="Roboto Bold"/>
              </a:rPr>
              <a:t> </a:t>
            </a:r>
            <a:r>
              <a:rPr lang="en-US" sz="2200" dirty="0" err="1">
                <a:solidFill>
                  <a:srgbClr val="1B56E8"/>
                </a:solidFill>
                <a:latin typeface="Roboto Bold"/>
              </a:rPr>
              <a:t>veidā</a:t>
            </a:r>
            <a:r>
              <a:rPr lang="en-US" sz="2200" dirty="0">
                <a:solidFill>
                  <a:srgbClr val="1B56E8"/>
                </a:solidFill>
                <a:latin typeface="Roboto Bold"/>
              </a:rPr>
              <a:t> no 100 </a:t>
            </a:r>
            <a:r>
              <a:rPr lang="en-US" sz="2200" dirty="0" err="1">
                <a:solidFill>
                  <a:srgbClr val="1B56E8"/>
                </a:solidFill>
                <a:latin typeface="Roboto Bold"/>
              </a:rPr>
              <a:t>tūkstošiem</a:t>
            </a:r>
            <a:r>
              <a:rPr lang="en-US" sz="2200" dirty="0">
                <a:solidFill>
                  <a:srgbClr val="1B56E8"/>
                </a:solidFill>
                <a:latin typeface="Roboto Bold"/>
              </a:rPr>
              <a:t> EUR - 7 </a:t>
            </a:r>
            <a:r>
              <a:rPr lang="en-US" sz="2200" dirty="0" err="1">
                <a:solidFill>
                  <a:srgbClr val="1B56E8"/>
                </a:solidFill>
                <a:latin typeface="Roboto Bold"/>
              </a:rPr>
              <a:t>miljoniem</a:t>
            </a:r>
            <a:r>
              <a:rPr lang="en-US" sz="2200" dirty="0">
                <a:solidFill>
                  <a:srgbClr val="1B56E8"/>
                </a:solidFill>
                <a:latin typeface="Roboto Bold"/>
              </a:rPr>
              <a:t> EUR </a:t>
            </a:r>
            <a:r>
              <a:rPr lang="en-US" sz="2200" dirty="0" err="1">
                <a:solidFill>
                  <a:srgbClr val="1B56E8"/>
                </a:solidFill>
                <a:latin typeface="Roboto Bold"/>
              </a:rPr>
              <a:t>ar</a:t>
            </a:r>
            <a:r>
              <a:rPr lang="en-US" sz="2200" dirty="0">
                <a:solidFill>
                  <a:srgbClr val="1B56E8"/>
                </a:solidFill>
                <a:latin typeface="Roboto Bold"/>
              </a:rPr>
              <a:t> </a:t>
            </a:r>
            <a:r>
              <a:rPr lang="en-US" sz="2200" dirty="0" err="1">
                <a:solidFill>
                  <a:srgbClr val="1B56E8"/>
                </a:solidFill>
                <a:latin typeface="Roboto Bold"/>
              </a:rPr>
              <a:t>iespēju</a:t>
            </a:r>
            <a:r>
              <a:rPr lang="en-US" sz="2200" dirty="0">
                <a:solidFill>
                  <a:srgbClr val="1B56E8"/>
                </a:solidFill>
                <a:latin typeface="Roboto Bold"/>
              </a:rPr>
              <a:t> </a:t>
            </a:r>
            <a:r>
              <a:rPr lang="en-US" sz="2200" dirty="0" err="1">
                <a:solidFill>
                  <a:srgbClr val="1B56E8"/>
                </a:solidFill>
                <a:latin typeface="Roboto Bold"/>
              </a:rPr>
              <a:t>piemērot</a:t>
            </a:r>
            <a:r>
              <a:rPr lang="en-US" sz="2200" dirty="0">
                <a:solidFill>
                  <a:srgbClr val="1B56E8"/>
                </a:solidFill>
                <a:latin typeface="Roboto Bold"/>
              </a:rPr>
              <a:t> </a:t>
            </a:r>
            <a:r>
              <a:rPr lang="en-US" sz="2200" dirty="0" err="1">
                <a:solidFill>
                  <a:srgbClr val="1B56E8"/>
                </a:solidFill>
                <a:latin typeface="Roboto Bold"/>
              </a:rPr>
              <a:t>kapitāla</a:t>
            </a:r>
            <a:r>
              <a:rPr lang="en-US" sz="2200" dirty="0">
                <a:solidFill>
                  <a:srgbClr val="1B56E8"/>
                </a:solidFill>
                <a:latin typeface="Roboto Bold"/>
              </a:rPr>
              <a:t> </a:t>
            </a:r>
            <a:r>
              <a:rPr lang="en-US" sz="2200" dirty="0" err="1">
                <a:solidFill>
                  <a:srgbClr val="1B56E8"/>
                </a:solidFill>
                <a:latin typeface="Roboto Bold"/>
              </a:rPr>
              <a:t>atlaidi</a:t>
            </a:r>
            <a:endParaRPr lang="en-US" sz="2200" dirty="0">
              <a:solidFill>
                <a:srgbClr val="1B56E8"/>
              </a:solidFill>
              <a:latin typeface="Roboto Bold"/>
            </a:endParaRPr>
          </a:p>
        </p:txBody>
      </p:sp>
      <p:sp>
        <p:nvSpPr>
          <p:cNvPr id="16" name="TextBox 16"/>
          <p:cNvSpPr txBox="1"/>
          <p:nvPr/>
        </p:nvSpPr>
        <p:spPr>
          <a:xfrm>
            <a:off x="0" y="482600"/>
            <a:ext cx="12054888" cy="549318"/>
          </a:xfrm>
          <a:prstGeom prst="rect">
            <a:avLst/>
          </a:prstGeom>
        </p:spPr>
        <p:txBody>
          <a:bodyPr wrap="square" lIns="0" tIns="0" rIns="0" bIns="0" rtlCol="0" anchor="t">
            <a:spAutoFit/>
          </a:bodyPr>
          <a:lstStyle/>
          <a:p>
            <a:pPr algn="ctr">
              <a:lnSpc>
                <a:spcPts val="4600"/>
              </a:lnSpc>
              <a:spcBef>
                <a:spcPct val="0"/>
              </a:spcBef>
            </a:pPr>
            <a:r>
              <a:rPr lang="en-US" sz="3300" b="1" spc="167" dirty="0">
                <a:solidFill>
                  <a:srgbClr val="0AC380"/>
                </a:solidFill>
                <a:latin typeface="Roboto" panose="02000000000000000000" pitchFamily="2" charset="0"/>
                <a:ea typeface="Roboto" panose="02000000000000000000" pitchFamily="2" charset="0"/>
                <a:cs typeface="Roboto" panose="02000000000000000000" pitchFamily="2" charset="0"/>
              </a:rPr>
              <a:t>AIZDEVUMS AR KAPITĀLA ATLAIDI ALTUM</a:t>
            </a:r>
          </a:p>
        </p:txBody>
      </p:sp>
      <p:sp>
        <p:nvSpPr>
          <p:cNvPr id="17" name="TextBox 17"/>
          <p:cNvSpPr txBox="1"/>
          <p:nvPr/>
        </p:nvSpPr>
        <p:spPr>
          <a:xfrm>
            <a:off x="1533729" y="1863966"/>
            <a:ext cx="6594271" cy="368691"/>
          </a:xfrm>
          <a:prstGeom prst="rect">
            <a:avLst/>
          </a:prstGeom>
        </p:spPr>
        <p:txBody>
          <a:bodyPr wrap="square" lIns="0" tIns="0" rIns="0" bIns="0" rtlCol="0" anchor="t">
            <a:spAutoFit/>
          </a:bodyPr>
          <a:lstStyle/>
          <a:p>
            <a:pPr>
              <a:lnSpc>
                <a:spcPts val="3080"/>
              </a:lnSpc>
            </a:pPr>
            <a:r>
              <a:rPr lang="en-US" sz="2200" dirty="0" err="1">
                <a:solidFill>
                  <a:srgbClr val="1B56E8"/>
                </a:solidFill>
                <a:latin typeface="Roboto Bold"/>
              </a:rPr>
              <a:t>Kopējais</a:t>
            </a:r>
            <a:r>
              <a:rPr lang="en-US" sz="2200" dirty="0">
                <a:solidFill>
                  <a:srgbClr val="1B56E8"/>
                </a:solidFill>
                <a:latin typeface="Roboto Bold"/>
              </a:rPr>
              <a:t> </a:t>
            </a:r>
            <a:r>
              <a:rPr lang="en-US" sz="2200" dirty="0" err="1">
                <a:solidFill>
                  <a:srgbClr val="1B56E8"/>
                </a:solidFill>
                <a:latin typeface="Roboto Bold"/>
              </a:rPr>
              <a:t>programmas</a:t>
            </a:r>
            <a:r>
              <a:rPr lang="en-US" sz="2200" dirty="0">
                <a:solidFill>
                  <a:srgbClr val="1B56E8"/>
                </a:solidFill>
                <a:latin typeface="Roboto Bold"/>
              </a:rPr>
              <a:t> </a:t>
            </a:r>
            <a:r>
              <a:rPr lang="en-US" sz="2200" dirty="0" err="1">
                <a:solidFill>
                  <a:srgbClr val="1B56E8"/>
                </a:solidFill>
                <a:latin typeface="Roboto Bold"/>
              </a:rPr>
              <a:t>finansējums</a:t>
            </a:r>
            <a:r>
              <a:rPr lang="en-US" sz="2200" dirty="0">
                <a:solidFill>
                  <a:srgbClr val="1B56E8"/>
                </a:solidFill>
                <a:latin typeface="Roboto Bold"/>
              </a:rPr>
              <a:t> - 47 </a:t>
            </a:r>
            <a:r>
              <a:rPr lang="en-US" sz="2200" dirty="0" err="1">
                <a:solidFill>
                  <a:srgbClr val="1B56E8"/>
                </a:solidFill>
                <a:latin typeface="Roboto Bold"/>
              </a:rPr>
              <a:t>miljoni</a:t>
            </a:r>
            <a:r>
              <a:rPr lang="en-US" sz="2200" dirty="0">
                <a:solidFill>
                  <a:srgbClr val="1B56E8"/>
                </a:solidFill>
                <a:latin typeface="Roboto Bold"/>
              </a:rPr>
              <a:t> EUR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457"/>
            <a:ext cx="12468369" cy="7013457"/>
          </a:xfrm>
          <a:custGeom>
            <a:avLst/>
            <a:gdLst/>
            <a:ahLst/>
            <a:cxnLst/>
            <a:rect l="l" t="t" r="r" b="b"/>
            <a:pathLst>
              <a:path w="18702553" h="10520186">
                <a:moveTo>
                  <a:pt x="0" y="0"/>
                </a:moveTo>
                <a:lnTo>
                  <a:pt x="18702553" y="0"/>
                </a:lnTo>
                <a:lnTo>
                  <a:pt x="18702553" y="10520186"/>
                </a:lnTo>
                <a:lnTo>
                  <a:pt x="0" y="10520186"/>
                </a:lnTo>
                <a:lnTo>
                  <a:pt x="0" y="0"/>
                </a:lnTo>
                <a:close/>
              </a:path>
            </a:pathLst>
          </a:custGeom>
          <a:blipFill>
            <a:blip r:embed="rId2"/>
            <a:stretch>
              <a:fillRect l="-2589" t="-7692" r="-13231" b="-19366"/>
            </a:stretch>
          </a:blipFill>
        </p:spPr>
        <p:txBody>
          <a:bodyPr/>
          <a:lstStyle/>
          <a:p>
            <a:endParaRPr lang="lv-LV" sz="1200"/>
          </a:p>
        </p:txBody>
      </p:sp>
      <p:grpSp>
        <p:nvGrpSpPr>
          <p:cNvPr id="3" name="Group 3"/>
          <p:cNvGrpSpPr/>
          <p:nvPr/>
        </p:nvGrpSpPr>
        <p:grpSpPr>
          <a:xfrm>
            <a:off x="685801" y="2368311"/>
            <a:ext cx="2046011" cy="204601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AC380"/>
            </a:solidFill>
          </p:spPr>
          <p:txBody>
            <a:bodyPr/>
            <a:lstStyle/>
            <a:p>
              <a:endParaRPr lang="lv-LV" sz="1200"/>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6" name="Group 6"/>
          <p:cNvGrpSpPr/>
          <p:nvPr/>
        </p:nvGrpSpPr>
        <p:grpSpPr>
          <a:xfrm>
            <a:off x="3432876" y="3995889"/>
            <a:ext cx="2496283" cy="753120"/>
            <a:chOff x="0" y="0"/>
            <a:chExt cx="1347049" cy="406400"/>
          </a:xfrm>
        </p:grpSpPr>
        <p:sp>
          <p:nvSpPr>
            <p:cNvPr id="7" name="Freeform 7"/>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8" name="TextBox 8"/>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9" name="Freeform 9"/>
          <p:cNvSpPr/>
          <p:nvPr/>
        </p:nvSpPr>
        <p:spPr>
          <a:xfrm>
            <a:off x="289118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10" name="Freeform 10"/>
          <p:cNvSpPr/>
          <p:nvPr/>
        </p:nvSpPr>
        <p:spPr>
          <a:xfrm rot="-1482789">
            <a:off x="2557247"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11" name="Freeform 11"/>
          <p:cNvSpPr/>
          <p:nvPr/>
        </p:nvSpPr>
        <p:spPr>
          <a:xfrm rot="963931">
            <a:off x="250468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grpSp>
        <p:nvGrpSpPr>
          <p:cNvPr id="12" name="Group 12"/>
          <p:cNvGrpSpPr/>
          <p:nvPr/>
        </p:nvGrpSpPr>
        <p:grpSpPr>
          <a:xfrm>
            <a:off x="6495011" y="2368311"/>
            <a:ext cx="2046011" cy="2046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E8262D"/>
            </a:solidFill>
          </p:spPr>
          <p:txBody>
            <a:bodyPr/>
            <a:lstStyle/>
            <a:p>
              <a:endParaRPr lang="lv-LV" sz="1200"/>
            </a:p>
          </p:txBody>
        </p:sp>
        <p:sp>
          <p:nvSpPr>
            <p:cNvPr id="14" name="TextBox 14"/>
            <p:cNvSpPr txBox="1"/>
            <p:nvPr/>
          </p:nvSpPr>
          <p:spPr>
            <a:xfrm>
              <a:off x="76200" y="28575"/>
              <a:ext cx="660400" cy="708025"/>
            </a:xfrm>
            <a:prstGeom prst="rect">
              <a:avLst/>
            </a:prstGeom>
          </p:spPr>
          <p:txBody>
            <a:bodyPr lIns="33867" tIns="33867" rIns="33867" bIns="33867" rtlCol="0" anchor="ctr"/>
            <a:lstStyle/>
            <a:p>
              <a:pPr algn="ctr">
                <a:lnSpc>
                  <a:spcPts val="2888"/>
                </a:lnSpc>
              </a:pPr>
              <a:endParaRPr sz="1200"/>
            </a:p>
          </p:txBody>
        </p:sp>
      </p:grpSp>
      <p:grpSp>
        <p:nvGrpSpPr>
          <p:cNvPr id="15" name="Group 15"/>
          <p:cNvGrpSpPr/>
          <p:nvPr/>
        </p:nvGrpSpPr>
        <p:grpSpPr>
          <a:xfrm>
            <a:off x="8581588" y="1170276"/>
            <a:ext cx="1962335" cy="592029"/>
            <a:chOff x="0" y="0"/>
            <a:chExt cx="1347049" cy="406400"/>
          </a:xfrm>
        </p:grpSpPr>
        <p:sp>
          <p:nvSpPr>
            <p:cNvPr id="16" name="Freeform 16"/>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17" name="TextBox 17"/>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18" name="Group 18"/>
          <p:cNvGrpSpPr/>
          <p:nvPr/>
        </p:nvGrpSpPr>
        <p:grpSpPr>
          <a:xfrm>
            <a:off x="9236735" y="2072296"/>
            <a:ext cx="1962335" cy="592029"/>
            <a:chOff x="0" y="0"/>
            <a:chExt cx="1347049" cy="406400"/>
          </a:xfrm>
        </p:grpSpPr>
        <p:sp>
          <p:nvSpPr>
            <p:cNvPr id="19" name="Freeform 19"/>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0" name="TextBox 20"/>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21" name="Group 21"/>
          <p:cNvGrpSpPr/>
          <p:nvPr/>
        </p:nvGrpSpPr>
        <p:grpSpPr>
          <a:xfrm>
            <a:off x="9560835" y="3095302"/>
            <a:ext cx="1962335" cy="592029"/>
            <a:chOff x="0" y="0"/>
            <a:chExt cx="1347049" cy="406400"/>
          </a:xfrm>
        </p:grpSpPr>
        <p:sp>
          <p:nvSpPr>
            <p:cNvPr id="22" name="Freeform 22"/>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3" name="TextBox 23"/>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24" name="Group 24"/>
          <p:cNvGrpSpPr/>
          <p:nvPr/>
        </p:nvGrpSpPr>
        <p:grpSpPr>
          <a:xfrm>
            <a:off x="9242085" y="3995890"/>
            <a:ext cx="1962335" cy="592029"/>
            <a:chOff x="0" y="0"/>
            <a:chExt cx="1347049" cy="406400"/>
          </a:xfrm>
        </p:grpSpPr>
        <p:sp>
          <p:nvSpPr>
            <p:cNvPr id="25" name="Freeform 25"/>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6" name="TextBox 26"/>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grpSp>
        <p:nvGrpSpPr>
          <p:cNvPr id="27" name="Group 27"/>
          <p:cNvGrpSpPr/>
          <p:nvPr/>
        </p:nvGrpSpPr>
        <p:grpSpPr>
          <a:xfrm>
            <a:off x="8579667" y="4896478"/>
            <a:ext cx="1962335" cy="592029"/>
            <a:chOff x="0" y="0"/>
            <a:chExt cx="1347049" cy="406400"/>
          </a:xfrm>
        </p:grpSpPr>
        <p:sp>
          <p:nvSpPr>
            <p:cNvPr id="28" name="Freeform 28"/>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29" name="TextBox 29"/>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30" name="Freeform 30"/>
          <p:cNvSpPr/>
          <p:nvPr/>
        </p:nvSpPr>
        <p:spPr>
          <a:xfrm rot="1605981">
            <a:off x="7362770" y="4755150"/>
            <a:ext cx="1089986" cy="307921"/>
          </a:xfrm>
          <a:custGeom>
            <a:avLst/>
            <a:gdLst/>
            <a:ahLst/>
            <a:cxnLst/>
            <a:rect l="l" t="t" r="r" b="b"/>
            <a:pathLst>
              <a:path w="1634979" h="461882">
                <a:moveTo>
                  <a:pt x="0" y="0"/>
                </a:moveTo>
                <a:lnTo>
                  <a:pt x="1634979" y="0"/>
                </a:lnTo>
                <a:lnTo>
                  <a:pt x="1634979" y="461882"/>
                </a:lnTo>
                <a:lnTo>
                  <a:pt x="0" y="461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31" name="Freeform 31"/>
          <p:cNvSpPr/>
          <p:nvPr/>
        </p:nvSpPr>
        <p:spPr>
          <a:xfrm rot="7851052" flipH="1">
            <a:off x="7523094" y="1698004"/>
            <a:ext cx="1089986" cy="307921"/>
          </a:xfrm>
          <a:custGeom>
            <a:avLst/>
            <a:gdLst/>
            <a:ahLst/>
            <a:cxnLst/>
            <a:rect l="l" t="t" r="r" b="b"/>
            <a:pathLst>
              <a:path w="1634979" h="461882">
                <a:moveTo>
                  <a:pt x="1634980" y="0"/>
                </a:moveTo>
                <a:lnTo>
                  <a:pt x="0" y="0"/>
                </a:lnTo>
                <a:lnTo>
                  <a:pt x="0" y="461882"/>
                </a:lnTo>
                <a:lnTo>
                  <a:pt x="1634980" y="461882"/>
                </a:lnTo>
                <a:lnTo>
                  <a:pt x="163498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sz="1200"/>
          </a:p>
        </p:txBody>
      </p:sp>
      <p:sp>
        <p:nvSpPr>
          <p:cNvPr id="32" name="Freeform 32"/>
          <p:cNvSpPr/>
          <p:nvPr/>
        </p:nvSpPr>
        <p:spPr>
          <a:xfrm>
            <a:off x="8700391" y="3273543"/>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33" name="Freeform 33"/>
          <p:cNvSpPr/>
          <p:nvPr/>
        </p:nvSpPr>
        <p:spPr>
          <a:xfrm rot="-1482789">
            <a:off x="8366456" y="2400151"/>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34" name="Freeform 34"/>
          <p:cNvSpPr/>
          <p:nvPr/>
        </p:nvSpPr>
        <p:spPr>
          <a:xfrm rot="963931">
            <a:off x="8313891" y="4082655"/>
            <a:ext cx="860444" cy="235547"/>
          </a:xfrm>
          <a:custGeom>
            <a:avLst/>
            <a:gdLst/>
            <a:ahLst/>
            <a:cxnLst/>
            <a:rect l="l" t="t" r="r" b="b"/>
            <a:pathLst>
              <a:path w="1290666" h="353320">
                <a:moveTo>
                  <a:pt x="0" y="0"/>
                </a:moveTo>
                <a:lnTo>
                  <a:pt x="1290666" y="0"/>
                </a:lnTo>
                <a:lnTo>
                  <a:pt x="1290666" y="353320"/>
                </a:lnTo>
                <a:lnTo>
                  <a:pt x="0" y="35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sz="1200"/>
          </a:p>
        </p:txBody>
      </p:sp>
      <p:sp>
        <p:nvSpPr>
          <p:cNvPr id="35" name="Freeform 35"/>
          <p:cNvSpPr/>
          <p:nvPr/>
        </p:nvSpPr>
        <p:spPr>
          <a:xfrm>
            <a:off x="377585" y="6060007"/>
            <a:ext cx="4222612" cy="610292"/>
          </a:xfrm>
          <a:custGeom>
            <a:avLst/>
            <a:gdLst/>
            <a:ahLst/>
            <a:cxnLst/>
            <a:rect l="l" t="t" r="r" b="b"/>
            <a:pathLst>
              <a:path w="6333918" h="915438">
                <a:moveTo>
                  <a:pt x="0" y="0"/>
                </a:moveTo>
                <a:lnTo>
                  <a:pt x="6333918" y="0"/>
                </a:lnTo>
                <a:lnTo>
                  <a:pt x="6333918" y="915438"/>
                </a:lnTo>
                <a:lnTo>
                  <a:pt x="0" y="915438"/>
                </a:lnTo>
                <a:lnTo>
                  <a:pt x="0" y="0"/>
                </a:lnTo>
                <a:close/>
              </a:path>
            </a:pathLst>
          </a:custGeom>
          <a:blipFill>
            <a:blip r:embed="rId7"/>
            <a:stretch>
              <a:fillRect/>
            </a:stretch>
          </a:blipFill>
        </p:spPr>
        <p:txBody>
          <a:bodyPr/>
          <a:lstStyle/>
          <a:p>
            <a:endParaRPr lang="lv-LV" sz="1200"/>
          </a:p>
        </p:txBody>
      </p:sp>
      <p:grpSp>
        <p:nvGrpSpPr>
          <p:cNvPr id="36" name="Group 36"/>
          <p:cNvGrpSpPr/>
          <p:nvPr/>
        </p:nvGrpSpPr>
        <p:grpSpPr>
          <a:xfrm>
            <a:off x="8068088" y="5780607"/>
            <a:ext cx="2202965" cy="664627"/>
            <a:chOff x="0" y="0"/>
            <a:chExt cx="1347049" cy="406400"/>
          </a:xfrm>
        </p:grpSpPr>
        <p:sp>
          <p:nvSpPr>
            <p:cNvPr id="37" name="Freeform 37"/>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38" name="TextBox 38"/>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39" name="Freeform 39"/>
          <p:cNvSpPr/>
          <p:nvPr/>
        </p:nvSpPr>
        <p:spPr>
          <a:xfrm rot="1160170">
            <a:off x="6931055" y="4674191"/>
            <a:ext cx="1060387" cy="977484"/>
          </a:xfrm>
          <a:custGeom>
            <a:avLst/>
            <a:gdLst/>
            <a:ahLst/>
            <a:cxnLst/>
            <a:rect l="l" t="t" r="r" b="b"/>
            <a:pathLst>
              <a:path w="1590580" h="1466226">
                <a:moveTo>
                  <a:pt x="0" y="0"/>
                </a:moveTo>
                <a:lnTo>
                  <a:pt x="1590580" y="0"/>
                </a:lnTo>
                <a:lnTo>
                  <a:pt x="1590580" y="1466225"/>
                </a:lnTo>
                <a:lnTo>
                  <a:pt x="0" y="1466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sz="1200"/>
          </a:p>
        </p:txBody>
      </p:sp>
      <p:sp>
        <p:nvSpPr>
          <p:cNvPr id="40" name="TextBox 40"/>
          <p:cNvSpPr txBox="1"/>
          <p:nvPr/>
        </p:nvSpPr>
        <p:spPr>
          <a:xfrm>
            <a:off x="1846556" y="366261"/>
            <a:ext cx="8498888" cy="561051"/>
          </a:xfrm>
          <a:prstGeom prst="rect">
            <a:avLst/>
          </a:prstGeom>
        </p:spPr>
        <p:txBody>
          <a:bodyPr lIns="0" tIns="0" rIns="0" bIns="0" rtlCol="0" anchor="t">
            <a:spAutoFit/>
          </a:bodyPr>
          <a:lstStyle/>
          <a:p>
            <a:pPr algn="ctr">
              <a:lnSpc>
                <a:spcPts val="4600"/>
              </a:lnSpc>
              <a:spcBef>
                <a:spcPct val="0"/>
              </a:spcBef>
            </a:pPr>
            <a:r>
              <a:rPr lang="en-US" sz="3300" b="1" spc="167" dirty="0">
                <a:solidFill>
                  <a:srgbClr val="0AC380"/>
                </a:solidFill>
                <a:latin typeface="Roboto" panose="02000000000000000000" pitchFamily="2" charset="0"/>
                <a:ea typeface="Roboto" panose="02000000000000000000" pitchFamily="2" charset="0"/>
                <a:cs typeface="Roboto" panose="02000000000000000000" pitchFamily="2" charset="0"/>
              </a:rPr>
              <a:t>ALTUM PROGRAMMA</a:t>
            </a:r>
          </a:p>
        </p:txBody>
      </p:sp>
      <p:sp>
        <p:nvSpPr>
          <p:cNvPr id="41" name="TextBox 41"/>
          <p:cNvSpPr txBox="1"/>
          <p:nvPr/>
        </p:nvSpPr>
        <p:spPr>
          <a:xfrm>
            <a:off x="1075361" y="3139433"/>
            <a:ext cx="1266891" cy="441339"/>
          </a:xfrm>
          <a:prstGeom prst="rect">
            <a:avLst/>
          </a:prstGeom>
        </p:spPr>
        <p:txBody>
          <a:bodyPr lIns="0" tIns="0" rIns="0" bIns="0" rtlCol="0" anchor="t">
            <a:spAutoFit/>
          </a:bodyPr>
          <a:lstStyle/>
          <a:p>
            <a:pPr algn="ctr">
              <a:lnSpc>
                <a:spcPts val="3733"/>
              </a:lnSpc>
            </a:pPr>
            <a:r>
              <a:rPr lang="en-US" sz="2666">
                <a:solidFill>
                  <a:srgbClr val="FFFFFF"/>
                </a:solidFill>
                <a:latin typeface="Roboto Bold"/>
              </a:rPr>
              <a:t>Atbalsts</a:t>
            </a:r>
          </a:p>
        </p:txBody>
      </p:sp>
      <p:sp>
        <p:nvSpPr>
          <p:cNvPr id="42" name="TextBox 42"/>
          <p:cNvSpPr txBox="1"/>
          <p:nvPr/>
        </p:nvSpPr>
        <p:spPr>
          <a:xfrm>
            <a:off x="6799135" y="2928189"/>
            <a:ext cx="1457354" cy="866712"/>
          </a:xfrm>
          <a:prstGeom prst="rect">
            <a:avLst/>
          </a:prstGeom>
        </p:spPr>
        <p:txBody>
          <a:bodyPr lIns="0" tIns="0" rIns="0" bIns="0" rtlCol="0" anchor="t">
            <a:spAutoFit/>
          </a:bodyPr>
          <a:lstStyle/>
          <a:p>
            <a:pPr algn="ctr">
              <a:lnSpc>
                <a:spcPts val="3547"/>
              </a:lnSpc>
            </a:pPr>
            <a:r>
              <a:rPr lang="en-US" sz="2533">
                <a:solidFill>
                  <a:srgbClr val="FFFFFF"/>
                </a:solidFill>
                <a:latin typeface="Roboto Bold"/>
              </a:rPr>
              <a:t>Netiek atbalstīts</a:t>
            </a:r>
          </a:p>
        </p:txBody>
      </p:sp>
      <p:sp>
        <p:nvSpPr>
          <p:cNvPr id="43" name="TextBox 43"/>
          <p:cNvSpPr txBox="1"/>
          <p:nvPr/>
        </p:nvSpPr>
        <p:spPr>
          <a:xfrm>
            <a:off x="8356622" y="1334000"/>
            <a:ext cx="239273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PVN</a:t>
            </a:r>
          </a:p>
        </p:txBody>
      </p:sp>
      <p:sp>
        <p:nvSpPr>
          <p:cNvPr id="44" name="TextBox 44"/>
          <p:cNvSpPr txBox="1"/>
          <p:nvPr/>
        </p:nvSpPr>
        <p:spPr>
          <a:xfrm>
            <a:off x="9029972" y="2247026"/>
            <a:ext cx="2392733" cy="213713"/>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Apgrozāmie līdzekļi</a:t>
            </a:r>
          </a:p>
        </p:txBody>
      </p:sp>
      <p:sp>
        <p:nvSpPr>
          <p:cNvPr id="45" name="TextBox 45"/>
          <p:cNvSpPr txBox="1"/>
          <p:nvPr/>
        </p:nvSpPr>
        <p:spPr>
          <a:xfrm>
            <a:off x="9347556" y="3182190"/>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Standarta biroja tehnika</a:t>
            </a:r>
          </a:p>
          <a:p>
            <a:pPr algn="ctr">
              <a:lnSpc>
                <a:spcPts val="1680"/>
              </a:lnSpc>
            </a:pPr>
            <a:r>
              <a:rPr lang="en-US" sz="1200">
                <a:solidFill>
                  <a:srgbClr val="FFFFFF"/>
                </a:solidFill>
                <a:latin typeface="Roboto Bold"/>
              </a:rPr>
              <a:t>un datortehnika</a:t>
            </a:r>
          </a:p>
        </p:txBody>
      </p:sp>
      <p:sp>
        <p:nvSpPr>
          <p:cNvPr id="46" name="TextBox 46"/>
          <p:cNvSpPr txBox="1"/>
          <p:nvPr/>
        </p:nvSpPr>
        <p:spPr>
          <a:xfrm>
            <a:off x="8135254" y="5811353"/>
            <a:ext cx="2068633" cy="563167"/>
          </a:xfrm>
          <a:prstGeom prst="rect">
            <a:avLst/>
          </a:prstGeom>
        </p:spPr>
        <p:txBody>
          <a:bodyPr lIns="0" tIns="0" rIns="0" bIns="0" rtlCol="0" anchor="t">
            <a:spAutoFit/>
          </a:bodyPr>
          <a:lstStyle/>
          <a:p>
            <a:pPr algn="ctr">
              <a:lnSpc>
                <a:spcPts val="1493"/>
              </a:lnSpc>
            </a:pPr>
            <a:r>
              <a:rPr lang="en-US" sz="1066" dirty="0" err="1">
                <a:solidFill>
                  <a:srgbClr val="FFFFFF"/>
                </a:solidFill>
                <a:latin typeface="Roboto Bold"/>
              </a:rPr>
              <a:t>Esošo</a:t>
            </a:r>
            <a:r>
              <a:rPr lang="en-US" sz="1066" dirty="0">
                <a:solidFill>
                  <a:srgbClr val="FFFFFF"/>
                </a:solidFill>
                <a:latin typeface="Roboto Bold"/>
              </a:rPr>
              <a:t> </a:t>
            </a:r>
            <a:r>
              <a:rPr lang="en-US" sz="1066" dirty="0" err="1">
                <a:solidFill>
                  <a:srgbClr val="FFFFFF"/>
                </a:solidFill>
                <a:latin typeface="Roboto Bold"/>
              </a:rPr>
              <a:t>sistēmu</a:t>
            </a:r>
            <a:r>
              <a:rPr lang="en-US" sz="1066" dirty="0">
                <a:solidFill>
                  <a:srgbClr val="FFFFFF"/>
                </a:solidFill>
                <a:latin typeface="Roboto Bold"/>
              </a:rPr>
              <a:t> </a:t>
            </a:r>
            <a:r>
              <a:rPr lang="en-US" sz="1066" dirty="0" err="1">
                <a:solidFill>
                  <a:srgbClr val="FFFFFF"/>
                </a:solidFill>
                <a:latin typeface="Roboto Bold"/>
              </a:rPr>
              <a:t>atbalsts</a:t>
            </a:r>
            <a:r>
              <a:rPr lang="en-US" sz="1066" dirty="0">
                <a:solidFill>
                  <a:srgbClr val="FFFFFF"/>
                </a:solidFill>
                <a:latin typeface="Roboto Bold"/>
              </a:rPr>
              <a:t>,</a:t>
            </a:r>
          </a:p>
          <a:p>
            <a:pPr algn="ctr">
              <a:lnSpc>
                <a:spcPts val="1493"/>
              </a:lnSpc>
            </a:pPr>
            <a:r>
              <a:rPr lang="en-US" sz="1066" dirty="0" err="1">
                <a:solidFill>
                  <a:srgbClr val="FFFFFF"/>
                </a:solidFill>
                <a:latin typeface="Roboto Bold"/>
              </a:rPr>
              <a:t>papildināšana</a:t>
            </a:r>
            <a:r>
              <a:rPr lang="en-US" sz="1066" dirty="0">
                <a:solidFill>
                  <a:srgbClr val="FFFFFF"/>
                </a:solidFill>
                <a:latin typeface="Roboto Bold"/>
              </a:rPr>
              <a:t> </a:t>
            </a:r>
            <a:r>
              <a:rPr lang="en-US" sz="1066" dirty="0" err="1">
                <a:solidFill>
                  <a:srgbClr val="FFFFFF"/>
                </a:solidFill>
                <a:latin typeface="Roboto Bold"/>
              </a:rPr>
              <a:t>vai</a:t>
            </a:r>
            <a:r>
              <a:rPr lang="en-US" sz="1066" dirty="0">
                <a:solidFill>
                  <a:srgbClr val="FFFFFF"/>
                </a:solidFill>
                <a:latin typeface="Roboto Bold"/>
              </a:rPr>
              <a:t> </a:t>
            </a:r>
            <a:r>
              <a:rPr lang="en-US" sz="1066" dirty="0" err="1">
                <a:solidFill>
                  <a:srgbClr val="FFFFFF"/>
                </a:solidFill>
                <a:latin typeface="Roboto Bold"/>
              </a:rPr>
              <a:t>pielāgošana</a:t>
            </a:r>
            <a:r>
              <a:rPr lang="lv-LV" sz="1066" dirty="0">
                <a:solidFill>
                  <a:srgbClr val="FFFFFF"/>
                </a:solidFill>
                <a:latin typeface="Roboto Bold"/>
              </a:rPr>
              <a:t> </a:t>
            </a:r>
            <a:r>
              <a:rPr lang="en-US" sz="1066" dirty="0">
                <a:solidFill>
                  <a:srgbClr val="FFFFFF"/>
                </a:solidFill>
                <a:latin typeface="Roboto Bold"/>
              </a:rPr>
              <a:t>(</a:t>
            </a:r>
            <a:r>
              <a:rPr lang="en-US" sz="1066" dirty="0" err="1">
                <a:solidFill>
                  <a:srgbClr val="FFFFFF"/>
                </a:solidFill>
                <a:latin typeface="Roboto Bold"/>
              </a:rPr>
              <a:t>izņ</a:t>
            </a:r>
            <a:r>
              <a:rPr lang="lv-LV" sz="1066" dirty="0">
                <a:solidFill>
                  <a:srgbClr val="FFFFFF"/>
                </a:solidFill>
                <a:latin typeface="Roboto Bold"/>
              </a:rPr>
              <a:t>e</a:t>
            </a:r>
            <a:r>
              <a:rPr lang="en-US" sz="1066" dirty="0">
                <a:solidFill>
                  <a:srgbClr val="FFFFFF"/>
                </a:solidFill>
                <a:latin typeface="Roboto Bold"/>
              </a:rPr>
              <a:t>mot </a:t>
            </a:r>
            <a:r>
              <a:rPr lang="en-US" sz="1066" dirty="0" err="1">
                <a:solidFill>
                  <a:srgbClr val="FFFFFF"/>
                </a:solidFill>
                <a:latin typeface="Roboto Bold"/>
              </a:rPr>
              <a:t>drošību</a:t>
            </a:r>
            <a:r>
              <a:rPr lang="en-US" sz="1066" dirty="0">
                <a:solidFill>
                  <a:srgbClr val="FFFFFF"/>
                </a:solidFill>
                <a:latin typeface="Roboto Bold"/>
              </a:rPr>
              <a:t>)</a:t>
            </a:r>
          </a:p>
        </p:txBody>
      </p:sp>
      <p:sp>
        <p:nvSpPr>
          <p:cNvPr id="47" name="TextBox 47"/>
          <p:cNvSpPr txBox="1"/>
          <p:nvPr/>
        </p:nvSpPr>
        <p:spPr>
          <a:xfrm>
            <a:off x="9007520" y="4042931"/>
            <a:ext cx="239273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Nekustāmā </a:t>
            </a:r>
          </a:p>
          <a:p>
            <a:pPr algn="ctr">
              <a:lnSpc>
                <a:spcPts val="1773"/>
              </a:lnSpc>
            </a:pPr>
            <a:r>
              <a:rPr lang="en-US" sz="1266">
                <a:solidFill>
                  <a:srgbClr val="FFFFFF"/>
                </a:solidFill>
                <a:latin typeface="Roboto Bold"/>
              </a:rPr>
              <a:t>īpašuma iegāde</a:t>
            </a:r>
          </a:p>
        </p:txBody>
      </p:sp>
      <p:sp>
        <p:nvSpPr>
          <p:cNvPr id="48" name="TextBox 48"/>
          <p:cNvSpPr txBox="1"/>
          <p:nvPr/>
        </p:nvSpPr>
        <p:spPr>
          <a:xfrm>
            <a:off x="8366389" y="4966433"/>
            <a:ext cx="239273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Jau veikti ieguldījumi</a:t>
            </a:r>
          </a:p>
          <a:p>
            <a:pPr algn="ctr">
              <a:lnSpc>
                <a:spcPts val="1680"/>
              </a:lnSpc>
            </a:pPr>
            <a:r>
              <a:rPr lang="en-US" sz="1200">
                <a:solidFill>
                  <a:srgbClr val="FFFFFF"/>
                </a:solidFill>
                <a:latin typeface="Roboto Bold"/>
              </a:rPr>
              <a:t>vai pabeigtas darbības</a:t>
            </a:r>
          </a:p>
        </p:txBody>
      </p:sp>
      <p:grpSp>
        <p:nvGrpSpPr>
          <p:cNvPr id="49" name="Group 49"/>
          <p:cNvGrpSpPr/>
          <p:nvPr/>
        </p:nvGrpSpPr>
        <p:grpSpPr>
          <a:xfrm>
            <a:off x="3509777" y="2010081"/>
            <a:ext cx="2496283" cy="753120"/>
            <a:chOff x="0" y="0"/>
            <a:chExt cx="1347049" cy="406400"/>
          </a:xfrm>
        </p:grpSpPr>
        <p:sp>
          <p:nvSpPr>
            <p:cNvPr id="50" name="Freeform 50"/>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51" name="TextBox 51"/>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52" name="TextBox 52"/>
          <p:cNvSpPr txBox="1"/>
          <p:nvPr/>
        </p:nvSpPr>
        <p:spPr>
          <a:xfrm>
            <a:off x="3561552" y="2148728"/>
            <a:ext cx="239273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Materiālie aktīvi:</a:t>
            </a:r>
          </a:p>
          <a:p>
            <a:pPr algn="ctr">
              <a:lnSpc>
                <a:spcPts val="1773"/>
              </a:lnSpc>
            </a:pPr>
            <a:r>
              <a:rPr lang="en-US" sz="1266">
                <a:solidFill>
                  <a:srgbClr val="FFFFFF"/>
                </a:solidFill>
                <a:latin typeface="Roboto Bold"/>
              </a:rPr>
              <a:t> tehnika, iekārtas</a:t>
            </a:r>
          </a:p>
        </p:txBody>
      </p:sp>
      <p:grpSp>
        <p:nvGrpSpPr>
          <p:cNvPr id="53" name="Group 53"/>
          <p:cNvGrpSpPr/>
          <p:nvPr/>
        </p:nvGrpSpPr>
        <p:grpSpPr>
          <a:xfrm>
            <a:off x="3839977" y="3095301"/>
            <a:ext cx="2496283" cy="753120"/>
            <a:chOff x="0" y="0"/>
            <a:chExt cx="1347049" cy="406400"/>
          </a:xfrm>
        </p:grpSpPr>
        <p:sp>
          <p:nvSpPr>
            <p:cNvPr id="54" name="Freeform 54"/>
            <p:cNvSpPr/>
            <p:nvPr/>
          </p:nvSpPr>
          <p:spPr>
            <a:xfrm>
              <a:off x="0" y="0"/>
              <a:ext cx="1347049" cy="406400"/>
            </a:xfrm>
            <a:custGeom>
              <a:avLst/>
              <a:gdLst/>
              <a:ahLst/>
              <a:cxnLst/>
              <a:rect l="l" t="t" r="r" b="b"/>
              <a:pathLst>
                <a:path w="1347049" h="406400">
                  <a:moveTo>
                    <a:pt x="1143849" y="0"/>
                  </a:moveTo>
                  <a:cubicBezTo>
                    <a:pt x="1256073" y="0"/>
                    <a:pt x="1347049" y="90976"/>
                    <a:pt x="1347049" y="203200"/>
                  </a:cubicBezTo>
                  <a:cubicBezTo>
                    <a:pt x="1347049" y="315424"/>
                    <a:pt x="1256073" y="406400"/>
                    <a:pt x="1143849" y="406400"/>
                  </a:cubicBezTo>
                  <a:lnTo>
                    <a:pt x="203200" y="406400"/>
                  </a:lnTo>
                  <a:cubicBezTo>
                    <a:pt x="90976" y="406400"/>
                    <a:pt x="0" y="315424"/>
                    <a:pt x="0" y="203200"/>
                  </a:cubicBezTo>
                  <a:cubicBezTo>
                    <a:pt x="0" y="90976"/>
                    <a:pt x="90976" y="0"/>
                    <a:pt x="203200" y="0"/>
                  </a:cubicBezTo>
                  <a:lnTo>
                    <a:pt x="1143849" y="0"/>
                  </a:lnTo>
                </a:path>
              </a:pathLst>
            </a:custGeom>
            <a:solidFill>
              <a:srgbClr val="0AC380"/>
            </a:solidFill>
          </p:spPr>
          <p:txBody>
            <a:bodyPr/>
            <a:lstStyle/>
            <a:p>
              <a:endParaRPr lang="lv-LV" sz="1200"/>
            </a:p>
          </p:txBody>
        </p:sp>
        <p:sp>
          <p:nvSpPr>
            <p:cNvPr id="55" name="TextBox 55"/>
            <p:cNvSpPr txBox="1"/>
            <p:nvPr/>
          </p:nvSpPr>
          <p:spPr>
            <a:xfrm>
              <a:off x="0" y="-28575"/>
              <a:ext cx="812800" cy="434975"/>
            </a:xfrm>
            <a:prstGeom prst="rect">
              <a:avLst/>
            </a:prstGeom>
          </p:spPr>
          <p:txBody>
            <a:bodyPr lIns="33867" tIns="33867" rIns="33867" bIns="33867" rtlCol="0" anchor="ctr"/>
            <a:lstStyle/>
            <a:p>
              <a:pPr algn="ctr">
                <a:lnSpc>
                  <a:spcPts val="1581"/>
                </a:lnSpc>
              </a:pPr>
              <a:endParaRPr sz="1200"/>
            </a:p>
          </p:txBody>
        </p:sp>
      </p:grpSp>
      <p:sp>
        <p:nvSpPr>
          <p:cNvPr id="56" name="TextBox 56"/>
          <p:cNvSpPr txBox="1"/>
          <p:nvPr/>
        </p:nvSpPr>
        <p:spPr>
          <a:xfrm>
            <a:off x="3943528" y="3241793"/>
            <a:ext cx="2392733" cy="444545"/>
          </a:xfrm>
          <a:prstGeom prst="rect">
            <a:avLst/>
          </a:prstGeom>
        </p:spPr>
        <p:txBody>
          <a:bodyPr lIns="0" tIns="0" rIns="0" bIns="0" rtlCol="0" anchor="t">
            <a:spAutoFit/>
          </a:bodyPr>
          <a:lstStyle/>
          <a:p>
            <a:pPr algn="ctr">
              <a:lnSpc>
                <a:spcPts val="1773"/>
              </a:lnSpc>
            </a:pPr>
            <a:r>
              <a:rPr lang="en-US" sz="1266">
                <a:solidFill>
                  <a:srgbClr val="FFFFFF"/>
                </a:solidFill>
                <a:latin typeface="Roboto Bold"/>
              </a:rPr>
              <a:t>Būvniecība, iegādāto iekārtu uzstādīšanai (&lt;10%)</a:t>
            </a:r>
          </a:p>
        </p:txBody>
      </p:sp>
      <p:sp>
        <p:nvSpPr>
          <p:cNvPr id="57" name="TextBox 57"/>
          <p:cNvSpPr txBox="1"/>
          <p:nvPr/>
        </p:nvSpPr>
        <p:spPr>
          <a:xfrm>
            <a:off x="3590647" y="4146872"/>
            <a:ext cx="2205863" cy="419987"/>
          </a:xfrm>
          <a:prstGeom prst="rect">
            <a:avLst/>
          </a:prstGeom>
        </p:spPr>
        <p:txBody>
          <a:bodyPr lIns="0" tIns="0" rIns="0" bIns="0" rtlCol="0" anchor="t">
            <a:spAutoFit/>
          </a:bodyPr>
          <a:lstStyle/>
          <a:p>
            <a:pPr algn="ctr">
              <a:lnSpc>
                <a:spcPts val="1680"/>
              </a:lnSpc>
            </a:pPr>
            <a:r>
              <a:rPr lang="en-US" sz="1200">
                <a:solidFill>
                  <a:srgbClr val="FFFFFF"/>
                </a:solidFill>
                <a:latin typeface="Roboto Bold"/>
              </a:rPr>
              <a:t>Nemateriālie aktīvi, programmatūra, patenti, cits IP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10159</TotalTime>
  <Words>1396</Words>
  <Application>Microsoft Office PowerPoint</Application>
  <PresentationFormat>Widescreen</PresentationFormat>
  <Paragraphs>275</Paragraphs>
  <Slides>17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Roboto</vt:lpstr>
      <vt:lpstr>Roboto </vt:lpstr>
      <vt:lpstr>Roboto Black</vt:lpstr>
      <vt:lpstr>Roboto Bold</vt:lpstr>
      <vt:lpstr>Roboto-Medium</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KICKSTART digitalizācijas treniņš</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Ieva Arnīte</dc:creator>
  <cp:lastModifiedBy>Ilga Maļina</cp:lastModifiedBy>
  <cp:revision>9</cp:revision>
  <dcterms:created xsi:type="dcterms:W3CDTF">2020-12-02T15:30:15Z</dcterms:created>
  <dcterms:modified xsi:type="dcterms:W3CDTF">2023-11-14T12:02:42Z</dcterms:modified>
</cp:coreProperties>
</file>