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9"/>
  </p:notesMasterIdLst>
  <p:sldIdLst>
    <p:sldId id="256" r:id="rId2"/>
    <p:sldId id="257" r:id="rId3"/>
    <p:sldId id="268" r:id="rId4"/>
    <p:sldId id="3518" r:id="rId5"/>
    <p:sldId id="3505" r:id="rId6"/>
    <p:sldId id="3519" r:id="rId7"/>
    <p:sldId id="3517" r:id="rId8"/>
    <p:sldId id="3521" r:id="rId9"/>
    <p:sldId id="3508" r:id="rId10"/>
    <p:sldId id="3509" r:id="rId11"/>
    <p:sldId id="3511" r:id="rId12"/>
    <p:sldId id="3522" r:id="rId13"/>
    <p:sldId id="3620" r:id="rId14"/>
    <p:sldId id="3623" r:id="rId15"/>
    <p:sldId id="3624" r:id="rId16"/>
    <p:sldId id="3532" r:id="rId17"/>
    <p:sldId id="3531" r:id="rId18"/>
    <p:sldId id="3626" r:id="rId19"/>
    <p:sldId id="3627" r:id="rId20"/>
    <p:sldId id="3628" r:id="rId21"/>
    <p:sldId id="3629" r:id="rId22"/>
    <p:sldId id="3523" r:id="rId23"/>
    <p:sldId id="3515" r:id="rId24"/>
    <p:sldId id="3527" r:id="rId25"/>
    <p:sldId id="3525" r:id="rId26"/>
    <p:sldId id="3630" r:id="rId27"/>
    <p:sldId id="351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9EAE6A-804B-9A20-E284-354C2EF19943}" name="Ilga Maļina" initials="IM" userId="S::Ilga.Malina@liaa.gov.lv::53ccc2dd-1f32-4f25-bc4d-d492f51bf843" providerId="AD"/>
  <p188:author id="{D22A5FE3-4721-993C-0233-56407BD3C24D}" name="Mariko Svece" initials="MS" userId="S::Mariko.Svece@liaa.gov.lv::a8677f9f-79db-4fc6-b858-caa880ca13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97"/>
    <a:srgbClr val="203864"/>
    <a:srgbClr val="404040"/>
    <a:srgbClr val="7C1752"/>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33406-C0AE-405A-9090-AF7D1FFE6F4F}" v="5" dt="2024-08-16T10:58:51.5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D4CB"/>
          </a:solidFill>
        </a:fill>
      </a:tcStyle>
    </a:wholeTbl>
    <a:band2H>
      <a:tcTxStyle/>
      <a:tcStyle>
        <a:tcBdr/>
        <a:fill>
          <a:solidFill>
            <a:srgbClr val="F8EBE7"/>
          </a:solidFill>
        </a:fill>
      </a:tcStyle>
    </a:band2H>
    <a:firstCol>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Proxima Nova Bold"/>
          <a:ea typeface="Proxima Nova Bold"/>
          <a:cs typeface="Proxima Nov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roxima Nova Bold"/>
          <a:ea typeface="Proxima Nova Bold"/>
          <a:cs typeface="Proxima Nov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roxima Nova Bold"/>
          <a:ea typeface="Proxima Nova Bold"/>
          <a:cs typeface="Proxima Nov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Proxima Nova Bold"/>
          <a:ea typeface="Proxima Nova Bold"/>
          <a:cs typeface="Proxima Nov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ga Maļina" userId="53ccc2dd-1f32-4f25-bc4d-d492f51bf843" providerId="ADAL" clId="{A0333406-C0AE-405A-9090-AF7D1FFE6F4F}"/>
    <pc:docChg chg="undo redo custSel modSld">
      <pc:chgData name="Ilga Maļina" userId="53ccc2dd-1f32-4f25-bc4d-d492f51bf843" providerId="ADAL" clId="{A0333406-C0AE-405A-9090-AF7D1FFE6F4F}" dt="2024-08-16T10:58:59.448" v="722" actId="1076"/>
      <pc:docMkLst>
        <pc:docMk/>
      </pc:docMkLst>
      <pc:sldChg chg="addSp delSp modSp mod">
        <pc:chgData name="Ilga Maļina" userId="53ccc2dd-1f32-4f25-bc4d-d492f51bf843" providerId="ADAL" clId="{A0333406-C0AE-405A-9090-AF7D1FFE6F4F}" dt="2024-08-16T10:58:59.448" v="722" actId="1076"/>
        <pc:sldMkLst>
          <pc:docMk/>
          <pc:sldMk cId="0" sldId="256"/>
        </pc:sldMkLst>
        <pc:spChg chg="add mod">
          <ac:chgData name="Ilga Maļina" userId="53ccc2dd-1f32-4f25-bc4d-d492f51bf843" providerId="ADAL" clId="{A0333406-C0AE-405A-9090-AF7D1FFE6F4F}" dt="2024-08-06T09:38:39.090" v="520" actId="1076"/>
          <ac:spMkLst>
            <pc:docMk/>
            <pc:sldMk cId="0" sldId="256"/>
            <ac:spMk id="3" creationId="{160D24C6-6809-0A09-6917-6B4A00B8897C}"/>
          </ac:spMkLst>
        </pc:spChg>
        <pc:spChg chg="mod">
          <ac:chgData name="Ilga Maļina" userId="53ccc2dd-1f32-4f25-bc4d-d492f51bf843" providerId="ADAL" clId="{A0333406-C0AE-405A-9090-AF7D1FFE6F4F}" dt="2024-08-16T09:13:00.181" v="713" actId="13926"/>
          <ac:spMkLst>
            <pc:docMk/>
            <pc:sldMk cId="0" sldId="256"/>
            <ac:spMk id="36" creationId="{00000000-0000-0000-0000-000000000000}"/>
          </ac:spMkLst>
        </pc:spChg>
        <pc:picChg chg="add mod">
          <ac:chgData name="Ilga Maļina" userId="53ccc2dd-1f32-4f25-bc4d-d492f51bf843" providerId="ADAL" clId="{A0333406-C0AE-405A-9090-AF7D1FFE6F4F}" dt="2024-08-06T09:38:55.200" v="526" actId="1076"/>
          <ac:picMkLst>
            <pc:docMk/>
            <pc:sldMk cId="0" sldId="256"/>
            <ac:picMk id="4" creationId="{00000000-0000-0000-0000-000000000000}"/>
          </ac:picMkLst>
        </pc:picChg>
        <pc:picChg chg="add mod">
          <ac:chgData name="Ilga Maļina" userId="53ccc2dd-1f32-4f25-bc4d-d492f51bf843" providerId="ADAL" clId="{A0333406-C0AE-405A-9090-AF7D1FFE6F4F}" dt="2024-08-16T10:58:59.448" v="722" actId="1076"/>
          <ac:picMkLst>
            <pc:docMk/>
            <pc:sldMk cId="0" sldId="256"/>
            <ac:picMk id="5" creationId="{5A1890B4-4577-B5B8-8B3C-A3B0816FA6EF}"/>
          </ac:picMkLst>
        </pc:picChg>
        <pc:picChg chg="del mod">
          <ac:chgData name="Ilga Maļina" userId="53ccc2dd-1f32-4f25-bc4d-d492f51bf843" providerId="ADAL" clId="{A0333406-C0AE-405A-9090-AF7D1FFE6F4F}" dt="2024-08-06T09:38:49.415" v="524" actId="21"/>
          <ac:picMkLst>
            <pc:docMk/>
            <pc:sldMk cId="0" sldId="256"/>
            <ac:picMk id="34" creationId="{00000000-0000-0000-0000-000000000000}"/>
          </ac:picMkLst>
        </pc:picChg>
        <pc:picChg chg="del mod">
          <ac:chgData name="Ilga Maļina" userId="53ccc2dd-1f32-4f25-bc4d-d492f51bf843" providerId="ADAL" clId="{A0333406-C0AE-405A-9090-AF7D1FFE6F4F}" dt="2024-08-16T10:58:49.220" v="719" actId="478"/>
          <ac:picMkLst>
            <pc:docMk/>
            <pc:sldMk cId="0" sldId="256"/>
            <ac:picMk id="37" creationId="{00000000-0000-0000-0000-000000000000}"/>
          </ac:picMkLst>
        </pc:picChg>
      </pc:sldChg>
      <pc:sldChg chg="modSp mod">
        <pc:chgData name="Ilga Maļina" userId="53ccc2dd-1f32-4f25-bc4d-d492f51bf843" providerId="ADAL" clId="{A0333406-C0AE-405A-9090-AF7D1FFE6F4F}" dt="2024-08-07T10:37:29.307" v="566" actId="20577"/>
        <pc:sldMkLst>
          <pc:docMk/>
          <pc:sldMk cId="0" sldId="257"/>
        </pc:sldMkLst>
        <pc:spChg chg="mod">
          <ac:chgData name="Ilga Maļina" userId="53ccc2dd-1f32-4f25-bc4d-d492f51bf843" providerId="ADAL" clId="{A0333406-C0AE-405A-9090-AF7D1FFE6F4F}" dt="2024-08-07T10:37:29.307" v="566" actId="20577"/>
          <ac:spMkLst>
            <pc:docMk/>
            <pc:sldMk cId="0" sldId="257"/>
            <ac:spMk id="11" creationId="{F392C3F7-F6E8-DF20-705D-889AB99D1FD3}"/>
          </ac:spMkLst>
        </pc:spChg>
      </pc:sldChg>
      <pc:sldChg chg="modSp mod">
        <pc:chgData name="Ilga Maļina" userId="53ccc2dd-1f32-4f25-bc4d-d492f51bf843" providerId="ADAL" clId="{A0333406-C0AE-405A-9090-AF7D1FFE6F4F}" dt="2024-08-07T07:07:46.303" v="540" actId="20577"/>
        <pc:sldMkLst>
          <pc:docMk/>
          <pc:sldMk cId="442314598" sldId="268"/>
        </pc:sldMkLst>
        <pc:spChg chg="mod">
          <ac:chgData name="Ilga Maļina" userId="53ccc2dd-1f32-4f25-bc4d-d492f51bf843" providerId="ADAL" clId="{A0333406-C0AE-405A-9090-AF7D1FFE6F4F}" dt="2024-08-07T07:07:46.303" v="540" actId="20577"/>
          <ac:spMkLst>
            <pc:docMk/>
            <pc:sldMk cId="442314598" sldId="268"/>
            <ac:spMk id="6" creationId="{7BA401E3-722B-2F76-AF97-DEC70EBF7CD5}"/>
          </ac:spMkLst>
        </pc:spChg>
      </pc:sldChg>
      <pc:sldChg chg="modSp mod">
        <pc:chgData name="Ilga Maļina" userId="53ccc2dd-1f32-4f25-bc4d-d492f51bf843" providerId="ADAL" clId="{A0333406-C0AE-405A-9090-AF7D1FFE6F4F}" dt="2024-08-06T06:36:12.918" v="63" actId="13926"/>
        <pc:sldMkLst>
          <pc:docMk/>
          <pc:sldMk cId="3355959514" sldId="3505"/>
        </pc:sldMkLst>
        <pc:spChg chg="mod">
          <ac:chgData name="Ilga Maļina" userId="53ccc2dd-1f32-4f25-bc4d-d492f51bf843" providerId="ADAL" clId="{A0333406-C0AE-405A-9090-AF7D1FFE6F4F}" dt="2024-08-06T06:36:12.918" v="63" actId="13926"/>
          <ac:spMkLst>
            <pc:docMk/>
            <pc:sldMk cId="3355959514" sldId="3505"/>
            <ac:spMk id="61" creationId="{00000000-0000-0000-0000-000000000000}"/>
          </ac:spMkLst>
        </pc:spChg>
      </pc:sldChg>
      <pc:sldChg chg="modSp mod">
        <pc:chgData name="Ilga Maļina" userId="53ccc2dd-1f32-4f25-bc4d-d492f51bf843" providerId="ADAL" clId="{A0333406-C0AE-405A-9090-AF7D1FFE6F4F}" dt="2024-08-06T06:40:07.413" v="79" actId="13926"/>
        <pc:sldMkLst>
          <pc:docMk/>
          <pc:sldMk cId="633378022" sldId="3509"/>
        </pc:sldMkLst>
        <pc:graphicFrameChg chg="modGraphic">
          <ac:chgData name="Ilga Maļina" userId="53ccc2dd-1f32-4f25-bc4d-d492f51bf843" providerId="ADAL" clId="{A0333406-C0AE-405A-9090-AF7D1FFE6F4F}" dt="2024-08-06T06:40:07.413" v="79" actId="13926"/>
          <ac:graphicFrameMkLst>
            <pc:docMk/>
            <pc:sldMk cId="633378022" sldId="3509"/>
            <ac:graphicFrameMk id="5" creationId="{063E8892-7477-0A45-2C88-5E2B69F77F39}"/>
          </ac:graphicFrameMkLst>
        </pc:graphicFrameChg>
      </pc:sldChg>
      <pc:sldChg chg="modSp mod addCm delCm">
        <pc:chgData name="Ilga Maļina" userId="53ccc2dd-1f32-4f25-bc4d-d492f51bf843" providerId="ADAL" clId="{A0333406-C0AE-405A-9090-AF7D1FFE6F4F}" dt="2024-08-12T10:53:37.410" v="638" actId="255"/>
        <pc:sldMkLst>
          <pc:docMk/>
          <pc:sldMk cId="984463921" sldId="3511"/>
        </pc:sldMkLst>
        <pc:spChg chg="mod">
          <ac:chgData name="Ilga Maļina" userId="53ccc2dd-1f32-4f25-bc4d-d492f51bf843" providerId="ADAL" clId="{A0333406-C0AE-405A-9090-AF7D1FFE6F4F}" dt="2024-08-06T09:37:26.336" v="513" actId="1076"/>
          <ac:spMkLst>
            <pc:docMk/>
            <pc:sldMk cId="984463921" sldId="3511"/>
            <ac:spMk id="6" creationId="{75C3C9A9-024F-397C-BF9B-335F227E5404}"/>
          </ac:spMkLst>
        </pc:spChg>
        <pc:graphicFrameChg chg="mod modGraphic">
          <ac:chgData name="Ilga Maļina" userId="53ccc2dd-1f32-4f25-bc4d-d492f51bf843" providerId="ADAL" clId="{A0333406-C0AE-405A-9090-AF7D1FFE6F4F}" dt="2024-08-12T10:53:37.410" v="638" actId="255"/>
          <ac:graphicFrameMkLst>
            <pc:docMk/>
            <pc:sldMk cId="984463921" sldId="3511"/>
            <ac:graphicFrameMk id="7" creationId="{BDAADECB-DAD0-9F03-46A6-56C153BA03A7}"/>
          </ac:graphicFrameMkLst>
        </pc:graphicFrameChg>
        <pc:extLst>
          <p:ext xmlns:p="http://schemas.openxmlformats.org/presentationml/2006/main" uri="{D6D511B9-2390-475A-947B-AFAB55BFBCF1}">
            <pc226:cmChg xmlns:pc226="http://schemas.microsoft.com/office/powerpoint/2022/06/main/command" chg="add del">
              <pc226:chgData name="Ilga Maļina" userId="53ccc2dd-1f32-4f25-bc4d-d492f51bf843" providerId="ADAL" clId="{A0333406-C0AE-405A-9090-AF7D1FFE6F4F}" dt="2024-08-12T10:53:26.495" v="636"/>
              <pc2:cmMkLst xmlns:pc2="http://schemas.microsoft.com/office/powerpoint/2019/9/main/command">
                <pc:docMk/>
                <pc:sldMk cId="984463921" sldId="3511"/>
                <pc2:cmMk id="{4638D960-7055-40D2-A6EB-641B5942485F}"/>
              </pc2:cmMkLst>
            </pc226:cmChg>
          </p:ext>
        </pc:extLst>
      </pc:sldChg>
      <pc:sldChg chg="modSp mod delCm">
        <pc:chgData name="Ilga Maļina" userId="53ccc2dd-1f32-4f25-bc4d-d492f51bf843" providerId="ADAL" clId="{A0333406-C0AE-405A-9090-AF7D1FFE6F4F}" dt="2024-08-07T10:35:45.728" v="544" actId="20577"/>
        <pc:sldMkLst>
          <pc:docMk/>
          <pc:sldMk cId="3741356263" sldId="3515"/>
        </pc:sldMkLst>
        <pc:spChg chg="mod">
          <ac:chgData name="Ilga Maļina" userId="53ccc2dd-1f32-4f25-bc4d-d492f51bf843" providerId="ADAL" clId="{A0333406-C0AE-405A-9090-AF7D1FFE6F4F}" dt="2024-08-07T10:35:45.728" v="544" actId="20577"/>
          <ac:spMkLst>
            <pc:docMk/>
            <pc:sldMk cId="3741356263" sldId="3515"/>
            <ac:spMk id="7" creationId="{C5FCC808-877B-2831-4B19-67E37154531F}"/>
          </ac:spMkLst>
        </pc:spChg>
        <pc:extLst>
          <p:ext xmlns:p="http://schemas.openxmlformats.org/presentationml/2006/main" uri="{D6D511B9-2390-475A-947B-AFAB55BFBCF1}">
            <pc226:cmChg xmlns:pc226="http://schemas.microsoft.com/office/powerpoint/2022/06/main/command" chg="del">
              <pc226:chgData name="Ilga Maļina" userId="53ccc2dd-1f32-4f25-bc4d-d492f51bf843" providerId="ADAL" clId="{A0333406-C0AE-405A-9090-AF7D1FFE6F4F}" dt="2024-08-06T08:07:20.699" v="506"/>
              <pc2:cmMkLst xmlns:pc2="http://schemas.microsoft.com/office/powerpoint/2019/9/main/command">
                <pc:docMk/>
                <pc:sldMk cId="3741356263" sldId="3515"/>
                <pc2:cmMk id="{F2625EBE-4E80-480C-9DDC-323CDDCC7920}"/>
              </pc2:cmMkLst>
            </pc226:cmChg>
          </p:ext>
        </pc:extLst>
      </pc:sldChg>
      <pc:sldChg chg="modSp mod">
        <pc:chgData name="Ilga Maļina" userId="53ccc2dd-1f32-4f25-bc4d-d492f51bf843" providerId="ADAL" clId="{A0333406-C0AE-405A-9090-AF7D1FFE6F4F}" dt="2024-08-16T10:01:03.070" v="717" actId="20577"/>
        <pc:sldMkLst>
          <pc:docMk/>
          <pc:sldMk cId="252229952" sldId="3517"/>
        </pc:sldMkLst>
        <pc:spChg chg="mod">
          <ac:chgData name="Ilga Maļina" userId="53ccc2dd-1f32-4f25-bc4d-d492f51bf843" providerId="ADAL" clId="{A0333406-C0AE-405A-9090-AF7D1FFE6F4F}" dt="2024-08-06T06:36:48.325" v="69" actId="13926"/>
          <ac:spMkLst>
            <pc:docMk/>
            <pc:sldMk cId="252229952" sldId="3517"/>
            <ac:spMk id="4" creationId="{3DFFE404-9CEA-00AD-6539-F034F5C44E23}"/>
          </ac:spMkLst>
        </pc:spChg>
        <pc:spChg chg="mod">
          <ac:chgData name="Ilga Maļina" userId="53ccc2dd-1f32-4f25-bc4d-d492f51bf843" providerId="ADAL" clId="{A0333406-C0AE-405A-9090-AF7D1FFE6F4F}" dt="2024-08-06T06:36:33.517" v="65" actId="13926"/>
          <ac:spMkLst>
            <pc:docMk/>
            <pc:sldMk cId="252229952" sldId="3517"/>
            <ac:spMk id="6" creationId="{BDDDD2CE-D326-8F94-876C-C91BFDB953B6}"/>
          </ac:spMkLst>
        </pc:spChg>
        <pc:graphicFrameChg chg="modGraphic">
          <ac:chgData name="Ilga Maļina" userId="53ccc2dd-1f32-4f25-bc4d-d492f51bf843" providerId="ADAL" clId="{A0333406-C0AE-405A-9090-AF7D1FFE6F4F}" dt="2024-08-16T10:01:03.070" v="717" actId="20577"/>
          <ac:graphicFrameMkLst>
            <pc:docMk/>
            <pc:sldMk cId="252229952" sldId="3517"/>
            <ac:graphicFrameMk id="3" creationId="{AAA9CA53-4599-6D21-1F7F-C761B5DD342E}"/>
          </ac:graphicFrameMkLst>
        </pc:graphicFrameChg>
      </pc:sldChg>
      <pc:sldChg chg="modSp mod">
        <pc:chgData name="Ilga Maļina" userId="53ccc2dd-1f32-4f25-bc4d-d492f51bf843" providerId="ADAL" clId="{A0333406-C0AE-405A-9090-AF7D1FFE6F4F}" dt="2024-08-06T10:29:02.597" v="536" actId="1076"/>
        <pc:sldMkLst>
          <pc:docMk/>
          <pc:sldMk cId="1952772278" sldId="3519"/>
        </pc:sldMkLst>
        <pc:spChg chg="mod">
          <ac:chgData name="Ilga Maļina" userId="53ccc2dd-1f32-4f25-bc4d-d492f51bf843" providerId="ADAL" clId="{A0333406-C0AE-405A-9090-AF7D1FFE6F4F}" dt="2024-08-06T10:29:02.597" v="536" actId="1076"/>
          <ac:spMkLst>
            <pc:docMk/>
            <pc:sldMk cId="1952772278" sldId="3519"/>
            <ac:spMk id="5" creationId="{6AE332F5-76B7-C14E-6451-01D17B0604F5}"/>
          </ac:spMkLst>
        </pc:spChg>
        <pc:spChg chg="mod">
          <ac:chgData name="Ilga Maļina" userId="53ccc2dd-1f32-4f25-bc4d-d492f51bf843" providerId="ADAL" clId="{A0333406-C0AE-405A-9090-AF7D1FFE6F4F}" dt="2024-08-06T09:39:45.752" v="530" actId="1076"/>
          <ac:spMkLst>
            <pc:docMk/>
            <pc:sldMk cId="1952772278" sldId="3519"/>
            <ac:spMk id="8" creationId="{A506D089-B42A-3628-7003-806F08AE2A15}"/>
          </ac:spMkLst>
        </pc:spChg>
        <pc:spChg chg="mod">
          <ac:chgData name="Ilga Maļina" userId="53ccc2dd-1f32-4f25-bc4d-d492f51bf843" providerId="ADAL" clId="{A0333406-C0AE-405A-9090-AF7D1FFE6F4F}" dt="2024-08-06T09:39:48.584" v="531" actId="1076"/>
          <ac:spMkLst>
            <pc:docMk/>
            <pc:sldMk cId="1952772278" sldId="3519"/>
            <ac:spMk id="9" creationId="{F5CBDD07-A21F-7764-2905-A3965EFBFBB7}"/>
          </ac:spMkLst>
        </pc:spChg>
      </pc:sldChg>
      <pc:sldChg chg="modSp mod delCm modCm">
        <pc:chgData name="Ilga Maļina" userId="53ccc2dd-1f32-4f25-bc4d-d492f51bf843" providerId="ADAL" clId="{A0333406-C0AE-405A-9090-AF7D1FFE6F4F}" dt="2024-08-16T08:59:23.205" v="710" actId="20577"/>
        <pc:sldMkLst>
          <pc:docMk/>
          <pc:sldMk cId="1149237489" sldId="3521"/>
        </pc:sldMkLst>
        <pc:spChg chg="mod">
          <ac:chgData name="Ilga Maļina" userId="53ccc2dd-1f32-4f25-bc4d-d492f51bf843" providerId="ADAL" clId="{A0333406-C0AE-405A-9090-AF7D1FFE6F4F}" dt="2024-08-16T08:59:23.205" v="710" actId="20577"/>
          <ac:spMkLst>
            <pc:docMk/>
            <pc:sldMk cId="1149237489" sldId="3521"/>
            <ac:spMk id="61" creationId="{00000000-0000-0000-0000-000000000000}"/>
          </ac:spMkLst>
        </pc:spChg>
        <pc:extLst>
          <p:ext xmlns:p="http://schemas.openxmlformats.org/presentationml/2006/main" uri="{D6D511B9-2390-475A-947B-AFAB55BFBCF1}">
            <pc226:cmChg xmlns:pc226="http://schemas.microsoft.com/office/powerpoint/2022/06/main/command" chg="del mod">
              <pc226:chgData name="Ilga Maļina" userId="53ccc2dd-1f32-4f25-bc4d-d492f51bf843" providerId="ADAL" clId="{A0333406-C0AE-405A-9090-AF7D1FFE6F4F}" dt="2024-08-06T08:01:15.300" v="426"/>
              <pc2:cmMkLst xmlns:pc2="http://schemas.microsoft.com/office/powerpoint/2019/9/main/command">
                <pc:docMk/>
                <pc:sldMk cId="1149237489" sldId="3521"/>
                <pc2:cmMk id="{2C8FD61C-9A5E-4D97-AB60-6D82FAC60066}"/>
              </pc2:cmMkLst>
            </pc226:cmChg>
            <pc226:cmChg xmlns:pc226="http://schemas.microsoft.com/office/powerpoint/2022/06/main/command" chg="del mod">
              <pc226:chgData name="Ilga Maļina" userId="53ccc2dd-1f32-4f25-bc4d-d492f51bf843" providerId="ADAL" clId="{A0333406-C0AE-405A-9090-AF7D1FFE6F4F}" dt="2024-08-06T08:01:19.103" v="428"/>
              <pc2:cmMkLst xmlns:pc2="http://schemas.microsoft.com/office/powerpoint/2019/9/main/command">
                <pc:docMk/>
                <pc:sldMk cId="1149237489" sldId="3521"/>
                <pc2:cmMk id="{E62A574C-9B02-4A7D-A3F2-2BC3F12F8269}"/>
              </pc2:cmMkLst>
            </pc226:cmChg>
            <pc226:cmChg xmlns:pc226="http://schemas.microsoft.com/office/powerpoint/2022/06/main/command" chg="del mod">
              <pc226:chgData name="Ilga Maļina" userId="53ccc2dd-1f32-4f25-bc4d-d492f51bf843" providerId="ADAL" clId="{A0333406-C0AE-405A-9090-AF7D1FFE6F4F}" dt="2024-08-06T08:01:11.045" v="424"/>
              <pc2:cmMkLst xmlns:pc2="http://schemas.microsoft.com/office/powerpoint/2019/9/main/command">
                <pc:docMk/>
                <pc:sldMk cId="1149237489" sldId="3521"/>
                <pc2:cmMk id="{524E5F63-7C58-4DB7-9127-0486B729440B}"/>
              </pc2:cmMkLst>
            </pc226:cmChg>
            <pc226:cmChg xmlns:pc226="http://schemas.microsoft.com/office/powerpoint/2022/06/main/command" chg="del mod">
              <pc226:chgData name="Ilga Maļina" userId="53ccc2dd-1f32-4f25-bc4d-d492f51bf843" providerId="ADAL" clId="{A0333406-C0AE-405A-9090-AF7D1FFE6F4F}" dt="2024-08-06T08:01:13.311" v="425"/>
              <pc2:cmMkLst xmlns:pc2="http://schemas.microsoft.com/office/powerpoint/2019/9/main/command">
                <pc:docMk/>
                <pc:sldMk cId="1149237489" sldId="3521"/>
                <pc2:cmMk id="{1CAC1A73-834E-4A41-A225-127E07AA1FD7}"/>
              </pc2:cmMkLst>
            </pc226:cmChg>
            <pc226:cmChg xmlns:pc226="http://schemas.microsoft.com/office/powerpoint/2022/06/main/command" chg="del mod">
              <pc226:chgData name="Ilga Maļina" userId="53ccc2dd-1f32-4f25-bc4d-d492f51bf843" providerId="ADAL" clId="{A0333406-C0AE-405A-9090-AF7D1FFE6F4F}" dt="2024-08-06T08:01:17.260" v="427"/>
              <pc2:cmMkLst xmlns:pc2="http://schemas.microsoft.com/office/powerpoint/2019/9/main/command">
                <pc:docMk/>
                <pc:sldMk cId="1149237489" sldId="3521"/>
                <pc2:cmMk id="{DF978D81-5DC9-4F16-939E-06C7A073154F}"/>
              </pc2:cmMkLst>
            </pc226:cmChg>
          </p:ext>
        </pc:extLst>
      </pc:sldChg>
      <pc:sldChg chg="modSp mod">
        <pc:chgData name="Ilga Maļina" userId="53ccc2dd-1f32-4f25-bc4d-d492f51bf843" providerId="ADAL" clId="{A0333406-C0AE-405A-9090-AF7D1FFE6F4F}" dt="2024-08-07T10:36:58.251" v="561" actId="20577"/>
        <pc:sldMkLst>
          <pc:docMk/>
          <pc:sldMk cId="1254722236" sldId="3522"/>
        </pc:sldMkLst>
        <pc:graphicFrameChg chg="mod modGraphic">
          <ac:chgData name="Ilga Maļina" userId="53ccc2dd-1f32-4f25-bc4d-d492f51bf843" providerId="ADAL" clId="{A0333406-C0AE-405A-9090-AF7D1FFE6F4F}" dt="2024-08-07T10:36:58.251" v="561" actId="20577"/>
          <ac:graphicFrameMkLst>
            <pc:docMk/>
            <pc:sldMk cId="1254722236" sldId="3522"/>
            <ac:graphicFrameMk id="6" creationId="{3CE367CA-DF1A-5313-2DDE-1C7F9CCC0543}"/>
          </ac:graphicFrameMkLst>
        </pc:graphicFrameChg>
      </pc:sldChg>
      <pc:sldChg chg="modSp mod delCm modCm">
        <pc:chgData name="Ilga Maļina" userId="53ccc2dd-1f32-4f25-bc4d-d492f51bf843" providerId="ADAL" clId="{A0333406-C0AE-405A-9090-AF7D1FFE6F4F}" dt="2024-08-07T10:35:53.855" v="545" actId="20577"/>
        <pc:sldMkLst>
          <pc:docMk/>
          <pc:sldMk cId="4282657246" sldId="3523"/>
        </pc:sldMkLst>
        <pc:spChg chg="mod">
          <ac:chgData name="Ilga Maļina" userId="53ccc2dd-1f32-4f25-bc4d-d492f51bf843" providerId="ADAL" clId="{A0333406-C0AE-405A-9090-AF7D1FFE6F4F}" dt="2024-08-06T09:38:03.368" v="516" actId="1076"/>
          <ac:spMkLst>
            <pc:docMk/>
            <pc:sldMk cId="4282657246" sldId="3523"/>
            <ac:spMk id="5" creationId="{4FBAC4B8-0ED7-E898-C0A9-B9D1B24305E9}"/>
          </ac:spMkLst>
        </pc:spChg>
        <pc:spChg chg="mod">
          <ac:chgData name="Ilga Maļina" userId="53ccc2dd-1f32-4f25-bc4d-d492f51bf843" providerId="ADAL" clId="{A0333406-C0AE-405A-9090-AF7D1FFE6F4F}" dt="2024-08-06T09:38:07.408" v="517" actId="1076"/>
          <ac:spMkLst>
            <pc:docMk/>
            <pc:sldMk cId="4282657246" sldId="3523"/>
            <ac:spMk id="6" creationId="{72E807EF-49F3-5E2A-6362-B2660FCE328B}"/>
          </ac:spMkLst>
        </pc:spChg>
        <pc:spChg chg="mod">
          <ac:chgData name="Ilga Maļina" userId="53ccc2dd-1f32-4f25-bc4d-d492f51bf843" providerId="ADAL" clId="{A0333406-C0AE-405A-9090-AF7D1FFE6F4F}" dt="2024-08-07T10:35:53.855" v="545" actId="20577"/>
          <ac:spMkLst>
            <pc:docMk/>
            <pc:sldMk cId="4282657246" sldId="3523"/>
            <ac:spMk id="12" creationId="{C6252D9B-9565-E1A0-68A0-E05E4545175F}"/>
          </ac:spMkLst>
        </pc:spChg>
        <pc:extLst>
          <p:ext xmlns:p="http://schemas.openxmlformats.org/presentationml/2006/main" uri="{D6D511B9-2390-475A-947B-AFAB55BFBCF1}">
            <pc226:cmChg xmlns:pc226="http://schemas.microsoft.com/office/powerpoint/2022/06/main/command" chg="del mod">
              <pc226:chgData name="Ilga Maļina" userId="53ccc2dd-1f32-4f25-bc4d-d492f51bf843" providerId="ADAL" clId="{A0333406-C0AE-405A-9090-AF7D1FFE6F4F}" dt="2024-08-06T09:36:59.878" v="512"/>
              <pc2:cmMkLst xmlns:pc2="http://schemas.microsoft.com/office/powerpoint/2019/9/main/command">
                <pc:docMk/>
                <pc:sldMk cId="4282657246" sldId="3523"/>
                <pc2:cmMk id="{07499255-9936-46C8-BBFE-E7E5FA18D421}"/>
              </pc2:cmMkLst>
            </pc226:cmChg>
            <pc226:cmChg xmlns:pc226="http://schemas.microsoft.com/office/powerpoint/2022/06/main/command" chg="del mod">
              <pc226:chgData name="Ilga Maļina" userId="53ccc2dd-1f32-4f25-bc4d-d492f51bf843" providerId="ADAL" clId="{A0333406-C0AE-405A-9090-AF7D1FFE6F4F}" dt="2024-08-06T09:36:57.678" v="511"/>
              <pc2:cmMkLst xmlns:pc2="http://schemas.microsoft.com/office/powerpoint/2019/9/main/command">
                <pc:docMk/>
                <pc:sldMk cId="4282657246" sldId="3523"/>
                <pc2:cmMk id="{0029F4D6-4D03-49C4-AA8D-D76E489FB577}"/>
              </pc2:cmMkLst>
            </pc226:cmChg>
          </p:ext>
        </pc:extLst>
      </pc:sldChg>
      <pc:sldChg chg="modSp mod">
        <pc:chgData name="Ilga Maļina" userId="53ccc2dd-1f32-4f25-bc4d-d492f51bf843" providerId="ADAL" clId="{A0333406-C0AE-405A-9090-AF7D1FFE6F4F}" dt="2024-08-07T10:59:19.851" v="623" actId="20577"/>
        <pc:sldMkLst>
          <pc:docMk/>
          <pc:sldMk cId="1619862914" sldId="3525"/>
        </pc:sldMkLst>
        <pc:spChg chg="mod">
          <ac:chgData name="Ilga Maļina" userId="53ccc2dd-1f32-4f25-bc4d-d492f51bf843" providerId="ADAL" clId="{A0333406-C0AE-405A-9090-AF7D1FFE6F4F}" dt="2024-08-07T10:59:19.851" v="623" actId="20577"/>
          <ac:spMkLst>
            <pc:docMk/>
            <pc:sldMk cId="1619862914" sldId="3525"/>
            <ac:spMk id="6" creationId="{62259E03-7932-290B-F2C8-FBEBA092E450}"/>
          </ac:spMkLst>
        </pc:spChg>
      </pc:sldChg>
      <pc:sldChg chg="modSp mod delCm">
        <pc:chgData name="Ilga Maļina" userId="53ccc2dd-1f32-4f25-bc4d-d492f51bf843" providerId="ADAL" clId="{A0333406-C0AE-405A-9090-AF7D1FFE6F4F}" dt="2024-08-06T08:07:23.902" v="507"/>
        <pc:sldMkLst>
          <pc:docMk/>
          <pc:sldMk cId="3429208142" sldId="3527"/>
        </pc:sldMkLst>
        <pc:spChg chg="mod">
          <ac:chgData name="Ilga Maļina" userId="53ccc2dd-1f32-4f25-bc4d-d492f51bf843" providerId="ADAL" clId="{A0333406-C0AE-405A-9090-AF7D1FFE6F4F}" dt="2024-08-06T07:59:41.201" v="384" actId="13926"/>
          <ac:spMkLst>
            <pc:docMk/>
            <pc:sldMk cId="3429208142" sldId="3527"/>
            <ac:spMk id="3" creationId="{B1D2E58A-3950-17FA-C87E-1A872A73EFC0}"/>
          </ac:spMkLst>
        </pc:spChg>
        <pc:extLst>
          <p:ext xmlns:p="http://schemas.openxmlformats.org/presentationml/2006/main" uri="{D6D511B9-2390-475A-947B-AFAB55BFBCF1}">
            <pc226:cmChg xmlns:pc226="http://schemas.microsoft.com/office/powerpoint/2022/06/main/command" chg="del">
              <pc226:chgData name="Ilga Maļina" userId="53ccc2dd-1f32-4f25-bc4d-d492f51bf843" providerId="ADAL" clId="{A0333406-C0AE-405A-9090-AF7D1FFE6F4F}" dt="2024-08-06T08:07:23.902" v="507"/>
              <pc2:cmMkLst xmlns:pc2="http://schemas.microsoft.com/office/powerpoint/2019/9/main/command">
                <pc:docMk/>
                <pc:sldMk cId="3429208142" sldId="3527"/>
                <pc2:cmMk id="{3487DF43-96A7-4777-8798-63E16178FCB3}"/>
              </pc2:cmMkLst>
            </pc226:cmChg>
          </p:ext>
        </pc:extLst>
      </pc:sldChg>
      <pc:sldChg chg="modSp mod">
        <pc:chgData name="Ilga Maļina" userId="53ccc2dd-1f32-4f25-bc4d-d492f51bf843" providerId="ADAL" clId="{A0333406-C0AE-405A-9090-AF7D1FFE6F4F}" dt="2024-08-16T08:59:56.298" v="712" actId="1076"/>
        <pc:sldMkLst>
          <pc:docMk/>
          <pc:sldMk cId="1542988016" sldId="3532"/>
        </pc:sldMkLst>
        <pc:spChg chg="mod">
          <ac:chgData name="Ilga Maļina" userId="53ccc2dd-1f32-4f25-bc4d-d492f51bf843" providerId="ADAL" clId="{A0333406-C0AE-405A-9090-AF7D1FFE6F4F}" dt="2024-08-16T08:59:54.006" v="711" actId="1076"/>
          <ac:spMkLst>
            <pc:docMk/>
            <pc:sldMk cId="1542988016" sldId="3532"/>
            <ac:spMk id="3" creationId="{92119F14-973E-843F-48F2-B5A85373F399}"/>
          </ac:spMkLst>
        </pc:spChg>
        <pc:spChg chg="mod">
          <ac:chgData name="Ilga Maļina" userId="53ccc2dd-1f32-4f25-bc4d-d492f51bf843" providerId="ADAL" clId="{A0333406-C0AE-405A-9090-AF7D1FFE6F4F}" dt="2024-08-16T08:59:56.298" v="712" actId="1076"/>
          <ac:spMkLst>
            <pc:docMk/>
            <pc:sldMk cId="1542988016" sldId="3532"/>
            <ac:spMk id="6" creationId="{D161A17F-1F84-BD4A-1626-D8A4D442811E}"/>
          </ac:spMkLst>
        </pc:spChg>
      </pc:sldChg>
      <pc:sldChg chg="modSp mod">
        <pc:chgData name="Ilga Maļina" userId="53ccc2dd-1f32-4f25-bc4d-d492f51bf843" providerId="ADAL" clId="{A0333406-C0AE-405A-9090-AF7D1FFE6F4F}" dt="2024-08-16T08:58:29.553" v="682" actId="13926"/>
        <pc:sldMkLst>
          <pc:docMk/>
          <pc:sldMk cId="1736124325" sldId="3620"/>
        </pc:sldMkLst>
        <pc:spChg chg="mod">
          <ac:chgData name="Ilga Maļina" userId="53ccc2dd-1f32-4f25-bc4d-d492f51bf843" providerId="ADAL" clId="{A0333406-C0AE-405A-9090-AF7D1FFE6F4F}" dt="2024-08-16T08:58:29.553" v="682" actId="13926"/>
          <ac:spMkLst>
            <pc:docMk/>
            <pc:sldMk cId="1736124325" sldId="3620"/>
            <ac:spMk id="10" creationId="{7E4700A1-54BA-B43D-2D35-C5712C37DFD7}"/>
          </ac:spMkLst>
        </pc:spChg>
      </pc:sldChg>
      <pc:sldChg chg="modSp mod delCm modCm">
        <pc:chgData name="Ilga Maļina" userId="53ccc2dd-1f32-4f25-bc4d-d492f51bf843" providerId="ADAL" clId="{A0333406-C0AE-405A-9090-AF7D1FFE6F4F}" dt="2024-08-06T08:03:04.355" v="438" actId="5793"/>
        <pc:sldMkLst>
          <pc:docMk/>
          <pc:sldMk cId="2176146848" sldId="3623"/>
        </pc:sldMkLst>
        <pc:spChg chg="mod">
          <ac:chgData name="Ilga Maļina" userId="53ccc2dd-1f32-4f25-bc4d-d492f51bf843" providerId="ADAL" clId="{A0333406-C0AE-405A-9090-AF7D1FFE6F4F}" dt="2024-08-06T07:08:53.950" v="216" actId="1076"/>
          <ac:spMkLst>
            <pc:docMk/>
            <pc:sldMk cId="2176146848" sldId="3623"/>
            <ac:spMk id="7" creationId="{EE03BA79-8801-AF5B-9FB7-56DFFF5FF848}"/>
          </ac:spMkLst>
        </pc:spChg>
        <pc:spChg chg="mod">
          <ac:chgData name="Ilga Maļina" userId="53ccc2dd-1f32-4f25-bc4d-d492f51bf843" providerId="ADAL" clId="{A0333406-C0AE-405A-9090-AF7D1FFE6F4F}" dt="2024-08-06T08:03:04.355" v="438" actId="5793"/>
          <ac:spMkLst>
            <pc:docMk/>
            <pc:sldMk cId="2176146848" sldId="3623"/>
            <ac:spMk id="10" creationId="{7E4700A1-54BA-B43D-2D35-C5712C37DFD7}"/>
          </ac:spMkLst>
        </pc:spChg>
        <pc:extLst>
          <p:ext xmlns:p="http://schemas.openxmlformats.org/presentationml/2006/main" uri="{D6D511B9-2390-475A-947B-AFAB55BFBCF1}">
            <pc226:cmChg xmlns:pc226="http://schemas.microsoft.com/office/powerpoint/2022/06/main/command" chg="del mod">
              <pc226:chgData name="Ilga Maļina" userId="53ccc2dd-1f32-4f25-bc4d-d492f51bf843" providerId="ADAL" clId="{A0333406-C0AE-405A-9090-AF7D1FFE6F4F}" dt="2024-08-06T08:01:46.416" v="430"/>
              <pc2:cmMkLst xmlns:pc2="http://schemas.microsoft.com/office/powerpoint/2019/9/main/command">
                <pc:docMk/>
                <pc:sldMk cId="2176146848" sldId="3623"/>
                <pc2:cmMk id="{B80B4DB2-9DB3-4662-AB8D-91609B81975A}"/>
              </pc2:cmMkLst>
            </pc226:cmChg>
            <pc226:cmChg xmlns:pc226="http://schemas.microsoft.com/office/powerpoint/2022/06/main/command" chg="del mod">
              <pc226:chgData name="Ilga Maļina" userId="53ccc2dd-1f32-4f25-bc4d-d492f51bf843" providerId="ADAL" clId="{A0333406-C0AE-405A-9090-AF7D1FFE6F4F}" dt="2024-08-06T08:01:47.658" v="431"/>
              <pc2:cmMkLst xmlns:pc2="http://schemas.microsoft.com/office/powerpoint/2019/9/main/command">
                <pc:docMk/>
                <pc:sldMk cId="2176146848" sldId="3623"/>
                <pc2:cmMk id="{9693F3D3-E620-494D-9748-7B4B0AD1E98D}"/>
              </pc2:cmMkLst>
            </pc226:cmChg>
          </p:ext>
        </pc:extLst>
      </pc:sldChg>
      <pc:sldChg chg="modSp mod delCm modCm">
        <pc:chgData name="Ilga Maļina" userId="53ccc2dd-1f32-4f25-bc4d-d492f51bf843" providerId="ADAL" clId="{A0333406-C0AE-405A-9090-AF7D1FFE6F4F}" dt="2024-08-06T10:32:13.131" v="538" actId="20577"/>
        <pc:sldMkLst>
          <pc:docMk/>
          <pc:sldMk cId="1169523522" sldId="3624"/>
        </pc:sldMkLst>
        <pc:spChg chg="mod">
          <ac:chgData name="Ilga Maļina" userId="53ccc2dd-1f32-4f25-bc4d-d492f51bf843" providerId="ADAL" clId="{A0333406-C0AE-405A-9090-AF7D1FFE6F4F}" dt="2024-08-06T07:49:18.377" v="235" actId="1076"/>
          <ac:spMkLst>
            <pc:docMk/>
            <pc:sldMk cId="1169523522" sldId="3624"/>
            <ac:spMk id="7" creationId="{EE03BA79-8801-AF5B-9FB7-56DFFF5FF848}"/>
          </ac:spMkLst>
        </pc:spChg>
        <pc:spChg chg="mod">
          <ac:chgData name="Ilga Maļina" userId="53ccc2dd-1f32-4f25-bc4d-d492f51bf843" providerId="ADAL" clId="{A0333406-C0AE-405A-9090-AF7D1FFE6F4F}" dt="2024-08-06T10:32:13.131" v="538" actId="20577"/>
          <ac:spMkLst>
            <pc:docMk/>
            <pc:sldMk cId="1169523522" sldId="3624"/>
            <ac:spMk id="10" creationId="{7E4700A1-54BA-B43D-2D35-C5712C37DFD7}"/>
          </ac:spMkLst>
        </pc:spChg>
        <pc:extLst>
          <p:ext xmlns:p="http://schemas.openxmlformats.org/presentationml/2006/main" uri="{D6D511B9-2390-475A-947B-AFAB55BFBCF1}">
            <pc226:cmChg xmlns:pc226="http://schemas.microsoft.com/office/powerpoint/2022/06/main/command" chg="del mod">
              <pc226:chgData name="Ilga Maļina" userId="53ccc2dd-1f32-4f25-bc4d-d492f51bf843" providerId="ADAL" clId="{A0333406-C0AE-405A-9090-AF7D1FFE6F4F}" dt="2024-08-06T08:44:28.905" v="508"/>
              <pc2:cmMkLst xmlns:pc2="http://schemas.microsoft.com/office/powerpoint/2019/9/main/command">
                <pc:docMk/>
                <pc:sldMk cId="1169523522" sldId="3624"/>
                <pc2:cmMk id="{5EB8D162-1237-403A-8431-242B774D9533}"/>
              </pc2:cmMkLst>
              <pc226:cmRplyChg chg="add">
                <pc226:chgData name="Ilga Maļina" userId="53ccc2dd-1f32-4f25-bc4d-d492f51bf843" providerId="ADAL" clId="{A0333406-C0AE-405A-9090-AF7D1FFE6F4F}" dt="2024-08-06T07:48:57.594" v="233"/>
                <pc2:cmRplyMkLst xmlns:pc2="http://schemas.microsoft.com/office/powerpoint/2019/9/main/command">
                  <pc:docMk/>
                  <pc:sldMk cId="1169523522" sldId="3624"/>
                  <pc2:cmMk id="{5EB8D162-1237-403A-8431-242B774D9533}"/>
                  <pc2:cmRplyMk id="{A7403BFF-B35E-414B-9638-1FCECD54CCBA}"/>
                </pc2:cmRplyMkLst>
              </pc226:cmRplyChg>
            </pc226:cmChg>
          </p:ext>
        </pc:extLst>
      </pc:sldChg>
      <pc:sldChg chg="modSp mod delCm modCm">
        <pc:chgData name="Ilga Maļina" userId="53ccc2dd-1f32-4f25-bc4d-d492f51bf843" providerId="ADAL" clId="{A0333406-C0AE-405A-9090-AF7D1FFE6F4F}" dt="2024-08-16T08:58:17.364" v="681" actId="13926"/>
        <pc:sldMkLst>
          <pc:docMk/>
          <pc:sldMk cId="3943951116" sldId="3627"/>
        </pc:sldMkLst>
        <pc:spChg chg="mod">
          <ac:chgData name="Ilga Maļina" userId="53ccc2dd-1f32-4f25-bc4d-d492f51bf843" providerId="ADAL" clId="{A0333406-C0AE-405A-9090-AF7D1FFE6F4F}" dt="2024-08-06T08:06:11.168" v="499" actId="6549"/>
          <ac:spMkLst>
            <pc:docMk/>
            <pc:sldMk cId="3943951116" sldId="3627"/>
            <ac:spMk id="5" creationId="{771686A2-3761-4291-50FB-9198BCBCE055}"/>
          </ac:spMkLst>
        </pc:spChg>
        <pc:spChg chg="mod">
          <ac:chgData name="Ilga Maļina" userId="53ccc2dd-1f32-4f25-bc4d-d492f51bf843" providerId="ADAL" clId="{A0333406-C0AE-405A-9090-AF7D1FFE6F4F}" dt="2024-08-16T08:58:17.364" v="681" actId="13926"/>
          <ac:spMkLst>
            <pc:docMk/>
            <pc:sldMk cId="3943951116" sldId="3627"/>
            <ac:spMk id="6" creationId="{D161A17F-1F84-BD4A-1626-D8A4D442811E}"/>
          </ac:spMkLst>
        </pc:spChg>
        <pc:spChg chg="mod">
          <ac:chgData name="Ilga Maļina" userId="53ccc2dd-1f32-4f25-bc4d-d492f51bf843" providerId="ADAL" clId="{A0333406-C0AE-405A-9090-AF7D1FFE6F4F}" dt="2024-08-06T08:05:04.761" v="469"/>
          <ac:spMkLst>
            <pc:docMk/>
            <pc:sldMk cId="3943951116" sldId="3627"/>
            <ac:spMk id="7" creationId="{A6DA6596-A064-F19D-CC46-FE7D58E6108A}"/>
          </ac:spMkLst>
        </pc:spChg>
        <pc:extLst>
          <p:ext xmlns:p="http://schemas.openxmlformats.org/presentationml/2006/main" uri="{D6D511B9-2390-475A-947B-AFAB55BFBCF1}">
            <pc226:cmChg xmlns:pc226="http://schemas.microsoft.com/office/powerpoint/2022/06/main/command" chg="del mod">
              <pc226:chgData name="Ilga Maļina" userId="53ccc2dd-1f32-4f25-bc4d-d492f51bf843" providerId="ADAL" clId="{A0333406-C0AE-405A-9090-AF7D1FFE6F4F}" dt="2024-08-06T08:06:29.391" v="503"/>
              <pc2:cmMkLst xmlns:pc2="http://schemas.microsoft.com/office/powerpoint/2019/9/main/command">
                <pc:docMk/>
                <pc:sldMk cId="3943951116" sldId="3627"/>
                <pc2:cmMk id="{54E6CBC7-9C02-4ECB-991C-75A277D8F182}"/>
              </pc2:cmMkLst>
              <pc226:cmRplyChg chg="add">
                <pc226:chgData name="Ilga Maļina" userId="53ccc2dd-1f32-4f25-bc4d-d492f51bf843" providerId="ADAL" clId="{A0333406-C0AE-405A-9090-AF7D1FFE6F4F}" dt="2024-08-06T07:50:02.498" v="237"/>
                <pc2:cmRplyMkLst xmlns:pc2="http://schemas.microsoft.com/office/powerpoint/2019/9/main/command">
                  <pc:docMk/>
                  <pc:sldMk cId="3943951116" sldId="3627"/>
                  <pc2:cmMk id="{54E6CBC7-9C02-4ECB-991C-75A277D8F182}"/>
                  <pc2:cmRplyMk id="{C8304A8A-16F1-4D2E-A7F3-57E7D8B37FD8}"/>
                </pc2:cmRplyMkLst>
              </pc226:cmRplyChg>
            </pc226:cmChg>
          </p:ext>
        </pc:extLst>
      </pc:sldChg>
      <pc:sldChg chg="modSp mod delCm modCm">
        <pc:chgData name="Ilga Maļina" userId="53ccc2dd-1f32-4f25-bc4d-d492f51bf843" providerId="ADAL" clId="{A0333406-C0AE-405A-9090-AF7D1FFE6F4F}" dt="2024-08-06T09:41:44.354" v="535" actId="13926"/>
        <pc:sldMkLst>
          <pc:docMk/>
          <pc:sldMk cId="311652171" sldId="3628"/>
        </pc:sldMkLst>
        <pc:graphicFrameChg chg="modGraphic">
          <ac:chgData name="Ilga Maļina" userId="53ccc2dd-1f32-4f25-bc4d-d492f51bf843" providerId="ADAL" clId="{A0333406-C0AE-405A-9090-AF7D1FFE6F4F}" dt="2024-08-06T07:55:23.330" v="351" actId="13926"/>
          <ac:graphicFrameMkLst>
            <pc:docMk/>
            <pc:sldMk cId="311652171" sldId="3628"/>
            <ac:graphicFrameMk id="3" creationId="{C121D3FD-90E8-7F74-552F-03FDD7EEE305}"/>
          </ac:graphicFrameMkLst>
        </pc:graphicFrameChg>
        <pc:graphicFrameChg chg="modGraphic">
          <ac:chgData name="Ilga Maļina" userId="53ccc2dd-1f32-4f25-bc4d-d492f51bf843" providerId="ADAL" clId="{A0333406-C0AE-405A-9090-AF7D1FFE6F4F}" dt="2024-08-06T09:41:44.354" v="535" actId="13926"/>
          <ac:graphicFrameMkLst>
            <pc:docMk/>
            <pc:sldMk cId="311652171" sldId="3628"/>
            <ac:graphicFrameMk id="13" creationId="{DF277426-E07F-F6FF-3215-B5DDDEE0A855}"/>
          </ac:graphicFrameMkLst>
        </pc:graphicFrameChg>
        <pc:extLst>
          <p:ext xmlns:p="http://schemas.openxmlformats.org/presentationml/2006/main" uri="{D6D511B9-2390-475A-947B-AFAB55BFBCF1}">
            <pc226:cmChg xmlns:pc226="http://schemas.microsoft.com/office/powerpoint/2022/06/main/command" chg="del mod">
              <pc226:chgData name="Ilga Maļina" userId="53ccc2dd-1f32-4f25-bc4d-d492f51bf843" providerId="ADAL" clId="{A0333406-C0AE-405A-9090-AF7D1FFE6F4F}" dt="2024-08-06T08:07:01.715" v="505"/>
              <pc2:cmMkLst xmlns:pc2="http://schemas.microsoft.com/office/powerpoint/2019/9/main/command">
                <pc:docMk/>
                <pc:sldMk cId="311652171" sldId="3628"/>
                <pc2:cmMk id="{2583BD4D-1CA7-4130-A686-66B3F48E9CFB}"/>
              </pc2:cmMkLst>
            </pc226:cmChg>
          </p:ext>
        </pc:extLst>
      </pc:sldChg>
      <pc:sldChg chg="modSp mod">
        <pc:chgData name="Ilga Maļina" userId="53ccc2dd-1f32-4f25-bc4d-d492f51bf843" providerId="ADAL" clId="{A0333406-C0AE-405A-9090-AF7D1FFE6F4F}" dt="2024-08-07T10:36:07.588" v="548" actId="20577"/>
        <pc:sldMkLst>
          <pc:docMk/>
          <pc:sldMk cId="3002300341" sldId="3629"/>
        </pc:sldMkLst>
        <pc:spChg chg="mod">
          <ac:chgData name="Ilga Maļina" userId="53ccc2dd-1f32-4f25-bc4d-d492f51bf843" providerId="ADAL" clId="{A0333406-C0AE-405A-9090-AF7D1FFE6F4F}" dt="2024-08-07T10:36:07.588" v="548" actId="20577"/>
          <ac:spMkLst>
            <pc:docMk/>
            <pc:sldMk cId="3002300341" sldId="3629"/>
            <ac:spMk id="10" creationId="{9E4B3908-497A-BEE5-287D-8BDA828FDE96}"/>
          </ac:spMkLst>
        </pc:spChg>
      </pc:sldChg>
      <pc:sldChg chg="modSp mod">
        <pc:chgData name="Ilga Maļina" userId="53ccc2dd-1f32-4f25-bc4d-d492f51bf843" providerId="ADAL" clId="{A0333406-C0AE-405A-9090-AF7D1FFE6F4F}" dt="2024-08-06T08:00:46.917" v="423" actId="20577"/>
        <pc:sldMkLst>
          <pc:docMk/>
          <pc:sldMk cId="1866430350" sldId="3630"/>
        </pc:sldMkLst>
        <pc:spChg chg="mod">
          <ac:chgData name="Ilga Maļina" userId="53ccc2dd-1f32-4f25-bc4d-d492f51bf843" providerId="ADAL" clId="{A0333406-C0AE-405A-9090-AF7D1FFE6F4F}" dt="2024-08-06T08:00:46.917" v="423" actId="20577"/>
          <ac:spMkLst>
            <pc:docMk/>
            <pc:sldMk cId="1866430350" sldId="3630"/>
            <ac:spMk id="9" creationId="{DD3FA1E7-5BB1-D958-F1EB-86362AEC04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Proxima Nova Regular"/>
      </a:defRPr>
    </a:lvl1pPr>
    <a:lvl2pPr indent="228600" latinLnBrk="0">
      <a:defRPr sz="1200">
        <a:latin typeface="+mn-lt"/>
        <a:ea typeface="+mn-ea"/>
        <a:cs typeface="+mn-cs"/>
        <a:sym typeface="Proxima Nova Regular"/>
      </a:defRPr>
    </a:lvl2pPr>
    <a:lvl3pPr indent="457200" latinLnBrk="0">
      <a:defRPr sz="1200">
        <a:latin typeface="+mn-lt"/>
        <a:ea typeface="+mn-ea"/>
        <a:cs typeface="+mn-cs"/>
        <a:sym typeface="Proxima Nova Regular"/>
      </a:defRPr>
    </a:lvl3pPr>
    <a:lvl4pPr indent="685800" latinLnBrk="0">
      <a:defRPr sz="1200">
        <a:latin typeface="+mn-lt"/>
        <a:ea typeface="+mn-ea"/>
        <a:cs typeface="+mn-cs"/>
        <a:sym typeface="Proxima Nova Regular"/>
      </a:defRPr>
    </a:lvl4pPr>
    <a:lvl5pPr indent="914400" latinLnBrk="0">
      <a:defRPr sz="1200">
        <a:latin typeface="+mn-lt"/>
        <a:ea typeface="+mn-ea"/>
        <a:cs typeface="+mn-cs"/>
        <a:sym typeface="Proxima Nova Regular"/>
      </a:defRPr>
    </a:lvl5pPr>
    <a:lvl6pPr indent="1143000" latinLnBrk="0">
      <a:defRPr sz="1200">
        <a:latin typeface="+mn-lt"/>
        <a:ea typeface="+mn-ea"/>
        <a:cs typeface="+mn-cs"/>
        <a:sym typeface="Proxima Nova Regular"/>
      </a:defRPr>
    </a:lvl6pPr>
    <a:lvl7pPr indent="1371600" latinLnBrk="0">
      <a:defRPr sz="1200">
        <a:latin typeface="+mn-lt"/>
        <a:ea typeface="+mn-ea"/>
        <a:cs typeface="+mn-cs"/>
        <a:sym typeface="Proxima Nova Regular"/>
      </a:defRPr>
    </a:lvl7pPr>
    <a:lvl8pPr indent="1600200" latinLnBrk="0">
      <a:defRPr sz="1200">
        <a:latin typeface="+mn-lt"/>
        <a:ea typeface="+mn-ea"/>
        <a:cs typeface="+mn-cs"/>
        <a:sym typeface="Proxima Nova Regular"/>
      </a:defRPr>
    </a:lvl8pPr>
    <a:lvl9pPr indent="1828800" latinLnBrk="0">
      <a:defRPr sz="1200">
        <a:latin typeface="+mn-lt"/>
        <a:ea typeface="+mn-ea"/>
        <a:cs typeface="+mn-cs"/>
        <a:sym typeface="Proxima Nova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36092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A89A92-A467-40D6-9B9A-B64174618079}"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sym typeface="Proxima Nova Regular"/>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sym typeface="Proxima Nova Regular"/>
            </a:endParaRPr>
          </a:p>
        </p:txBody>
      </p:sp>
    </p:spTree>
    <p:extLst>
      <p:ext uri="{BB962C8B-B14F-4D97-AF65-F5344CB8AC3E}">
        <p14:creationId xmlns:p14="http://schemas.microsoft.com/office/powerpoint/2010/main" val="349137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00629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A89A92-A467-40D6-9B9A-B64174618079}"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sym typeface="Proxima Nova Regular"/>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sym typeface="Proxima Nova Regular"/>
            </a:endParaRPr>
          </a:p>
        </p:txBody>
      </p:sp>
    </p:spTree>
    <p:extLst>
      <p:ext uri="{BB962C8B-B14F-4D97-AF65-F5344CB8AC3E}">
        <p14:creationId xmlns:p14="http://schemas.microsoft.com/office/powerpoint/2010/main" val="246713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30136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74568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11668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ext Box 2"/>
          <p:cNvSpPr txBox="1"/>
          <p:nvPr/>
        </p:nvSpPr>
        <p:spPr>
          <a:xfrm>
            <a:off x="347662" y="192087"/>
            <a:ext cx="981079"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000">
                <a:solidFill>
                  <a:srgbClr val="FFFFFF"/>
                </a:solidFill>
              </a:defRPr>
            </a:lvl1pPr>
          </a:lstStyle>
          <a:p>
            <a:r>
              <a:t>LIAA_2023</a:t>
            </a:r>
          </a:p>
        </p:txBody>
      </p:sp>
      <p:sp>
        <p:nvSpPr>
          <p:cNvPr id="23" name="Title Text"/>
          <p:cNvSpPr txBox="1">
            <a:spLocks noGrp="1"/>
          </p:cNvSpPr>
          <p:nvPr>
            <p:ph type="title"/>
          </p:nvPr>
        </p:nvSpPr>
        <p:spPr>
          <a:xfrm>
            <a:off x="3044825" y="1516062"/>
            <a:ext cx="9753600" cy="555630"/>
          </a:xfrm>
          <a:prstGeom prst="rect">
            <a:avLst/>
          </a:prstGeom>
        </p:spPr>
        <p:txBody>
          <a:bodyPr/>
          <a:lstStyle/>
          <a:p>
            <a:r>
              <a:t>Title Text</a:t>
            </a:r>
          </a:p>
        </p:txBody>
      </p:sp>
      <p:sp>
        <p:nvSpPr>
          <p:cNvPr id="24" name="Body Level One…"/>
          <p:cNvSpPr txBox="1">
            <a:spLocks noGrp="1"/>
          </p:cNvSpPr>
          <p:nvPr>
            <p:ph type="body" sz="quarter" idx="1"/>
          </p:nvPr>
        </p:nvSpPr>
        <p:spPr>
          <a:xfrm>
            <a:off x="3400425" y="2230438"/>
            <a:ext cx="10680700" cy="9493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p:nvPr/>
        </p:nvSpPr>
        <p:spPr>
          <a:xfrm>
            <a:off x="322262" y="230187"/>
            <a:ext cx="981079"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000">
                <a:solidFill>
                  <a:srgbClr val="FFFFFF"/>
                </a:solidFill>
              </a:defRPr>
            </a:lvl1pPr>
          </a:lstStyle>
          <a:p>
            <a:r>
              <a:t>LIAA_2023</a:t>
            </a:r>
          </a:p>
        </p:txBody>
      </p:sp>
      <p:sp>
        <p:nvSpPr>
          <p:cNvPr id="3" name="Title Text"/>
          <p:cNvSpPr txBox="1">
            <a:spLocks noGrp="1"/>
          </p:cNvSpPr>
          <p:nvPr>
            <p:ph type="title"/>
          </p:nvPr>
        </p:nvSpPr>
        <p:spPr>
          <a:xfrm>
            <a:off x="2460625" y="1350962"/>
            <a:ext cx="9753600" cy="555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2422525" y="541337"/>
            <a:ext cx="10680700" cy="949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normAutofit/>
          </a:bodyPr>
          <a:lstStyle/>
          <a:p>
            <a:r>
              <a:t>Body Level One</a:t>
            </a:r>
          </a:p>
          <a:p>
            <a:pPr lvl="1"/>
            <a:r>
              <a:t>Body Level Two</a:t>
            </a:r>
          </a:p>
          <a:p>
            <a:pPr lvl="2"/>
            <a:r>
              <a:t>Body Level Three</a:t>
            </a:r>
          </a:p>
          <a:p>
            <a:pPr lvl="3"/>
            <a:r>
              <a:t>Body Level Four</a:t>
            </a:r>
          </a:p>
          <a:p>
            <a:pPr lvl="4"/>
            <a:r>
              <a:t>Body Level Five</a:t>
            </a:r>
          </a:p>
        </p:txBody>
      </p:sp>
      <p:pic>
        <p:nvPicPr>
          <p:cNvPr id="5" name="D burts.png" descr="D burts.png"/>
          <p:cNvPicPr>
            <a:picLocks noChangeAspect="1"/>
          </p:cNvPicPr>
          <p:nvPr/>
        </p:nvPicPr>
        <p:blipFill>
          <a:blip r:embed="rId5"/>
          <a:stretch>
            <a:fillRect/>
          </a:stretch>
        </p:blipFill>
        <p:spPr>
          <a:xfrm>
            <a:off x="123326" y="477959"/>
            <a:ext cx="1883308" cy="2117482"/>
          </a:xfrm>
          <a:prstGeom prst="rect">
            <a:avLst/>
          </a:prstGeom>
          <a:ln w="12700">
            <a:miter lim="400000"/>
          </a:ln>
        </p:spPr>
      </p:pic>
      <p:sp>
        <p:nvSpPr>
          <p:cNvPr id="6" name="Slide Number"/>
          <p:cNvSpPr txBox="1">
            <a:spLocks noGrp="1"/>
          </p:cNvSpPr>
          <p:nvPr>
            <p:ph type="sldNum" sz="quarter" idx="2"/>
          </p:nvPr>
        </p:nvSpPr>
        <p:spPr>
          <a:xfrm>
            <a:off x="11577201" y="6211732"/>
            <a:ext cx="316350" cy="335273"/>
          </a:xfrm>
          <a:prstGeom prst="rect">
            <a:avLst/>
          </a:prstGeom>
          <a:ln w="12700">
            <a:miter lim="400000"/>
          </a:ln>
        </p:spPr>
        <p:txBody>
          <a:bodyPr wrap="none" lIns="91436" tIns="91436" rIns="91436" bIns="91436" anchor="ctr">
            <a:spAutoFit/>
          </a:bodyPr>
          <a:lstStyle>
            <a:lvl1pPr algn="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Proxima Nova Regular"/>
        </a:defRPr>
      </a:lvl9pPr>
    </p:titleStyle>
    <p:bodyStyle>
      <a:lvl1pPr marL="0" marR="0" indent="0" algn="l" defTabSz="914400" rtl="0" latinLnBrk="0">
        <a:lnSpc>
          <a:spcPct val="90000"/>
        </a:lnSpc>
        <a:spcBef>
          <a:spcPts val="100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Proxima Nova Regular"/>
        </a:defRPr>
      </a:lvl1pPr>
      <a:lvl2pPr marL="609600" marR="0" indent="-381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2pPr>
      <a:lvl3pPr marL="914400" marR="0" indent="-4572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3pPr>
      <a:lvl4pPr marL="1193800" marR="0" indent="-508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4pPr>
      <a:lvl5pPr marL="1422400" marR="0" indent="-508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5pPr>
      <a:lvl6pPr marL="5080000" marR="0" indent="-508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6pPr>
      <a:lvl7pPr marL="5994400" marR="0" indent="-508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7pPr>
      <a:lvl8pPr marL="6908800" marR="0" indent="-508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8pPr>
      <a:lvl9pPr marL="7823200" marR="0" indent="-508000" algn="l" defTabSz="914400" rtl="0" latinLnBrk="0">
        <a:lnSpc>
          <a:spcPct val="90000"/>
        </a:lnSpc>
        <a:spcBef>
          <a:spcPts val="1000"/>
        </a:spcBef>
        <a:spcAft>
          <a:spcPts val="0"/>
        </a:spcAft>
        <a:buClrTx/>
        <a:buSzPct val="100000"/>
        <a:buFontTx/>
        <a:buChar char="•"/>
        <a:tabLst/>
        <a:defRPr sz="4000" b="0" i="0" u="none" strike="noStrike" cap="none" spc="0" baseline="0">
          <a:ln>
            <a:noFill/>
          </a:ln>
          <a:solidFill>
            <a:srgbClr val="FFFFFF"/>
          </a:solidFill>
          <a:uFillTx/>
          <a:latin typeface="+mn-lt"/>
          <a:ea typeface="+mn-ea"/>
          <a:cs typeface="+mn-cs"/>
          <a:sym typeface="Proxima Nova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likumi.lv/ta/id/328252-par-latvijas-republikas-statistiskajiem-regioniem-un-tajos-ietilpstosajam-administrativajam-vienibam"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kumi.lv/ta/id/338779-latvijas-atveselosanas-un-noturibas-mehanisma-plana-2-komponentes-digitala-transformacija-2-2-reformu-un-investiciju-virzien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kumi.lv/ta/id/33946-par-nodokliem-un-nodevam"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likumi.lv/ta/id/338779#p2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business.gov.lv/atbalsta-programmas/atbalsts-digitalizacijai" TargetMode="External"/><Relationship Id="rId7" Type="http://schemas.openxmlformats.org/officeDocument/2006/relationships/image" Target="../media/image5.png"/><Relationship Id="rId2" Type="http://schemas.openxmlformats.org/officeDocument/2006/relationships/hyperlink" Target="https://business.gov.lv/" TargetMode="Externa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business.gov.lv/" TargetMode="External"/><Relationship Id="rId7" Type="http://schemas.openxmlformats.org/officeDocument/2006/relationships/image" Target="../media/image5.png"/><Relationship Id="rId2" Type="http://schemas.openxmlformats.org/officeDocument/2006/relationships/hyperlink" Target="mailto:jautajumi@liaa.gov.lv"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hyperlink" Target="mailto:edic@itbalti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ests.edic.lv/"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digitallatvia.lv/kontakti/"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p:nvPr/>
        </p:nvSpPr>
        <p:spPr>
          <a:xfrm>
            <a:off x="5468794" y="3486313"/>
            <a:ext cx="728503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solidFill>
                  <a:srgbClr val="FFFFFF"/>
                </a:solidFill>
              </a:defRPr>
            </a:pPr>
            <a:endParaRPr dirty="0"/>
          </a:p>
        </p:txBody>
      </p:sp>
      <p:sp>
        <p:nvSpPr>
          <p:cNvPr id="36" name="Atbalsts…"/>
          <p:cNvSpPr txBox="1"/>
          <p:nvPr/>
        </p:nvSpPr>
        <p:spPr>
          <a:xfrm>
            <a:off x="5296412" y="2127107"/>
            <a:ext cx="6305052" cy="2899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1428750">
              <a:lnSpc>
                <a:spcPct val="80000"/>
              </a:lnSpc>
              <a:defRPr sz="4800">
                <a:solidFill>
                  <a:srgbClr val="FFFFFF"/>
                </a:solidFill>
              </a:defRPr>
            </a:pPr>
            <a:r>
              <a:rPr dirty="0" err="1"/>
              <a:t>Atbalsts</a:t>
            </a:r>
            <a:endParaRPr dirty="0"/>
          </a:p>
          <a:p>
            <a:pPr defTabSz="1428750">
              <a:lnSpc>
                <a:spcPct val="80000"/>
              </a:lnSpc>
              <a:defRPr sz="4800">
                <a:solidFill>
                  <a:srgbClr val="FFFFFF"/>
                </a:solidFill>
              </a:defRPr>
            </a:pPr>
            <a:r>
              <a:rPr dirty="0" err="1"/>
              <a:t>procesu</a:t>
            </a:r>
            <a:r>
              <a:rPr dirty="0"/>
              <a:t> </a:t>
            </a:r>
            <a:r>
              <a:rPr dirty="0" err="1"/>
              <a:t>digitalizācijai</a:t>
            </a:r>
            <a:r>
              <a:rPr dirty="0"/>
              <a:t> </a:t>
            </a:r>
            <a:r>
              <a:rPr dirty="0" err="1"/>
              <a:t>komercdarbībā</a:t>
            </a:r>
            <a:endParaRPr lang="lv-LV" dirty="0"/>
          </a:p>
          <a:p>
            <a:pPr defTabSz="1428750">
              <a:lnSpc>
                <a:spcPct val="80000"/>
              </a:lnSpc>
              <a:defRPr sz="4800">
                <a:solidFill>
                  <a:srgbClr val="FFFFFF"/>
                </a:solidFill>
              </a:defRPr>
            </a:pPr>
            <a:endParaRPr lang="lv-LV" dirty="0"/>
          </a:p>
          <a:p>
            <a:pPr defTabSz="1428750">
              <a:lnSpc>
                <a:spcPct val="80000"/>
              </a:lnSpc>
              <a:defRPr sz="4800">
                <a:solidFill>
                  <a:srgbClr val="FFFFFF"/>
                </a:solidFill>
              </a:defRPr>
            </a:pPr>
            <a:r>
              <a:rPr lang="lv-LV" sz="2400" dirty="0">
                <a:solidFill>
                  <a:schemeClr val="accent1">
                    <a:lumMod val="50000"/>
                  </a:schemeClr>
                </a:solidFill>
              </a:rPr>
              <a:t>augusts, 2024</a:t>
            </a:r>
            <a:endParaRPr sz="2400" dirty="0">
              <a:solidFill>
                <a:schemeClr val="accent1">
                  <a:lumMod val="50000"/>
                </a:schemeClr>
              </a:solidFill>
            </a:endParaRPr>
          </a:p>
          <a:p>
            <a:pPr defTabSz="457200">
              <a:lnSpc>
                <a:spcPct val="80000"/>
              </a:lnSpc>
              <a:defRPr sz="1200">
                <a:latin typeface="Times"/>
                <a:ea typeface="Times"/>
                <a:cs typeface="Times"/>
                <a:sym typeface="Times"/>
              </a:defRPr>
            </a:pPr>
            <a:endParaRPr dirty="0"/>
          </a:p>
        </p:txBody>
      </p:sp>
      <p:sp>
        <p:nvSpPr>
          <p:cNvPr id="2" name="Rectangle 1">
            <a:extLst>
              <a:ext uri="{FF2B5EF4-FFF2-40B4-BE49-F238E27FC236}">
                <a16:creationId xmlns:a16="http://schemas.microsoft.com/office/drawing/2014/main" id="{8E37D0F2-5A5E-FF2A-BA91-9449EFFF345E}"/>
              </a:ext>
            </a:extLst>
          </p:cNvPr>
          <p:cNvSpPr/>
          <p:nvPr/>
        </p:nvSpPr>
        <p:spPr>
          <a:xfrm>
            <a:off x="0" y="5322013"/>
            <a:ext cx="12192000" cy="153598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n-lt"/>
              <a:ea typeface="+mn-ea"/>
              <a:cs typeface="+mn-cs"/>
              <a:sym typeface="Proxima Nova Regular"/>
            </a:endParaRPr>
          </a:p>
        </p:txBody>
      </p:sp>
      <p:sp>
        <p:nvSpPr>
          <p:cNvPr id="3" name="Rectangle 2">
            <a:extLst>
              <a:ext uri="{FF2B5EF4-FFF2-40B4-BE49-F238E27FC236}">
                <a16:creationId xmlns:a16="http://schemas.microsoft.com/office/drawing/2014/main" id="{160D24C6-6809-0A09-6917-6B4A00B8897C}"/>
              </a:ext>
            </a:extLst>
          </p:cNvPr>
          <p:cNvSpPr/>
          <p:nvPr/>
        </p:nvSpPr>
        <p:spPr>
          <a:xfrm>
            <a:off x="0" y="5314854"/>
            <a:ext cx="12192000" cy="1535987"/>
          </a:xfrm>
          <a:prstGeom prst="rect">
            <a:avLst/>
          </a:prstGeom>
          <a:solidFill>
            <a:srgbClr val="203864">
              <a:alpha val="89020"/>
            </a:srgbClr>
          </a:solidFill>
          <a:ln w="25400" cap="flat">
            <a:solidFill>
              <a:srgbClr val="20386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n-lt"/>
              <a:ea typeface="+mn-ea"/>
              <a:cs typeface="+mn-cs"/>
              <a:sym typeface="Proxima Nova Regular"/>
            </a:endParaRPr>
          </a:p>
        </p:txBody>
      </p:sp>
      <p:pic>
        <p:nvPicPr>
          <p:cNvPr id="4" name="D burts.png" descr="D burts.png"/>
          <p:cNvPicPr>
            <a:picLocks noChangeAspect="1"/>
          </p:cNvPicPr>
          <p:nvPr/>
        </p:nvPicPr>
        <p:blipFill>
          <a:blip r:embed="rId2"/>
          <a:stretch>
            <a:fillRect/>
          </a:stretch>
        </p:blipFill>
        <p:spPr>
          <a:xfrm>
            <a:off x="-836258" y="-250094"/>
            <a:ext cx="6305052" cy="7089040"/>
          </a:xfrm>
          <a:prstGeom prst="rect">
            <a:avLst/>
          </a:prstGeom>
          <a:ln w="12700">
            <a:miter lim="400000"/>
          </a:ln>
        </p:spPr>
      </p:pic>
      <p:pic>
        <p:nvPicPr>
          <p:cNvPr id="5" name="Picture 4">
            <a:extLst>
              <a:ext uri="{FF2B5EF4-FFF2-40B4-BE49-F238E27FC236}">
                <a16:creationId xmlns:a16="http://schemas.microsoft.com/office/drawing/2014/main" id="{5A1890B4-4577-B5B8-8B3C-A3B0816FA6EF}"/>
              </a:ext>
            </a:extLst>
          </p:cNvPr>
          <p:cNvPicPr>
            <a:picLocks noChangeAspect="1"/>
          </p:cNvPicPr>
          <p:nvPr/>
        </p:nvPicPr>
        <p:blipFill>
          <a:blip r:embed="rId3"/>
          <a:stretch>
            <a:fillRect/>
          </a:stretch>
        </p:blipFill>
        <p:spPr>
          <a:xfrm>
            <a:off x="9518313" y="5385818"/>
            <a:ext cx="2461379" cy="128714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ody"/>
          <p:cNvSpPr txBox="1">
            <a:spLocks noGrp="1"/>
          </p:cNvSpPr>
          <p:nvPr>
            <p:ph type="body" sz="quarter" idx="1"/>
          </p:nvPr>
        </p:nvSpPr>
        <p:spPr>
          <a:prstGeom prst="rect">
            <a:avLst/>
          </a:prstGeom>
        </p:spPr>
        <p:txBody>
          <a:bodyPr/>
          <a:lstStyle>
            <a:lvl1pPr defTabSz="749300">
              <a:lnSpc>
                <a:spcPct val="80000"/>
              </a:lnSpc>
              <a:spcBef>
                <a:spcPts val="800"/>
              </a:spcBef>
              <a:defRPr sz="4900"/>
            </a:lvl1pPr>
          </a:lstStyle>
          <a:p>
            <a:r>
              <a:t> </a:t>
            </a:r>
          </a:p>
        </p:txBody>
      </p:sp>
      <p:sp>
        <p:nvSpPr>
          <p:cNvPr id="2" name="Rectangle 4">
            <a:extLst>
              <a:ext uri="{FF2B5EF4-FFF2-40B4-BE49-F238E27FC236}">
                <a16:creationId xmlns:a16="http://schemas.microsoft.com/office/drawing/2014/main" id="{13B67773-90A6-8C01-108D-3947873229CB}"/>
              </a:ext>
            </a:extLst>
          </p:cNvPr>
          <p:cNvSpPr/>
          <p:nvPr/>
        </p:nvSpPr>
        <p:spPr>
          <a:xfrm>
            <a:off x="2155370" y="558277"/>
            <a:ext cx="9339943" cy="5891889"/>
          </a:xfrm>
          <a:prstGeom prst="rect">
            <a:avLst/>
          </a:prstGeom>
          <a:solidFill>
            <a:srgbClr val="203864">
              <a:alpha val="64000"/>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defRPr>
            </a:pPr>
            <a:endParaRPr kumimoji="0" sz="3600" b="0" i="0" u="none" strike="noStrike" kern="0" cap="none" spc="0" normalizeH="0" baseline="0" noProof="0">
              <a:ln>
                <a:noFill/>
              </a:ln>
              <a:solidFill>
                <a:schemeClr val="bg1"/>
              </a:solidFill>
              <a:effectLst/>
              <a:uLnTx/>
              <a:uFillTx/>
              <a:latin typeface="Proxima Nova Regular"/>
              <a:sym typeface="Proxima Nova Regular"/>
            </a:endParaRPr>
          </a:p>
        </p:txBody>
      </p:sp>
      <p:sp>
        <p:nvSpPr>
          <p:cNvPr id="3" name="Gatavo risinājumu, aparatūras, sensoru, iekārtu, programmatūras un IT infrastruktūras iegādes, uzstādīšanai un pielāgošanai…">
            <a:extLst>
              <a:ext uri="{FF2B5EF4-FFF2-40B4-BE49-F238E27FC236}">
                <a16:creationId xmlns:a16="http://schemas.microsoft.com/office/drawing/2014/main" id="{B396A2E3-12FB-F372-07B7-C57145D66CDA}"/>
              </a:ext>
            </a:extLst>
          </p:cNvPr>
          <p:cNvSpPr txBox="1"/>
          <p:nvPr/>
        </p:nvSpPr>
        <p:spPr>
          <a:xfrm>
            <a:off x="2803152" y="1016000"/>
            <a:ext cx="3020600" cy="245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sz="1800" b="0" i="0" u="none" strike="noStrike" kern="0" cap="none" spc="0" normalizeH="0" baseline="0" noProof="0">
              <a:ln>
                <a:noFill/>
              </a:ln>
              <a:solidFill>
                <a:srgbClr val="4472C4">
                  <a:lumMod val="75000"/>
                </a:srgbClr>
              </a:solidFill>
              <a:effectLst/>
              <a:uLnTx/>
              <a:uFillTx/>
              <a:latin typeface="Proxima Nova Regular"/>
              <a:sym typeface="Proxima Nova Regular"/>
            </a:endParaRPr>
          </a:p>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lang="lv-LV" sz="1800" b="0" i="0" u="none" strike="noStrike" kern="0" cap="none" spc="0" normalizeH="0" baseline="0" noProof="0">
              <a:ln>
                <a:noFill/>
              </a:ln>
              <a:solidFill>
                <a:srgbClr val="4472C4">
                  <a:lumMod val="75000"/>
                </a:srgbClr>
              </a:solidFill>
              <a:effectLst/>
              <a:uLnTx/>
              <a:uFillTx/>
              <a:sym typeface="Proxima Nova Regular"/>
            </a:endParaRPr>
          </a:p>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lang="lv-LV" sz="1800" b="0" i="0" u="none" strike="noStrike" kern="0" cap="none" spc="0" normalizeH="0" baseline="0" noProof="0">
              <a:ln>
                <a:noFill/>
              </a:ln>
              <a:solidFill>
                <a:srgbClr val="4472C4">
                  <a:lumMod val="75000"/>
                </a:srgbClr>
              </a:solidFill>
              <a:effectLst/>
              <a:uLnTx/>
              <a:uFillTx/>
              <a:sym typeface="Proxima Nova Regular"/>
            </a:endParaRPr>
          </a:p>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lang="lv-LV" sz="1800" b="0" i="0" u="none" strike="noStrike" kern="0" cap="none" spc="0" normalizeH="0" baseline="0" noProof="0">
              <a:ln>
                <a:noFill/>
              </a:ln>
              <a:solidFill>
                <a:srgbClr val="4472C4">
                  <a:lumMod val="75000"/>
                </a:srgbClr>
              </a:solidFill>
              <a:effectLst/>
              <a:uLnTx/>
              <a:uFillTx/>
              <a:sym typeface="Proxima Nova Regular"/>
            </a:endParaRPr>
          </a:p>
        </p:txBody>
      </p:sp>
      <p:graphicFrame>
        <p:nvGraphicFramePr>
          <p:cNvPr id="5" name="Table 5">
            <a:extLst>
              <a:ext uri="{FF2B5EF4-FFF2-40B4-BE49-F238E27FC236}">
                <a16:creationId xmlns:a16="http://schemas.microsoft.com/office/drawing/2014/main" id="{063E8892-7477-0A45-2C88-5E2B69F77F39}"/>
              </a:ext>
            </a:extLst>
          </p:cNvPr>
          <p:cNvGraphicFramePr>
            <a:graphicFrameLocks noGrp="1"/>
          </p:cNvGraphicFramePr>
          <p:nvPr>
            <p:extLst>
              <p:ext uri="{D42A27DB-BD31-4B8C-83A1-F6EECF244321}">
                <p14:modId xmlns:p14="http://schemas.microsoft.com/office/powerpoint/2010/main" val="699922190"/>
              </p:ext>
            </p:extLst>
          </p:nvPr>
        </p:nvGraphicFramePr>
        <p:xfrm>
          <a:off x="2633031" y="433498"/>
          <a:ext cx="8475271" cy="6108373"/>
        </p:xfrm>
        <a:graphic>
          <a:graphicData uri="http://schemas.openxmlformats.org/drawingml/2006/table">
            <a:tbl>
              <a:tblPr firstRow="1" bandRow="1">
                <a:tableStyleId>{3B4B98B0-60AC-42C2-AFA5-B58CD77FA1E5}</a:tableStyleId>
              </a:tblPr>
              <a:tblGrid>
                <a:gridCol w="3061434">
                  <a:extLst>
                    <a:ext uri="{9D8B030D-6E8A-4147-A177-3AD203B41FA5}">
                      <a16:colId xmlns:a16="http://schemas.microsoft.com/office/drawing/2014/main" val="1954375791"/>
                    </a:ext>
                  </a:extLst>
                </a:gridCol>
                <a:gridCol w="5413837">
                  <a:extLst>
                    <a:ext uri="{9D8B030D-6E8A-4147-A177-3AD203B41FA5}">
                      <a16:colId xmlns:a16="http://schemas.microsoft.com/office/drawing/2014/main" val="1851418146"/>
                    </a:ext>
                  </a:extLst>
                </a:gridCol>
              </a:tblGrid>
              <a:tr h="652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0" i="0" u="none" strike="noStrike" cap="none" spc="0" normalizeH="0" baseline="0" noProof="0" dirty="0">
                          <a:ln>
                            <a:noFill/>
                          </a:ln>
                          <a:solidFill>
                            <a:schemeClr val="bg1"/>
                          </a:solidFill>
                          <a:effectLst/>
                          <a:uFillTx/>
                          <a:latin typeface="Proxima Nova Bold"/>
                          <a:sym typeface="Proxima Nova Regular"/>
                        </a:rPr>
                        <a:t>Atbalstāmie procesi</a:t>
                      </a:r>
                      <a:endParaRPr kumimoji="0" lang="lv-LV" sz="2400" b="0" i="0" u="none" strike="noStrike" cap="none" spc="0" normalizeH="0" baseline="0" dirty="0">
                        <a:ln>
                          <a:noFill/>
                        </a:ln>
                        <a:solidFill>
                          <a:schemeClr val="bg1"/>
                        </a:solidFill>
                        <a:effectLst/>
                        <a:uFillTx/>
                        <a:latin typeface="Proxima Nova Bold"/>
                        <a:sym typeface="Proxima Nova Bold"/>
                      </a:endParaRPr>
                    </a:p>
                  </a:txBody>
                  <a:tcPr anchor="ctr">
                    <a:lnL>
                      <a:noFill/>
                    </a:lnL>
                    <a:lnR>
                      <a:noFill/>
                    </a:lnR>
                    <a:lnT w="12700" cap="flat" cmpd="sng" algn="ctr">
                      <a:noFill/>
                      <a:prstDash val="solid"/>
                      <a:round/>
                      <a:headEnd type="none" w="med" len="med"/>
                      <a:tailEnd type="none" w="med" len="med"/>
                    </a:lnT>
                    <a:lnB w="285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lv-LV" sz="2400" b="0" i="0" u="none" strike="noStrike" cap="none" spc="0" normalizeH="0" baseline="0" dirty="0">
                          <a:ln>
                            <a:noFill/>
                          </a:ln>
                          <a:solidFill>
                            <a:schemeClr val="bg1"/>
                          </a:solidFill>
                          <a:effectLst/>
                          <a:uFillTx/>
                          <a:latin typeface="Proxima Nova Bold"/>
                          <a:ea typeface="+mn-ea"/>
                          <a:cs typeface="+mn-cs"/>
                          <a:sym typeface="Proxima Nova Regular"/>
                        </a:rPr>
                        <a:t>Jomas</a:t>
                      </a:r>
                    </a:p>
                  </a:txBody>
                  <a:tcPr anchor="ctr">
                    <a:lnL>
                      <a:noFill/>
                    </a:lnL>
                    <a:lnR>
                      <a:noFill/>
                    </a:lnR>
                    <a:lnT w="12700" cap="flat" cmpd="sng" algn="ctr">
                      <a:noFill/>
                      <a:prstDash val="solid"/>
                      <a:round/>
                      <a:headEnd type="none" w="med" len="med"/>
                      <a:tailEnd type="none" w="med" len="med"/>
                    </a:lnT>
                    <a:lnB w="285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905658"/>
                  </a:ext>
                </a:extLst>
              </a:tr>
              <a:tr h="682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solidFill>
                            <a:schemeClr val="bg1"/>
                          </a:solidFill>
                        </a:rPr>
                        <a:t>5. Datu pārvaldības procesi </a:t>
                      </a:r>
                    </a:p>
                  </a:txBody>
                  <a:tcPr anchor="ctr">
                    <a:lnL>
                      <a:noFill/>
                    </a:lnL>
                    <a:lnR>
                      <a:noFill/>
                    </a:lnR>
                    <a:lnT w="28575" cap="flat" cmpd="sng" algn="ctr">
                      <a:solidFill>
                        <a:schemeClr val="bg1"/>
                      </a:solidFill>
                      <a:prstDash val="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datu drošība, datu glabāšana, komunikācijas infrastruktūra</a:t>
                      </a:r>
                    </a:p>
                  </a:txBody>
                  <a:tcPr anchor="ctr">
                    <a:lnL>
                      <a:noFill/>
                    </a:lnL>
                    <a:lnR>
                      <a:noFill/>
                    </a:lnR>
                    <a:lnT w="28575" cap="flat" cmpd="sng" algn="ctr">
                      <a:solidFill>
                        <a:schemeClr val="bg1"/>
                      </a:solidFill>
                      <a:prstDash val="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845"/>
                  </a:ext>
                </a:extLst>
              </a:tr>
              <a:tr h="557639">
                <a:tc>
                  <a:txBody>
                    <a:bodyPr/>
                    <a:lstStyle/>
                    <a:p>
                      <a:pPr algn="l"/>
                      <a:r>
                        <a:rPr lang="lv-LV" sz="2000" dirty="0">
                          <a:solidFill>
                            <a:schemeClr val="bg1"/>
                          </a:solidFill>
                        </a:rPr>
                        <a:t>6. Transports un loģistikas procesi </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lietu internets, viedie mobilitātes risinājumi, uztveres sistēmas, satiksmes monitorings</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253718"/>
                  </a:ext>
                </a:extLst>
              </a:tr>
              <a:tr h="804346">
                <a:tc>
                  <a:txBody>
                    <a:bodyPr/>
                    <a:lstStyle/>
                    <a:p>
                      <a:pPr algn="l"/>
                      <a:r>
                        <a:rPr lang="lv-LV" sz="2000">
                          <a:solidFill>
                            <a:schemeClr val="bg1"/>
                          </a:solidFill>
                        </a:rPr>
                        <a:t>7. Ražošanas un kvalitātes kontroles procesi </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ražošanas un biznesa procesu vadības un automatizācijas, kvalitātes kontroles sistēmas, datu sinhronizācija, datu analītika</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897903"/>
                  </a:ext>
                </a:extLst>
              </a:tr>
              <a:tr h="853075">
                <a:tc>
                  <a:txBody>
                    <a:bodyPr/>
                    <a:lstStyle/>
                    <a:p>
                      <a:pPr algn="l"/>
                      <a:r>
                        <a:rPr lang="lv-LV" sz="2000">
                          <a:solidFill>
                            <a:schemeClr val="bg1"/>
                          </a:solidFill>
                        </a:rPr>
                        <a:t>8. Operatīvās vadības procesi </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a:ln>
                            <a:noFill/>
                          </a:ln>
                          <a:solidFill>
                            <a:schemeClr val="bg1"/>
                          </a:solidFill>
                          <a:effectLst/>
                          <a:uLnTx/>
                          <a:uFillTx/>
                          <a:latin typeface="+mn-lt"/>
                          <a:ea typeface="+mn-ea"/>
                          <a:cs typeface="+mn-cs"/>
                          <a:sym typeface="Proxima Nova Regular"/>
                        </a:rPr>
                        <a:t>biznesa vadība, biznesa analītika, lielo datu analītika, risinājumi vadības lēmumu pieņemšanai, datu automatizācija, sinhronizācija</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7149888"/>
                  </a:ext>
                </a:extLst>
              </a:tr>
              <a:tr h="428531">
                <a:tc>
                  <a:txBody>
                    <a:bodyPr/>
                    <a:lstStyle/>
                    <a:p>
                      <a:pPr algn="l"/>
                      <a:r>
                        <a:rPr lang="lv-LV" sz="2000" dirty="0">
                          <a:solidFill>
                            <a:schemeClr val="bg1"/>
                          </a:solidFill>
                        </a:rPr>
                        <a:t>9. Stratēģiskā vadība</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dirty="0" err="1">
                          <a:ln>
                            <a:noFill/>
                          </a:ln>
                          <a:solidFill>
                            <a:schemeClr val="bg1"/>
                          </a:solidFill>
                          <a:effectLst/>
                          <a:uLnTx/>
                          <a:uFillTx/>
                          <a:latin typeface="+mn-lt"/>
                          <a:ea typeface="+mn-ea"/>
                          <a:cs typeface="+mn-cs"/>
                          <a:sym typeface="Proxima Nova Regular"/>
                        </a:rPr>
                        <a:t>digitalizācijas</a:t>
                      </a:r>
                      <a:r>
                        <a:rPr kumimoji="0" lang="es-ES" sz="1800" b="0" i="0" u="none" strike="noStrike" kern="0" cap="none" spc="0" normalizeH="0" baseline="0" dirty="0">
                          <a:ln>
                            <a:noFill/>
                          </a:ln>
                          <a:solidFill>
                            <a:schemeClr val="bg1"/>
                          </a:solidFill>
                          <a:effectLst/>
                          <a:uLnTx/>
                          <a:uFillTx/>
                          <a:latin typeface="+mn-lt"/>
                          <a:ea typeface="+mn-ea"/>
                          <a:cs typeface="+mn-cs"/>
                          <a:sym typeface="Proxima Nova Regular"/>
                        </a:rPr>
                        <a:t> (</a:t>
                      </a:r>
                      <a:r>
                        <a:rPr kumimoji="0" lang="es-ES" sz="1800" b="0" i="0" u="none" strike="noStrike" kern="0" cap="none" spc="0" normalizeH="0" baseline="0" dirty="0" err="1">
                          <a:ln>
                            <a:noFill/>
                          </a:ln>
                          <a:solidFill>
                            <a:schemeClr val="bg1"/>
                          </a:solidFill>
                          <a:effectLst/>
                          <a:uLnTx/>
                          <a:uFillTx/>
                          <a:latin typeface="+mn-lt"/>
                          <a:ea typeface="+mn-ea"/>
                          <a:cs typeface="+mn-cs"/>
                          <a:sym typeface="Proxima Nova Regular"/>
                        </a:rPr>
                        <a:t>procesu</a:t>
                      </a:r>
                      <a:r>
                        <a:rPr kumimoji="0" lang="es-ES" sz="1800" b="0" i="0" u="none" strike="noStrike" kern="0" cap="none" spc="0" normalizeH="0" baseline="0" dirty="0">
                          <a:ln>
                            <a:noFill/>
                          </a:ln>
                          <a:solidFill>
                            <a:schemeClr val="bg1"/>
                          </a:solidFill>
                          <a:effectLst/>
                          <a:uLnTx/>
                          <a:uFillTx/>
                          <a:latin typeface="+mn-lt"/>
                          <a:ea typeface="+mn-ea"/>
                          <a:cs typeface="+mn-cs"/>
                          <a:sym typeface="Proxima Nova Regular"/>
                        </a:rPr>
                        <a:t> un </a:t>
                      </a:r>
                      <a:r>
                        <a:rPr kumimoji="0" lang="es-ES" sz="1800" b="0" i="0" u="none" strike="noStrike" kern="0" cap="none" spc="0" normalizeH="0" baseline="0" dirty="0" err="1">
                          <a:ln>
                            <a:noFill/>
                          </a:ln>
                          <a:solidFill>
                            <a:schemeClr val="bg1"/>
                          </a:solidFill>
                          <a:effectLst/>
                          <a:uLnTx/>
                          <a:uFillTx/>
                          <a:latin typeface="+mn-lt"/>
                          <a:ea typeface="+mn-ea"/>
                          <a:cs typeface="+mn-cs"/>
                          <a:sym typeface="Proxima Nova Regular"/>
                        </a:rPr>
                        <a:t>produktu</a:t>
                      </a:r>
                      <a:r>
                        <a:rPr kumimoji="0" lang="es-ES" sz="1800" b="0" i="0" u="none" strike="noStrike" kern="0" cap="none" spc="0" normalizeH="0" baseline="0" dirty="0">
                          <a:ln>
                            <a:noFill/>
                          </a:ln>
                          <a:solidFill>
                            <a:schemeClr val="bg1"/>
                          </a:solidFill>
                          <a:effectLst/>
                          <a:uLnTx/>
                          <a:uFillTx/>
                          <a:latin typeface="+mn-lt"/>
                          <a:ea typeface="+mn-ea"/>
                          <a:cs typeface="+mn-cs"/>
                          <a:sym typeface="Proxima Nova Regular"/>
                        </a:rPr>
                        <a:t>) un </a:t>
                      </a:r>
                      <a:r>
                        <a:rPr kumimoji="0" lang="es-ES" sz="1800" b="0" i="0" u="none" strike="noStrike" kern="0" cap="none" spc="0" normalizeH="0" baseline="0" dirty="0" err="1">
                          <a:ln>
                            <a:noFill/>
                          </a:ln>
                          <a:solidFill>
                            <a:schemeClr val="bg1"/>
                          </a:solidFill>
                          <a:effectLst/>
                          <a:uLnTx/>
                          <a:uFillTx/>
                          <a:latin typeface="+mn-lt"/>
                          <a:ea typeface="+mn-ea"/>
                          <a:cs typeface="+mn-cs"/>
                          <a:sym typeface="Proxima Nova Regular"/>
                        </a:rPr>
                        <a:t>inovāciju</a:t>
                      </a:r>
                      <a:r>
                        <a:rPr kumimoji="0" lang="es-ES" sz="1800" b="0" i="0" u="none" strike="noStrike" kern="0" cap="none" spc="0" normalizeH="0" baseline="0" dirty="0">
                          <a:ln>
                            <a:noFill/>
                          </a:ln>
                          <a:solidFill>
                            <a:schemeClr val="bg1"/>
                          </a:solidFill>
                          <a:effectLst/>
                          <a:uLnTx/>
                          <a:uFillTx/>
                          <a:latin typeface="+mn-lt"/>
                          <a:ea typeface="+mn-ea"/>
                          <a:cs typeface="+mn-cs"/>
                          <a:sym typeface="Proxima Nova Regular"/>
                        </a:rPr>
                        <a:t> </a:t>
                      </a:r>
                      <a:r>
                        <a:rPr kumimoji="0" lang="es-ES" sz="1800" b="0" i="0" u="none" strike="noStrike" kern="0" cap="none" spc="0" normalizeH="0" baseline="0" dirty="0" err="1">
                          <a:ln>
                            <a:noFill/>
                          </a:ln>
                          <a:solidFill>
                            <a:schemeClr val="bg1"/>
                          </a:solidFill>
                          <a:effectLst/>
                          <a:uLnTx/>
                          <a:uFillTx/>
                          <a:latin typeface="+mn-lt"/>
                          <a:ea typeface="+mn-ea"/>
                          <a:cs typeface="+mn-cs"/>
                          <a:sym typeface="Proxima Nova Regular"/>
                        </a:rPr>
                        <a:t>attīstības</a:t>
                      </a:r>
                      <a:r>
                        <a:rPr kumimoji="0" lang="es-ES" sz="1800" b="0" i="0" u="none" strike="noStrike" kern="0" cap="none" spc="0" normalizeH="0" baseline="0" dirty="0">
                          <a:ln>
                            <a:noFill/>
                          </a:ln>
                          <a:solidFill>
                            <a:schemeClr val="bg1"/>
                          </a:solidFill>
                          <a:effectLst/>
                          <a:uLnTx/>
                          <a:uFillTx/>
                          <a:latin typeface="+mn-lt"/>
                          <a:ea typeface="+mn-ea"/>
                          <a:cs typeface="+mn-cs"/>
                          <a:sym typeface="Proxima Nova Regular"/>
                        </a:rPr>
                        <a:t> </a:t>
                      </a:r>
                      <a:r>
                        <a:rPr kumimoji="0" lang="es-ES" sz="1800" b="0" i="0" u="none" strike="noStrike" kern="0" cap="none" spc="0" normalizeH="0" baseline="0" dirty="0" err="1">
                          <a:ln>
                            <a:noFill/>
                          </a:ln>
                          <a:solidFill>
                            <a:schemeClr val="bg1"/>
                          </a:solidFill>
                          <a:effectLst/>
                          <a:uLnTx/>
                          <a:uFillTx/>
                          <a:latin typeface="+mn-lt"/>
                          <a:ea typeface="+mn-ea"/>
                          <a:cs typeface="+mn-cs"/>
                          <a:sym typeface="Proxima Nova Regular"/>
                        </a:rPr>
                        <a:t>stratēģija</a:t>
                      </a:r>
                      <a:endParaRPr kumimoji="0" lang="lv-LV" sz="1800" b="0" i="0" u="none" strike="noStrike" kern="0" cap="none" spc="0" normalizeH="0" baseline="0" dirty="0">
                        <a:ln>
                          <a:noFill/>
                        </a:ln>
                        <a:solidFill>
                          <a:schemeClr val="bg1"/>
                        </a:solidFill>
                        <a:effectLst/>
                        <a:uLnTx/>
                        <a:uFillTx/>
                        <a:latin typeface="+mn-lt"/>
                        <a:ea typeface="+mn-ea"/>
                        <a:cs typeface="+mn-cs"/>
                        <a:sym typeface="Proxima Nova Regular"/>
                      </a:endParaRP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479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highlight>
                            <a:srgbClr val="008080"/>
                          </a:highlight>
                          <a:uLnTx/>
                          <a:uFillTx/>
                          <a:latin typeface="+mn-lt"/>
                          <a:ea typeface="+mn-ea"/>
                          <a:cs typeface="+mn-cs"/>
                          <a:sym typeface="Proxima Nova Regular"/>
                        </a:rPr>
                        <a:t>10. Jaunu digitālu risinājumu izstrāde</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highlight>
                            <a:srgbClr val="008080"/>
                          </a:highlight>
                          <a:uLnTx/>
                          <a:uFillTx/>
                          <a:latin typeface="+mn-lt"/>
                          <a:ea typeface="+mn-ea"/>
                          <a:cs typeface="+mn-cs"/>
                          <a:sym typeface="Proxima Nova Regular"/>
                        </a:rPr>
                        <a:t>nepieciešama ceļa karte no Latvijas Digitālā akseleratora</a:t>
                      </a:r>
                      <a:endParaRPr kumimoji="0" lang="es-ES" sz="1800" b="0" i="0" u="none" strike="noStrike" kern="0" cap="none" spc="0" normalizeH="0" baseline="0" dirty="0">
                        <a:ln>
                          <a:noFill/>
                        </a:ln>
                        <a:solidFill>
                          <a:schemeClr val="bg1"/>
                        </a:solidFill>
                        <a:effectLst/>
                        <a:highlight>
                          <a:srgbClr val="008080"/>
                        </a:highlight>
                        <a:uLnTx/>
                        <a:uFillTx/>
                        <a:latin typeface="+mn-lt"/>
                        <a:ea typeface="+mn-ea"/>
                        <a:cs typeface="+mn-cs"/>
                        <a:sym typeface="Proxima Nova Regular"/>
                      </a:endParaRP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18777"/>
                  </a:ext>
                </a:extLst>
              </a:tr>
              <a:tr h="853075">
                <a:tc gridSpan="2">
                  <a:txBody>
                    <a:bodyPr/>
                    <a:lstStyle/>
                    <a:p>
                      <a:pPr algn="l"/>
                      <a:r>
                        <a:rPr lang="lv-LV" sz="2000" dirty="0">
                          <a:solidFill>
                            <a:schemeClr val="bg1"/>
                          </a:solidFill>
                        </a:rPr>
                        <a:t>11. Citu ar IKT produktiem, tehnoloģijām, drošību vai procesiem saistītu uzlabojumu veikšana</a:t>
                      </a:r>
                    </a:p>
                  </a:txBody>
                  <a:tcPr anchor="ctr">
                    <a:lnL>
                      <a:noFill/>
                    </a:lnL>
                    <a:lnR>
                      <a:noFill/>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a:ln>
                          <a:noFill/>
                        </a:ln>
                        <a:solidFill>
                          <a:srgbClr val="4472C4">
                            <a:lumMod val="75000"/>
                          </a:srgbClr>
                        </a:solidFill>
                        <a:effectLst/>
                        <a:uLnTx/>
                        <a:uFillTx/>
                        <a:latin typeface="+mn-lt"/>
                        <a:ea typeface="+mn-ea"/>
                        <a:cs typeface="+mn-cs"/>
                        <a:sym typeface="Proxima Nova Regular"/>
                      </a:endParaRPr>
                    </a:p>
                  </a:txBody>
                  <a:tcPr anchor="ctr">
                    <a:lnL>
                      <a:noFill/>
                    </a:lnL>
                    <a:lnR>
                      <a:noFill/>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007962"/>
                  </a:ext>
                </a:extLst>
              </a:tr>
            </a:tbl>
          </a:graphicData>
        </a:graphic>
      </p:graphicFrame>
      <p:pic>
        <p:nvPicPr>
          <p:cNvPr id="4" name="Picture 3">
            <a:extLst>
              <a:ext uri="{FF2B5EF4-FFF2-40B4-BE49-F238E27FC236}">
                <a16:creationId xmlns:a16="http://schemas.microsoft.com/office/drawing/2014/main" id="{890DE2B0-3063-5ADF-0268-03FF267DDAC8}"/>
              </a:ext>
            </a:extLst>
          </p:cNvPr>
          <p:cNvPicPr>
            <a:picLocks noChangeAspect="1"/>
          </p:cNvPicPr>
          <p:nvPr/>
        </p:nvPicPr>
        <p:blipFill>
          <a:blip r:embed="rId2"/>
          <a:stretch>
            <a:fillRect/>
          </a:stretch>
        </p:blipFill>
        <p:spPr>
          <a:xfrm>
            <a:off x="352157" y="195209"/>
            <a:ext cx="638175" cy="238289"/>
          </a:xfrm>
          <a:prstGeom prst="rect">
            <a:avLst/>
          </a:prstGeom>
        </p:spPr>
      </p:pic>
    </p:spTree>
    <p:extLst>
      <p:ext uri="{BB962C8B-B14F-4D97-AF65-F5344CB8AC3E}">
        <p14:creationId xmlns:p14="http://schemas.microsoft.com/office/powerpoint/2010/main" val="6333780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FFC61-0545-97ED-E5BD-057B032C6CF2}"/>
              </a:ext>
            </a:extLst>
          </p:cNvPr>
          <p:cNvPicPr>
            <a:picLocks noChangeAspect="1"/>
          </p:cNvPicPr>
          <p:nvPr/>
        </p:nvPicPr>
        <p:blipFill>
          <a:blip r:embed="rId3"/>
          <a:stretch>
            <a:fillRect/>
          </a:stretch>
        </p:blipFill>
        <p:spPr>
          <a:xfrm>
            <a:off x="352157" y="300148"/>
            <a:ext cx="638175" cy="133350"/>
          </a:xfrm>
          <a:prstGeom prst="rect">
            <a:avLst/>
          </a:prstGeom>
        </p:spPr>
      </p:pic>
      <p:pic>
        <p:nvPicPr>
          <p:cNvPr id="4" name="Picture 3">
            <a:extLst>
              <a:ext uri="{FF2B5EF4-FFF2-40B4-BE49-F238E27FC236}">
                <a16:creationId xmlns:a16="http://schemas.microsoft.com/office/drawing/2014/main" id="{0E3C4EC6-F62C-43C1-7313-BD6DBBDA7F00}"/>
              </a:ext>
            </a:extLst>
          </p:cNvPr>
          <p:cNvPicPr>
            <a:picLocks noChangeAspect="1"/>
          </p:cNvPicPr>
          <p:nvPr/>
        </p:nvPicPr>
        <p:blipFill>
          <a:blip r:embed="rId4"/>
          <a:stretch>
            <a:fillRect/>
          </a:stretch>
        </p:blipFill>
        <p:spPr>
          <a:xfrm>
            <a:off x="295712" y="235927"/>
            <a:ext cx="1550321" cy="2621781"/>
          </a:xfrm>
          <a:prstGeom prst="rect">
            <a:avLst/>
          </a:prstGeom>
        </p:spPr>
      </p:pic>
      <p:sp>
        <p:nvSpPr>
          <p:cNvPr id="8" name="Rectangle 4">
            <a:extLst>
              <a:ext uri="{FF2B5EF4-FFF2-40B4-BE49-F238E27FC236}">
                <a16:creationId xmlns:a16="http://schemas.microsoft.com/office/drawing/2014/main" id="{652100E8-1645-1D71-BBF9-DE6C79E8BD05}"/>
              </a:ext>
            </a:extLst>
          </p:cNvPr>
          <p:cNvSpPr/>
          <p:nvPr/>
        </p:nvSpPr>
        <p:spPr>
          <a:xfrm>
            <a:off x="352157" y="235927"/>
            <a:ext cx="11482065" cy="6073528"/>
          </a:xfrm>
          <a:prstGeom prst="rect">
            <a:avLst/>
          </a:prstGeom>
          <a:solidFill>
            <a:schemeClr val="bg2">
              <a:lumMod val="20000"/>
              <a:lumOff val="80000"/>
              <a:alpha val="64000"/>
            </a:scheme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defRPr>
            </a:pPr>
            <a:endParaRPr kumimoji="0" sz="3600" b="0" i="0" u="none" strike="noStrike" kern="0" cap="none" spc="0" normalizeH="0" baseline="0" noProof="0">
              <a:ln>
                <a:noFill/>
              </a:ln>
              <a:solidFill>
                <a:srgbClr val="132B6F"/>
              </a:solidFill>
              <a:effectLst/>
              <a:uLnTx/>
              <a:uFillTx/>
              <a:latin typeface="Proxima Nova Regular"/>
              <a:sym typeface="Proxima Nova Regular"/>
            </a:endParaRPr>
          </a:p>
        </p:txBody>
      </p:sp>
      <p:graphicFrame>
        <p:nvGraphicFramePr>
          <p:cNvPr id="7" name="Table 6">
            <a:extLst>
              <a:ext uri="{FF2B5EF4-FFF2-40B4-BE49-F238E27FC236}">
                <a16:creationId xmlns:a16="http://schemas.microsoft.com/office/drawing/2014/main" id="{BDAADECB-DAD0-9F03-46A6-56C153BA03A7}"/>
              </a:ext>
            </a:extLst>
          </p:cNvPr>
          <p:cNvGraphicFramePr>
            <a:graphicFrameLocks noGrp="1"/>
          </p:cNvGraphicFramePr>
          <p:nvPr>
            <p:extLst>
              <p:ext uri="{D42A27DB-BD31-4B8C-83A1-F6EECF244321}">
                <p14:modId xmlns:p14="http://schemas.microsoft.com/office/powerpoint/2010/main" val="3855122437"/>
              </p:ext>
            </p:extLst>
          </p:nvPr>
        </p:nvGraphicFramePr>
        <p:xfrm>
          <a:off x="316806" y="235927"/>
          <a:ext cx="11458113" cy="6169007"/>
        </p:xfrm>
        <a:graphic>
          <a:graphicData uri="http://schemas.openxmlformats.org/drawingml/2006/table">
            <a:tbl>
              <a:tblPr firstRow="1" firstCol="1" bandRow="1"/>
              <a:tblGrid>
                <a:gridCol w="1672311">
                  <a:extLst>
                    <a:ext uri="{9D8B030D-6E8A-4147-A177-3AD203B41FA5}">
                      <a16:colId xmlns:a16="http://schemas.microsoft.com/office/drawing/2014/main" val="1247455196"/>
                    </a:ext>
                  </a:extLst>
                </a:gridCol>
                <a:gridCol w="1778650">
                  <a:extLst>
                    <a:ext uri="{9D8B030D-6E8A-4147-A177-3AD203B41FA5}">
                      <a16:colId xmlns:a16="http://schemas.microsoft.com/office/drawing/2014/main" val="2539789536"/>
                    </a:ext>
                  </a:extLst>
                </a:gridCol>
                <a:gridCol w="2156752">
                  <a:extLst>
                    <a:ext uri="{9D8B030D-6E8A-4147-A177-3AD203B41FA5}">
                      <a16:colId xmlns:a16="http://schemas.microsoft.com/office/drawing/2014/main" val="3395898069"/>
                    </a:ext>
                  </a:extLst>
                </a:gridCol>
                <a:gridCol w="2000359">
                  <a:extLst>
                    <a:ext uri="{9D8B030D-6E8A-4147-A177-3AD203B41FA5}">
                      <a16:colId xmlns:a16="http://schemas.microsoft.com/office/drawing/2014/main" val="1287773447"/>
                    </a:ext>
                  </a:extLst>
                </a:gridCol>
                <a:gridCol w="1656285">
                  <a:extLst>
                    <a:ext uri="{9D8B030D-6E8A-4147-A177-3AD203B41FA5}">
                      <a16:colId xmlns:a16="http://schemas.microsoft.com/office/drawing/2014/main" val="2514975300"/>
                    </a:ext>
                  </a:extLst>
                </a:gridCol>
                <a:gridCol w="2193756">
                  <a:extLst>
                    <a:ext uri="{9D8B030D-6E8A-4147-A177-3AD203B41FA5}">
                      <a16:colId xmlns:a16="http://schemas.microsoft.com/office/drawing/2014/main" val="1195320100"/>
                    </a:ext>
                  </a:extLst>
                </a:gridCol>
              </a:tblGrid>
              <a:tr h="631862">
                <a:tc gridSpan="2">
                  <a:txBody>
                    <a:bodyPr/>
                    <a:lstStyle/>
                    <a:p>
                      <a:pPr>
                        <a:lnSpc>
                          <a:spcPct val="107000"/>
                        </a:lnSpc>
                        <a:spcAft>
                          <a:spcPts val="800"/>
                        </a:spcAft>
                      </a:pPr>
                      <a:r>
                        <a:rPr lang="lv-LV" sz="2000" b="0" strike="noStrike" dirty="0">
                          <a:solidFill>
                            <a:schemeClr val="bg1"/>
                          </a:solidFill>
                          <a:effectLst/>
                          <a:latin typeface="+mn-lt"/>
                          <a:ea typeface="Calibri" panose="020F0502020204030204" pitchFamily="34" charset="0"/>
                          <a:cs typeface="Arial"/>
                        </a:rPr>
                        <a:t>A</a:t>
                      </a:r>
                      <a:r>
                        <a:rPr lang="lv-LV" sz="2000" b="0" dirty="0">
                          <a:solidFill>
                            <a:schemeClr val="bg1"/>
                          </a:solidFill>
                          <a:effectLst/>
                          <a:latin typeface="+mn-lt"/>
                          <a:ea typeface="Calibri" panose="020F0502020204030204" pitchFamily="34" charset="0"/>
                          <a:cs typeface="Arial"/>
                        </a:rPr>
                        <a:t>tbalsta apmērs </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hMerge="1">
                  <a:txBody>
                    <a:bodyPr/>
                    <a:lstStyle/>
                    <a:p>
                      <a:endParaRPr lang="lv-LV"/>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2000" b="1" dirty="0">
                          <a:solidFill>
                            <a:schemeClr val="bg1"/>
                          </a:solidFill>
                          <a:effectLst/>
                          <a:latin typeface="+mn-lt"/>
                          <a:ea typeface="Calibri" panose="020F0502020204030204" pitchFamily="34" charset="0"/>
                          <a:cs typeface="Arial"/>
                        </a:rPr>
                        <a:t>Līdz </a:t>
                      </a:r>
                      <a:r>
                        <a:rPr lang="lv-LV" sz="2000" b="1" dirty="0">
                          <a:solidFill>
                            <a:schemeClr val="bg1"/>
                          </a:solidFill>
                          <a:effectLst/>
                          <a:highlight>
                            <a:srgbClr val="008080"/>
                          </a:highlight>
                          <a:latin typeface="+mn-lt"/>
                          <a:ea typeface="Calibri" panose="020F0502020204030204" pitchFamily="34" charset="0"/>
                          <a:cs typeface="Arial"/>
                        </a:rPr>
                        <a:t>9999 </a:t>
                      </a:r>
                      <a:r>
                        <a:rPr lang="lv-LV" sz="2000" b="1" dirty="0">
                          <a:solidFill>
                            <a:schemeClr val="bg1"/>
                          </a:solidFill>
                          <a:effectLst/>
                          <a:latin typeface="+mn-lt"/>
                          <a:ea typeface="Calibri" panose="020F0502020204030204" pitchFamily="34" charset="0"/>
                          <a:cs typeface="Arial"/>
                        </a:rPr>
                        <a:t>EUR</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gridSpan="3">
                  <a:txBody>
                    <a:bodyPr/>
                    <a:lstStyle/>
                    <a:p>
                      <a:pPr algn="ctr">
                        <a:lnSpc>
                          <a:spcPct val="107000"/>
                        </a:lnSpc>
                        <a:spcAft>
                          <a:spcPts val="800"/>
                        </a:spcAft>
                        <a:tabLst>
                          <a:tab pos="4040188" algn="l"/>
                        </a:tabLst>
                      </a:pPr>
                      <a:r>
                        <a:rPr lang="lv-LV" sz="2200" b="1" dirty="0">
                          <a:solidFill>
                            <a:schemeClr val="bg1"/>
                          </a:solidFill>
                          <a:effectLst/>
                          <a:latin typeface="+mn-lt"/>
                          <a:ea typeface="Calibri" panose="020F0502020204030204" pitchFamily="34" charset="0"/>
                          <a:cs typeface="Arial"/>
                        </a:rPr>
                        <a:t>Līdz 100 000 EUR</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106991618"/>
                  </a:ext>
                </a:extLst>
              </a:tr>
              <a:tr h="1077883">
                <a:tc gridSpan="2">
                  <a:txBody>
                    <a:bodyPr/>
                    <a:lstStyle/>
                    <a:p>
                      <a:pPr>
                        <a:lnSpc>
                          <a:spcPct val="107000"/>
                        </a:lnSpc>
                        <a:spcAft>
                          <a:spcPts val="800"/>
                        </a:spcAft>
                      </a:pPr>
                      <a:endParaRPr lang="lv-LV" sz="1800" dirty="0">
                        <a:solidFill>
                          <a:schemeClr val="bg1"/>
                        </a:solidFill>
                        <a:effectLst/>
                        <a:latin typeface="+mn-lt"/>
                        <a:ea typeface="Calibri" panose="020F0502020204030204" pitchFamily="34" charset="0"/>
                        <a:cs typeface="Arial"/>
                      </a:endParaRPr>
                    </a:p>
                    <a:p>
                      <a:pPr>
                        <a:lnSpc>
                          <a:spcPct val="107000"/>
                        </a:lnSpc>
                        <a:spcAft>
                          <a:spcPts val="800"/>
                        </a:spcAft>
                      </a:pPr>
                      <a:r>
                        <a:rPr lang="lv-LV" sz="1800" b="0" strike="noStrike" dirty="0">
                          <a:solidFill>
                            <a:schemeClr val="bg1"/>
                          </a:solidFill>
                          <a:effectLst/>
                          <a:latin typeface="+mn-lt"/>
                          <a:ea typeface="Calibri" panose="020F0502020204030204" pitchFamily="34" charset="0"/>
                          <a:cs typeface="Arial"/>
                        </a:rPr>
                        <a:t>A</a:t>
                      </a:r>
                      <a:r>
                        <a:rPr lang="lv-LV" sz="1800" b="0" dirty="0">
                          <a:solidFill>
                            <a:schemeClr val="bg1"/>
                          </a:solidFill>
                          <a:effectLst/>
                          <a:latin typeface="+mn-lt"/>
                          <a:ea typeface="Calibri" panose="020F0502020204030204" pitchFamily="34" charset="0"/>
                          <a:cs typeface="Arial"/>
                        </a:rPr>
                        <a:t>tbalsta saņēmēji</a:t>
                      </a:r>
                      <a:r>
                        <a:rPr lang="lv-LV" sz="1800" b="1" dirty="0">
                          <a:solidFill>
                            <a:schemeClr val="bg1"/>
                          </a:solidFill>
                          <a:effectLst/>
                          <a:latin typeface="+mn-lt"/>
                          <a:ea typeface="Calibri" panose="020F0502020204030204" pitchFamily="34" charset="0"/>
                          <a:cs typeface="Arial"/>
                        </a:rPr>
                        <a:t> </a:t>
                      </a:r>
                      <a:endParaRPr lang="lv-LV" sz="1800" dirty="0">
                        <a:solidFill>
                          <a:schemeClr val="bg1"/>
                        </a:solidFill>
                        <a:effectLst/>
                        <a:latin typeface="+mn-lt"/>
                        <a:ea typeface="Calibri" panose="020F0502020204030204" pitchFamily="34" charset="0"/>
                        <a:cs typeface="Arial"/>
                      </a:endParaRPr>
                    </a:p>
                  </a:txBody>
                  <a:tcPr marL="24631" marR="24631" marT="0" marB="0">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solidFill>
                      <a:srgbClr val="7C1752"/>
                    </a:solidFill>
                  </a:tcPr>
                </a:tc>
                <a:tc hMerge="1">
                  <a:txBody>
                    <a:bodyPr/>
                    <a:lstStyle/>
                    <a:p>
                      <a:pPr>
                        <a:lnSpc>
                          <a:spcPct val="107000"/>
                        </a:lnSpc>
                        <a:spcAft>
                          <a:spcPts val="800"/>
                        </a:spcAft>
                      </a:pPr>
                      <a:endParaRPr lang="lv-LV" sz="1800">
                        <a:solidFill>
                          <a:srgbClr val="142971"/>
                        </a:solidFill>
                        <a:effectLst/>
                        <a:latin typeface="+mn-lt"/>
                        <a:ea typeface="Calibri" panose="020F0502020204030204" pitchFamily="34" charset="0"/>
                        <a:cs typeface="Arial" panose="020B0604020202020204" pitchFamily="34" charset="0"/>
                      </a:endParaRPr>
                    </a:p>
                  </a:txBody>
                  <a:tcPr marL="24631" marR="24631" marT="0" marB="0">
                    <a:lnL w="12700" cap="flat" cmpd="sng" algn="ctr">
                      <a:solidFill>
                        <a:srgbClr val="000000"/>
                      </a:solidFill>
                      <a:prstDash val="solid"/>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gridSpan="4">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8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Komersanti (IK, MKV un lielie), t.</a:t>
                      </a:r>
                      <a:r>
                        <a:rPr lang="lv-LV" sz="1800" b="0" i="0" u="none" strike="noStrike" cap="none" spc="0" baseline="0" dirty="0">
                          <a:ln>
                            <a:noFill/>
                          </a:ln>
                          <a:solidFill>
                            <a:schemeClr val="bg1"/>
                          </a:solidFill>
                          <a:effectLst/>
                          <a:highlight>
                            <a:srgbClr val="008080"/>
                          </a:highlight>
                          <a:uFillTx/>
                          <a:latin typeface="+mn-lt"/>
                          <a:ea typeface="+mn-ea"/>
                          <a:cs typeface="Arial" panose="020B0604020202020204" pitchFamily="34" charset="0"/>
                          <a:sym typeface="Proxima Nova Regular"/>
                        </a:rPr>
                        <a:t>sk. ārvalstu filiāles, kooperatīvās sabiedrības,</a:t>
                      </a:r>
                      <a:r>
                        <a:rPr lang="lv-LV" sz="18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 </a:t>
                      </a:r>
                      <a:r>
                        <a:rPr lang="lv-LV" sz="1800" b="0" i="0" u="none" strike="noStrike" cap="none" spc="0" baseline="0" dirty="0">
                          <a:ln>
                            <a:noFill/>
                          </a:ln>
                          <a:solidFill>
                            <a:schemeClr val="bg1"/>
                          </a:solidFill>
                          <a:effectLst/>
                          <a:highlight>
                            <a:srgbClr val="008080"/>
                          </a:highlight>
                          <a:uFillTx/>
                          <a:latin typeface="+mn-lt"/>
                          <a:ea typeface="+mn-ea"/>
                          <a:cs typeface="Arial" panose="020B0604020202020204" pitchFamily="34" charset="0"/>
                          <a:sym typeface="Proxima Nova Regular"/>
                        </a:rPr>
                        <a:t>zemnieku saimniecības, </a:t>
                      </a:r>
                      <a:r>
                        <a:rPr lang="lv-LV" sz="18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biedrības, nodibinājumi</a:t>
                      </a:r>
                      <a:br>
                        <a:rPr lang="lv-LV" sz="18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br>
                      <a:r>
                        <a:rPr lang="lv-LV" sz="18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pētniecības organizācijas</a:t>
                      </a:r>
                      <a:r>
                        <a:rPr lang="lv-LV" sz="1800" b="0" i="0" u="none" strike="noStrike" cap="none" spc="0" baseline="0" dirty="0">
                          <a:ln>
                            <a:noFill/>
                          </a:ln>
                          <a:solidFill>
                            <a:schemeClr val="bg1"/>
                          </a:solidFill>
                          <a:effectLst/>
                          <a:highlight>
                            <a:srgbClr val="008080"/>
                          </a:highlight>
                          <a:uFillTx/>
                          <a:latin typeface="+mn-lt"/>
                          <a:ea typeface="+mn-ea"/>
                          <a:cs typeface="Arial" panose="020B0604020202020204" pitchFamily="34" charset="0"/>
                          <a:sym typeface="Proxima Nova Regular"/>
                        </a:rPr>
                        <a:t>, publiskas personas kapitālsabiedrības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lv-LV" sz="1800" b="1" dirty="0">
                        <a:solidFill>
                          <a:srgbClr val="FF0000"/>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T w="2857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solidFill>
                      <a:srgbClr val="7C1752"/>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lv-LV" sz="1800" b="0" i="0" u="none" strike="noStrike" cap="none" spc="0" baseline="0" dirty="0">
                        <a:ln>
                          <a:noFill/>
                        </a:ln>
                        <a:solidFill>
                          <a:schemeClr val="bg1"/>
                        </a:solidFill>
                        <a:effectLst/>
                        <a:uFillTx/>
                        <a:latin typeface="+mn-lt"/>
                        <a:ea typeface="+mn-ea"/>
                        <a:cs typeface="Arial" panose="020B0604020202020204" pitchFamily="34" charset="0"/>
                        <a:sym typeface="Proxima Nova Regular"/>
                      </a:endParaRP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solidFill>
                      <a:srgbClr val="7C1752"/>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207174972"/>
                  </a:ext>
                </a:extLst>
              </a:tr>
              <a:tr h="672149">
                <a:tc>
                  <a:txBody>
                    <a:bodyPr/>
                    <a:lstStyle/>
                    <a:p>
                      <a:pPr algn="ctr">
                        <a:lnSpc>
                          <a:spcPct val="107000"/>
                        </a:lnSpc>
                        <a:spcAft>
                          <a:spcPts val="800"/>
                        </a:spcAft>
                      </a:pPr>
                      <a:r>
                        <a:rPr lang="lv-LV" sz="2000" b="1" dirty="0">
                          <a:solidFill>
                            <a:schemeClr val="bg1"/>
                          </a:solidFill>
                          <a:effectLst/>
                          <a:latin typeface="+mn-lt"/>
                          <a:ea typeface="Calibri" panose="020F0502020204030204" pitchFamily="34" charset="0"/>
                          <a:cs typeface="Arial"/>
                        </a:rPr>
                        <a:t> </a:t>
                      </a:r>
                      <a:r>
                        <a:rPr lang="lv-LV" sz="2200" b="0" i="0" u="none" strike="noStrike" cap="none" spc="0" baseline="0" dirty="0">
                          <a:ln>
                            <a:noFill/>
                          </a:ln>
                          <a:solidFill>
                            <a:schemeClr val="bg1"/>
                          </a:solidFill>
                          <a:effectLst/>
                          <a:uFillTx/>
                          <a:latin typeface="+mn-lt"/>
                          <a:ea typeface="Calibri" panose="020F0502020204030204" pitchFamily="34" charset="0"/>
                          <a:cs typeface="Arial"/>
                          <a:sym typeface="Proxima Nova Regular"/>
                        </a:rPr>
                        <a:t>Izmaksu veids</a:t>
                      </a:r>
                    </a:p>
                  </a:txBody>
                  <a:tcPr marL="24631" marR="24631"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200" b="0" i="0" u="none" strike="noStrike" cap="none" spc="0" baseline="0" dirty="0">
                          <a:ln>
                            <a:noFill/>
                          </a:ln>
                          <a:solidFill>
                            <a:schemeClr val="bg1"/>
                          </a:solidFill>
                          <a:effectLst/>
                          <a:uFillTx/>
                          <a:latin typeface="+mn-lt"/>
                          <a:ea typeface="Calibri" panose="020F0502020204030204" pitchFamily="34" charset="0"/>
                          <a:cs typeface="Arial"/>
                          <a:sym typeface="Proxima Nova Regular"/>
                        </a:rPr>
                        <a:t>Faktiskā adrese</a:t>
                      </a:r>
                    </a:p>
                  </a:txBody>
                  <a:tcPr marL="24631" marR="24631" marT="0" marB="0" anchor="b">
                    <a:lnL w="12700"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000" b="0" dirty="0">
                          <a:solidFill>
                            <a:schemeClr val="bg1"/>
                          </a:solidFill>
                          <a:effectLst/>
                          <a:highlight>
                            <a:srgbClr val="008080"/>
                          </a:highlight>
                          <a:latin typeface="+mn-lt"/>
                          <a:ea typeface="Calibri" panose="020F0502020204030204" pitchFamily="34" charset="0"/>
                          <a:cs typeface="Arial"/>
                        </a:rPr>
                        <a:t>Visi programmas atbalsta saņēmēji</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50000"/>
                        </a:lnSpc>
                        <a:spcAft>
                          <a:spcPts val="800"/>
                        </a:spcAft>
                      </a:pPr>
                      <a:r>
                        <a:rPr lang="lv-LV" sz="2200" dirty="0">
                          <a:solidFill>
                            <a:schemeClr val="bg1"/>
                          </a:solidFill>
                          <a:effectLst/>
                          <a:latin typeface="+mn-lt"/>
                          <a:ea typeface="Calibri" panose="020F0502020204030204" pitchFamily="34" charset="0"/>
                          <a:cs typeface="Arial"/>
                        </a:rPr>
                        <a:t>Sīkais (mikro), Mazais</a:t>
                      </a:r>
                    </a:p>
                  </a:txBody>
                  <a:tcPr marL="24631" marR="24631" marT="0" marB="0">
                    <a:lnL w="28575"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200" dirty="0">
                          <a:solidFill>
                            <a:schemeClr val="bg1"/>
                          </a:solidFill>
                          <a:effectLst/>
                          <a:latin typeface="+mn-lt"/>
                          <a:ea typeface="Calibri" panose="020F0502020204030204" pitchFamily="34" charset="0"/>
                          <a:cs typeface="Arial"/>
                        </a:rPr>
                        <a:t>Vidējais</a:t>
                      </a:r>
                    </a:p>
                  </a:txBody>
                  <a:tcPr marL="24631" marR="24631"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200" dirty="0">
                          <a:solidFill>
                            <a:schemeClr val="bg1"/>
                          </a:solidFill>
                          <a:effectLst/>
                          <a:latin typeface="+mn-lt"/>
                          <a:ea typeface="Calibri" panose="020F0502020204030204" pitchFamily="34" charset="0"/>
                          <a:cs typeface="Arial"/>
                        </a:rPr>
                        <a:t>Lielais</a:t>
                      </a:r>
                    </a:p>
                  </a:txBody>
                  <a:tcPr marL="24631" marR="24631" marT="0" marB="0" anchor="ctr">
                    <a:lnL w="12700"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extLst>
                  <a:ext uri="{0D108BD9-81ED-4DB2-BD59-A6C34878D82A}">
                    <a16:rowId xmlns:a16="http://schemas.microsoft.com/office/drawing/2014/main" val="4170897877"/>
                  </a:ext>
                </a:extLst>
              </a:tr>
              <a:tr h="629153">
                <a:tc rowSpan="2">
                  <a:txBody>
                    <a:bodyPr/>
                    <a:lstStyle/>
                    <a:p>
                      <a:pPr algn="ctr">
                        <a:lnSpc>
                          <a:spcPct val="107000"/>
                        </a:lnSpc>
                        <a:spcAft>
                          <a:spcPts val="800"/>
                        </a:spcAft>
                      </a:pPr>
                      <a:r>
                        <a:rPr lang="lv-LV" sz="2000" dirty="0">
                          <a:solidFill>
                            <a:schemeClr val="bg1"/>
                          </a:solidFill>
                          <a:effectLst/>
                          <a:latin typeface="+mn-lt"/>
                          <a:ea typeface="Calibri" panose="020F0502020204030204" pitchFamily="34" charset="0"/>
                          <a:cs typeface="Arial"/>
                        </a:rPr>
                        <a:t>Risinājumu izmaksas</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000" b="1" dirty="0">
                          <a:solidFill>
                            <a:schemeClr val="bg1"/>
                          </a:solidFill>
                          <a:effectLst/>
                          <a:latin typeface="+mn-lt"/>
                          <a:ea typeface="Calibri" panose="020F0502020204030204" pitchFamily="34" charset="0"/>
                          <a:cs typeface="Arial"/>
                        </a:rPr>
                        <a:t>Rīgā un Pierīgā</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solidFill>
                      <a:srgbClr val="7C1752"/>
                    </a:solidFill>
                  </a:tcPr>
                </a:tc>
                <a:tc rowSpan="2">
                  <a:txBody>
                    <a:bodyPr/>
                    <a:lstStyle/>
                    <a:p>
                      <a:pPr algn="ctr">
                        <a:lnSpc>
                          <a:spcPct val="107000"/>
                        </a:lnSpc>
                        <a:spcAft>
                          <a:spcPts val="800"/>
                        </a:spcAft>
                      </a:pPr>
                      <a:r>
                        <a:rPr lang="lv-LV" sz="2000" b="1" dirty="0">
                          <a:solidFill>
                            <a:schemeClr val="bg1"/>
                          </a:solidFill>
                          <a:effectLst/>
                          <a:latin typeface="+mn-lt"/>
                          <a:ea typeface="Calibri" panose="020F0502020204030204" pitchFamily="34" charset="0"/>
                          <a:cs typeface="Arial"/>
                        </a:rPr>
                        <a:t>100%</a:t>
                      </a:r>
                    </a:p>
                    <a:p>
                      <a:pPr marL="0" marR="0" lvl="0" indent="0" algn="ctr" defTabSz="914400" rtl="0" eaLnBrk="1" fontAlgn="auto" latinLnBrk="0" hangingPunct="1">
                        <a:lnSpc>
                          <a:spcPct val="107000"/>
                        </a:lnSpc>
                        <a:spcBef>
                          <a:spcPts val="0"/>
                        </a:spcBef>
                        <a:spcAft>
                          <a:spcPts val="800"/>
                        </a:spcAft>
                        <a:buClrTx/>
                        <a:buSzTx/>
                        <a:buFontTx/>
                        <a:buNone/>
                        <a:tabLst/>
                        <a:defRPr/>
                      </a:pPr>
                      <a:r>
                        <a:rPr lang="lv-LV" sz="1800" b="0" i="1" dirty="0" err="1">
                          <a:solidFill>
                            <a:schemeClr val="bg1"/>
                          </a:solidFill>
                          <a:effectLst/>
                          <a:latin typeface="+mn-lt"/>
                          <a:ea typeface="Calibri" panose="020F0502020204030204" pitchFamily="34" charset="0"/>
                          <a:cs typeface="Arial"/>
                        </a:rPr>
                        <a:t>De</a:t>
                      </a:r>
                      <a:r>
                        <a:rPr lang="lv-LV" sz="1800" b="0" i="1" dirty="0">
                          <a:solidFill>
                            <a:schemeClr val="bg1"/>
                          </a:solidFill>
                          <a:effectLst/>
                          <a:latin typeface="+mn-lt"/>
                          <a:ea typeface="Calibri" panose="020F0502020204030204" pitchFamily="34" charset="0"/>
                          <a:cs typeface="Arial"/>
                        </a:rPr>
                        <a:t> </a:t>
                      </a:r>
                      <a:r>
                        <a:rPr lang="lv-LV" sz="1800" b="0" i="1" dirty="0" err="1">
                          <a:solidFill>
                            <a:schemeClr val="bg1"/>
                          </a:solidFill>
                          <a:effectLst/>
                          <a:latin typeface="+mn-lt"/>
                          <a:ea typeface="Calibri" panose="020F0502020204030204" pitchFamily="34" charset="0"/>
                          <a:cs typeface="Arial"/>
                        </a:rPr>
                        <a:t>minims</a:t>
                      </a:r>
                      <a:r>
                        <a:rPr lang="lv-LV" sz="1800" b="0" i="1" dirty="0">
                          <a:solidFill>
                            <a:schemeClr val="bg1"/>
                          </a:solidFill>
                          <a:effectLst/>
                          <a:latin typeface="+mn-lt"/>
                          <a:ea typeface="Calibri" panose="020F0502020204030204" pitchFamily="34" charset="0"/>
                          <a:cs typeface="Arial"/>
                        </a:rPr>
                        <a:t> </a:t>
                      </a:r>
                    </a:p>
                    <a:p>
                      <a:pPr algn="ctr">
                        <a:lnSpc>
                          <a:spcPct val="107000"/>
                        </a:lnSpc>
                        <a:spcAft>
                          <a:spcPts val="800"/>
                        </a:spcAft>
                      </a:pPr>
                      <a:endParaRPr lang="lv-LV" sz="2000" b="1" dirty="0">
                        <a:solidFill>
                          <a:schemeClr val="bg1"/>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50%</a:t>
                      </a:r>
                      <a:endParaRPr lang="lv-LV" sz="2500" dirty="0">
                        <a:solidFill>
                          <a:schemeClr val="bg1"/>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40%</a:t>
                      </a:r>
                      <a:endParaRPr lang="lv-LV" sz="2500" dirty="0">
                        <a:solidFill>
                          <a:schemeClr val="bg1"/>
                        </a:solidFill>
                        <a:effectLst/>
                        <a:latin typeface="+mn-lt"/>
                        <a:ea typeface="Calibri" panose="020F0502020204030204" pitchFamily="34" charset="0"/>
                        <a:cs typeface="Arial"/>
                      </a:endParaRPr>
                    </a:p>
                  </a:txBody>
                  <a:tcPr marL="24631" marR="24631"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30%</a:t>
                      </a:r>
                      <a:endParaRPr lang="lv-LV" sz="2500" dirty="0">
                        <a:solidFill>
                          <a:schemeClr val="bg1"/>
                        </a:solidFill>
                        <a:effectLst/>
                        <a:latin typeface="+mn-lt"/>
                        <a:ea typeface="Calibri" panose="020F0502020204030204" pitchFamily="34" charset="0"/>
                        <a:cs typeface="Arial"/>
                      </a:endParaRPr>
                    </a:p>
                  </a:txBody>
                  <a:tcPr marL="24631" marR="24631" marT="0" marB="0" anchor="ctr">
                    <a:lnL w="12700"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solidFill>
                      <a:srgbClr val="7C1752"/>
                    </a:solidFill>
                  </a:tcPr>
                </a:tc>
                <a:extLst>
                  <a:ext uri="{0D108BD9-81ED-4DB2-BD59-A6C34878D82A}">
                    <a16:rowId xmlns:a16="http://schemas.microsoft.com/office/drawing/2014/main" val="3060051176"/>
                  </a:ext>
                </a:extLst>
              </a:tr>
              <a:tr h="1569034">
                <a:tc vMerge="1">
                  <a:txBody>
                    <a:bodyPr/>
                    <a:lstStyle/>
                    <a:p>
                      <a:endParaRPr lang="lv-LV"/>
                    </a:p>
                  </a:txBody>
                  <a:tcPr/>
                </a:tc>
                <a:tc>
                  <a:txBody>
                    <a:bodyPr/>
                    <a:lstStyle/>
                    <a:p>
                      <a:pPr algn="ctr">
                        <a:lnSpc>
                          <a:spcPct val="107000"/>
                        </a:lnSpc>
                        <a:spcAft>
                          <a:spcPts val="800"/>
                        </a:spcAft>
                      </a:pPr>
                      <a:r>
                        <a:rPr lang="lv-LV" sz="2000" b="1" dirty="0">
                          <a:solidFill>
                            <a:schemeClr val="bg1"/>
                          </a:solidFill>
                          <a:effectLst/>
                          <a:latin typeface="+mn-lt"/>
                          <a:ea typeface="Calibri" panose="020F0502020204030204" pitchFamily="34" charset="0"/>
                          <a:cs typeface="Arial"/>
                        </a:rPr>
                        <a:t>Vidzeme, Latgale, Kurzeme, Zemgale</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vMerge="1">
                  <a:txBody>
                    <a:bodyPr/>
                    <a:lstStyle/>
                    <a:p>
                      <a:pPr algn="ctr">
                        <a:lnSpc>
                          <a:spcPct val="107000"/>
                        </a:lnSpc>
                        <a:spcAft>
                          <a:spcPts val="800"/>
                        </a:spcAft>
                      </a:pPr>
                      <a:endParaRPr lang="lv-LV" sz="2000" b="1" dirty="0">
                        <a:solidFill>
                          <a:srgbClr val="142971"/>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tc>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60%</a:t>
                      </a:r>
                      <a:endParaRPr lang="lv-LV" sz="2500" dirty="0">
                        <a:solidFill>
                          <a:schemeClr val="bg1"/>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50%</a:t>
                      </a:r>
                      <a:endParaRPr lang="lv-LV" sz="2500" dirty="0">
                        <a:solidFill>
                          <a:schemeClr val="bg1"/>
                        </a:solidFill>
                        <a:effectLst/>
                        <a:latin typeface="+mn-lt"/>
                        <a:ea typeface="Calibri" panose="020F0502020204030204" pitchFamily="34" charset="0"/>
                        <a:cs typeface="Arial"/>
                      </a:endParaRPr>
                    </a:p>
                  </a:txBody>
                  <a:tcPr marL="24631" marR="24631"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40%</a:t>
                      </a:r>
                      <a:endParaRPr lang="lv-LV" sz="2500" dirty="0">
                        <a:solidFill>
                          <a:schemeClr val="bg1"/>
                        </a:solidFill>
                        <a:effectLst/>
                        <a:latin typeface="+mn-lt"/>
                        <a:ea typeface="Calibri" panose="020F0502020204030204" pitchFamily="34" charset="0"/>
                        <a:cs typeface="Arial"/>
                      </a:endParaRPr>
                    </a:p>
                  </a:txBody>
                  <a:tcPr marL="24631" marR="24631" marT="0" marB="0" anchor="ctr">
                    <a:lnL w="12700"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solidFill>
                      <a:srgbClr val="7C1752"/>
                    </a:solidFill>
                  </a:tcPr>
                </a:tc>
                <a:extLst>
                  <a:ext uri="{0D108BD9-81ED-4DB2-BD59-A6C34878D82A}">
                    <a16:rowId xmlns:a16="http://schemas.microsoft.com/office/drawing/2014/main" val="2274626678"/>
                  </a:ext>
                </a:extLst>
              </a:tr>
              <a:tr h="854872">
                <a:tc>
                  <a:txBody>
                    <a:bodyPr/>
                    <a:lstStyle/>
                    <a:p>
                      <a:pPr algn="ctr">
                        <a:lnSpc>
                          <a:spcPct val="107000"/>
                        </a:lnSpc>
                        <a:spcAft>
                          <a:spcPts val="800"/>
                        </a:spcAft>
                      </a:pPr>
                      <a:r>
                        <a:rPr lang="lv-LV" sz="2000" dirty="0">
                          <a:solidFill>
                            <a:schemeClr val="bg1"/>
                          </a:solidFill>
                          <a:effectLst/>
                          <a:latin typeface="+mn-lt"/>
                          <a:ea typeface="Calibri" panose="020F0502020204030204" pitchFamily="34" charset="0"/>
                          <a:cs typeface="Arial"/>
                        </a:rPr>
                        <a:t>Konsultāciju izmaksas</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7C1752"/>
                    </a:solidFill>
                  </a:tcPr>
                </a:tc>
                <a:tc>
                  <a:txBody>
                    <a:bodyPr/>
                    <a:lstStyle/>
                    <a:p>
                      <a:pPr algn="ctr">
                        <a:lnSpc>
                          <a:spcPct val="107000"/>
                        </a:lnSpc>
                        <a:spcAft>
                          <a:spcPts val="800"/>
                        </a:spcAft>
                      </a:pPr>
                      <a:r>
                        <a:rPr lang="lv-LV" sz="2000" b="1" dirty="0">
                          <a:solidFill>
                            <a:schemeClr val="bg1"/>
                          </a:solidFill>
                          <a:effectLst/>
                          <a:latin typeface="+mn-lt"/>
                          <a:ea typeface="Calibri" panose="020F0502020204030204" pitchFamily="34" charset="0"/>
                          <a:cs typeface="Arial"/>
                        </a:rPr>
                        <a:t>Visā Latvijā</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7C1752"/>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2400" b="1" dirty="0">
                          <a:solidFill>
                            <a:schemeClr val="bg1"/>
                          </a:solidFill>
                          <a:effectLst/>
                          <a:latin typeface="+mn-lt"/>
                          <a:ea typeface="Calibri" panose="020F0502020204030204" pitchFamily="34" charset="0"/>
                          <a:cs typeface="Arial"/>
                        </a:rPr>
                        <a:t>50%</a:t>
                      </a:r>
                      <a:endParaRPr lang="lv-LV" sz="2400" dirty="0">
                        <a:solidFill>
                          <a:schemeClr val="bg1"/>
                        </a:solidFill>
                        <a:effectLst/>
                        <a:latin typeface="+mn-lt"/>
                        <a:ea typeface="Calibri" panose="020F0502020204030204" pitchFamily="34" charset="0"/>
                        <a:cs typeface="Arial"/>
                      </a:endParaRPr>
                    </a:p>
                    <a:p>
                      <a:pPr algn="ctr">
                        <a:lnSpc>
                          <a:spcPct val="107000"/>
                        </a:lnSpc>
                        <a:spcAft>
                          <a:spcPts val="800"/>
                        </a:spcAft>
                      </a:pPr>
                      <a:r>
                        <a:rPr lang="lv-LV" sz="1600" b="0" i="1" dirty="0" err="1">
                          <a:solidFill>
                            <a:schemeClr val="bg1"/>
                          </a:solidFill>
                          <a:effectLst/>
                          <a:latin typeface="+mn-lt"/>
                          <a:ea typeface="Calibri" panose="020F0502020204030204" pitchFamily="34" charset="0"/>
                          <a:cs typeface="Arial"/>
                        </a:rPr>
                        <a:t>De</a:t>
                      </a:r>
                      <a:r>
                        <a:rPr lang="lv-LV" sz="1600" b="0" i="1" dirty="0">
                          <a:solidFill>
                            <a:schemeClr val="bg1"/>
                          </a:solidFill>
                          <a:effectLst/>
                          <a:latin typeface="+mn-lt"/>
                          <a:ea typeface="Calibri" panose="020F0502020204030204" pitchFamily="34" charset="0"/>
                          <a:cs typeface="Arial"/>
                        </a:rPr>
                        <a:t> </a:t>
                      </a:r>
                      <a:r>
                        <a:rPr lang="lv-LV" sz="1600" b="0" i="1" dirty="0" err="1">
                          <a:solidFill>
                            <a:schemeClr val="bg1"/>
                          </a:solidFill>
                          <a:effectLst/>
                          <a:latin typeface="+mn-lt"/>
                          <a:ea typeface="Calibri" panose="020F0502020204030204" pitchFamily="34" charset="0"/>
                          <a:cs typeface="Arial"/>
                        </a:rPr>
                        <a:t>minims</a:t>
                      </a:r>
                      <a:r>
                        <a:rPr lang="lv-LV" sz="1600" b="0" i="1" dirty="0">
                          <a:solidFill>
                            <a:schemeClr val="bg1"/>
                          </a:solidFill>
                          <a:effectLst/>
                          <a:latin typeface="+mn-lt"/>
                          <a:ea typeface="Calibri" panose="020F0502020204030204" pitchFamily="34" charset="0"/>
                          <a:cs typeface="Arial"/>
                        </a:rPr>
                        <a:t> </a:t>
                      </a:r>
                    </a:p>
                    <a:p>
                      <a:pPr algn="ctr">
                        <a:lnSpc>
                          <a:spcPct val="107000"/>
                        </a:lnSpc>
                        <a:spcAft>
                          <a:spcPts val="800"/>
                        </a:spcAft>
                      </a:pPr>
                      <a:endParaRPr lang="lv-LV" sz="2000" b="1" dirty="0">
                        <a:solidFill>
                          <a:schemeClr val="bg1"/>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7C1752"/>
                    </a:solidFill>
                  </a:tcPr>
                </a:tc>
                <a:tc gridSpan="2">
                  <a:txBody>
                    <a:bodyPr/>
                    <a:lstStyle/>
                    <a:p>
                      <a:pPr algn="ctr">
                        <a:lnSpc>
                          <a:spcPct val="107000"/>
                        </a:lnSpc>
                        <a:spcAft>
                          <a:spcPts val="800"/>
                        </a:spcAft>
                      </a:pPr>
                      <a:r>
                        <a:rPr lang="lv-LV" sz="2500" b="1" dirty="0">
                          <a:solidFill>
                            <a:schemeClr val="bg1"/>
                          </a:solidFill>
                          <a:effectLst/>
                          <a:latin typeface="+mn-lt"/>
                          <a:ea typeface="Calibri" panose="020F0502020204030204" pitchFamily="34" charset="0"/>
                          <a:cs typeface="Arial"/>
                        </a:rPr>
                        <a:t>50%</a:t>
                      </a:r>
                      <a:endParaRPr lang="lv-LV" sz="2500" dirty="0">
                        <a:solidFill>
                          <a:schemeClr val="bg1"/>
                        </a:solidFill>
                        <a:effectLst/>
                        <a:latin typeface="+mn-lt"/>
                        <a:ea typeface="Calibri" panose="020F0502020204030204" pitchFamily="34" charset="0"/>
                        <a:cs typeface="Arial"/>
                      </a:endParaRP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7C1752"/>
                    </a:solidFill>
                  </a:tcPr>
                </a:tc>
                <a:tc hMerge="1">
                  <a:txBody>
                    <a:bodyPr/>
                    <a:lstStyle/>
                    <a:p>
                      <a:endParaRPr lang="lv-LV"/>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2500" b="1" i="0" u="none" strike="noStrike" cap="none" spc="0" baseline="0" dirty="0">
                          <a:ln>
                            <a:noFill/>
                          </a:ln>
                          <a:solidFill>
                            <a:schemeClr val="bg1"/>
                          </a:solidFill>
                          <a:effectLst/>
                          <a:uFillTx/>
                          <a:latin typeface="+mn-lt"/>
                          <a:ea typeface="Calibri" panose="020F0502020204030204" pitchFamily="34" charset="0"/>
                          <a:cs typeface="Arial"/>
                          <a:sym typeface="Proxima Nova Regular"/>
                        </a:rPr>
                        <a:t>50%</a:t>
                      </a:r>
                    </a:p>
                    <a:p>
                      <a:pPr marL="0" marR="0" indent="0" algn="ctr" defTabSz="914400" rtl="0" latinLnBrk="0">
                        <a:lnSpc>
                          <a:spcPct val="107000"/>
                        </a:lnSpc>
                        <a:spcBef>
                          <a:spcPts val="0"/>
                        </a:spcBef>
                        <a:spcAft>
                          <a:spcPts val="800"/>
                        </a:spcAft>
                        <a:buClrTx/>
                        <a:buSzTx/>
                        <a:buFontTx/>
                        <a:buNone/>
                        <a:tabLst/>
                      </a:pPr>
                      <a:r>
                        <a:rPr lang="lv-LV" sz="1400" b="1" i="1" u="none" strike="noStrike" cap="none" spc="0" baseline="0" dirty="0" err="1">
                          <a:ln>
                            <a:noFill/>
                          </a:ln>
                          <a:solidFill>
                            <a:schemeClr val="bg1"/>
                          </a:solidFill>
                          <a:effectLst/>
                          <a:uFillTx/>
                          <a:latin typeface="+mn-lt"/>
                          <a:ea typeface="Calibri" panose="020F0502020204030204" pitchFamily="34" charset="0"/>
                          <a:cs typeface="Arial"/>
                          <a:sym typeface="Proxima Nova Regular"/>
                        </a:rPr>
                        <a:t>De</a:t>
                      </a:r>
                      <a:r>
                        <a:rPr lang="lv-LV" sz="1400" b="1" i="1" u="none" strike="noStrike" cap="none" spc="0" baseline="0" dirty="0">
                          <a:ln>
                            <a:noFill/>
                          </a:ln>
                          <a:solidFill>
                            <a:schemeClr val="bg1"/>
                          </a:solidFill>
                          <a:effectLst/>
                          <a:uFillTx/>
                          <a:latin typeface="+mn-lt"/>
                          <a:ea typeface="Calibri" panose="020F0502020204030204" pitchFamily="34" charset="0"/>
                          <a:cs typeface="Arial"/>
                          <a:sym typeface="Proxima Nova Regular"/>
                        </a:rPr>
                        <a:t> </a:t>
                      </a:r>
                      <a:r>
                        <a:rPr lang="lv-LV" sz="1400" b="1" i="1" u="none" strike="noStrike" cap="none" spc="0" baseline="0" dirty="0" err="1">
                          <a:ln>
                            <a:noFill/>
                          </a:ln>
                          <a:solidFill>
                            <a:schemeClr val="bg1"/>
                          </a:solidFill>
                          <a:effectLst/>
                          <a:uFillTx/>
                          <a:latin typeface="+mn-lt"/>
                          <a:ea typeface="Calibri" panose="020F0502020204030204" pitchFamily="34" charset="0"/>
                          <a:cs typeface="Arial"/>
                          <a:sym typeface="Proxima Nova Regular"/>
                        </a:rPr>
                        <a:t>minims</a:t>
                      </a:r>
                      <a:r>
                        <a:rPr lang="lv-LV" sz="1400" b="1" i="1" u="none" strike="noStrike" cap="none" spc="0" baseline="0" dirty="0">
                          <a:ln>
                            <a:noFill/>
                          </a:ln>
                          <a:solidFill>
                            <a:schemeClr val="bg1"/>
                          </a:solidFill>
                          <a:effectLst/>
                          <a:uFillTx/>
                          <a:latin typeface="+mn-lt"/>
                          <a:ea typeface="Calibri" panose="020F0502020204030204" pitchFamily="34" charset="0"/>
                          <a:cs typeface="Arial"/>
                          <a:sym typeface="Proxima Nova Regular"/>
                        </a:rPr>
                        <a:t> </a:t>
                      </a:r>
                    </a:p>
                    <a:p>
                      <a:pPr algn="ctr">
                        <a:lnSpc>
                          <a:spcPct val="107000"/>
                        </a:lnSpc>
                        <a:spcAft>
                          <a:spcPts val="800"/>
                        </a:spcAft>
                      </a:pPr>
                      <a:endParaRPr lang="lv-LV" sz="1400" b="0" i="1" dirty="0">
                        <a:solidFill>
                          <a:schemeClr val="bg1"/>
                        </a:solidFill>
                        <a:effectLst/>
                        <a:latin typeface="+mn-lt"/>
                        <a:ea typeface="Calibri" panose="020F0502020204030204" pitchFamily="34" charset="0"/>
                        <a:cs typeface="Arial"/>
                      </a:endParaRPr>
                    </a:p>
                  </a:txBody>
                  <a:tcPr marL="24631" marR="24631" marT="0" marB="0" anchor="ctr">
                    <a:lnL w="12700"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7C1752"/>
                    </a:solidFill>
                  </a:tcPr>
                </a:tc>
                <a:extLst>
                  <a:ext uri="{0D108BD9-81ED-4DB2-BD59-A6C34878D82A}">
                    <a16:rowId xmlns:a16="http://schemas.microsoft.com/office/drawing/2014/main" val="1807563737"/>
                  </a:ext>
                </a:extLst>
              </a:tr>
            </a:tbl>
          </a:graphicData>
        </a:graphic>
      </p:graphicFrame>
      <p:sp>
        <p:nvSpPr>
          <p:cNvPr id="6" name="TextBox 5">
            <a:extLst>
              <a:ext uri="{FF2B5EF4-FFF2-40B4-BE49-F238E27FC236}">
                <a16:creationId xmlns:a16="http://schemas.microsoft.com/office/drawing/2014/main" id="{75C3C9A9-024F-397C-BF9B-335F227E5404}"/>
              </a:ext>
            </a:extLst>
          </p:cNvPr>
          <p:cNvSpPr txBox="1"/>
          <p:nvPr/>
        </p:nvSpPr>
        <p:spPr>
          <a:xfrm>
            <a:off x="295712" y="6456512"/>
            <a:ext cx="1097503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bg2">
                    <a:lumMod val="40000"/>
                    <a:lumOff val="60000"/>
                  </a:schemeClr>
                </a:solidFill>
                <a:effectLst/>
                <a:uLnTx/>
                <a:uFillTx/>
                <a:sym typeface="Proxima Nova Regular"/>
                <a:hlinkClick r:id="rId5">
                  <a:extLst>
                    <a:ext uri="{A12FA001-AC4F-418D-AE19-62706E023703}">
                      <ahyp:hlinkClr xmlns:ahyp="http://schemas.microsoft.com/office/drawing/2018/hyperlinkcolor" val="tx"/>
                    </a:ext>
                  </a:extLst>
                </a:hlinkClick>
              </a:rPr>
              <a:t>https://likumi.lv/ta/id/328252-par-latvijas-republikas-statistiskajiem-regioniem-un-tajos-ietilpstosajam-administrativajam-vienibam</a:t>
            </a:r>
            <a:r>
              <a:rPr kumimoji="0" lang="lv-LV" sz="1400" b="0" i="0" u="none" strike="noStrike" kern="0" cap="none" spc="0" normalizeH="0" baseline="0" noProof="0" dirty="0">
                <a:ln>
                  <a:noFill/>
                </a:ln>
                <a:solidFill>
                  <a:schemeClr val="bg2">
                    <a:lumMod val="40000"/>
                    <a:lumOff val="60000"/>
                  </a:schemeClr>
                </a:solidFill>
                <a:effectLst/>
                <a:uLnTx/>
                <a:uFillTx/>
                <a:sym typeface="Proxima Nova Regular"/>
              </a:rPr>
              <a:t> </a:t>
            </a:r>
          </a:p>
        </p:txBody>
      </p:sp>
    </p:spTree>
    <p:extLst>
      <p:ext uri="{BB962C8B-B14F-4D97-AF65-F5344CB8AC3E}">
        <p14:creationId xmlns:p14="http://schemas.microsoft.com/office/powerpoint/2010/main" val="9844639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F6184-C257-CDE3-2A0C-87291012841A}"/>
              </a:ext>
            </a:extLst>
          </p:cNvPr>
          <p:cNvPicPr>
            <a:picLocks noChangeAspect="1"/>
          </p:cNvPicPr>
          <p:nvPr/>
        </p:nvPicPr>
        <p:blipFill>
          <a:blip r:embed="rId2"/>
          <a:stretch>
            <a:fillRect/>
          </a:stretch>
        </p:blipFill>
        <p:spPr>
          <a:xfrm>
            <a:off x="295712" y="235928"/>
            <a:ext cx="1550321" cy="2199048"/>
          </a:xfrm>
          <a:prstGeom prst="rect">
            <a:avLst/>
          </a:prstGeom>
        </p:spPr>
      </p:pic>
      <p:sp>
        <p:nvSpPr>
          <p:cNvPr id="4" name="Rectangle 4">
            <a:extLst>
              <a:ext uri="{FF2B5EF4-FFF2-40B4-BE49-F238E27FC236}">
                <a16:creationId xmlns:a16="http://schemas.microsoft.com/office/drawing/2014/main" id="{DA0ABB1D-B0B3-B342-D8FD-1936F6EDD544}"/>
              </a:ext>
            </a:extLst>
          </p:cNvPr>
          <p:cNvSpPr/>
          <p:nvPr/>
        </p:nvSpPr>
        <p:spPr>
          <a:xfrm>
            <a:off x="462337" y="463339"/>
            <a:ext cx="11423676" cy="5986068"/>
          </a:xfrm>
          <a:prstGeom prst="rect">
            <a:avLst/>
          </a:prstGeom>
          <a:solidFill>
            <a:srgbClr val="203864">
              <a:alpha val="64000"/>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defRPr>
            </a:pPr>
            <a:endParaRPr kumimoji="0" lang="lv-LV" sz="3600" b="0" i="0" u="none" strike="noStrike" kern="0" cap="none" spc="0" normalizeH="0" baseline="0" noProof="0">
              <a:ln>
                <a:noFill/>
              </a:ln>
              <a:solidFill>
                <a:schemeClr val="bg1"/>
              </a:solidFill>
              <a:effectLst/>
              <a:uLnTx/>
              <a:uFillTx/>
              <a:sym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BBC6A6E6-AC18-3591-6056-67D5F01C7B2D}"/>
              </a:ext>
            </a:extLst>
          </p:cNvPr>
          <p:cNvSpPr txBox="1"/>
          <p:nvPr/>
        </p:nvSpPr>
        <p:spPr>
          <a:xfrm>
            <a:off x="1899026" y="617449"/>
            <a:ext cx="8393942" cy="600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457200" rtl="0" eaLnBrk="1" fontAlgn="auto" latinLnBrk="0" hangingPunct="0">
              <a:lnSpc>
                <a:spcPct val="100000"/>
              </a:lnSpc>
              <a:spcBef>
                <a:spcPts val="0"/>
              </a:spcBef>
              <a:spcAft>
                <a:spcPts val="600"/>
              </a:spcAft>
              <a:buClrTx/>
              <a:buSzPct val="100000"/>
              <a:buFontTx/>
              <a:buNone/>
              <a:tabLst/>
              <a:defRPr sz="2400">
                <a:solidFill>
                  <a:srgbClr val="FFFFFF"/>
                </a:solidFill>
              </a:defRPr>
            </a:pPr>
            <a:r>
              <a:rPr lang="lv-LV" sz="3300" b="1" dirty="0">
                <a:solidFill>
                  <a:schemeClr val="bg1"/>
                </a:solidFill>
                <a:effectLst>
                  <a:outerShdw blurRad="38100" dist="38100" dir="2700000" algn="tl">
                    <a:srgbClr val="000000">
                      <a:alpha val="43137"/>
                    </a:srgbClr>
                  </a:outerShdw>
                </a:effectLst>
                <a:latin typeface="Proxima Nova Regular"/>
              </a:rPr>
              <a:t>MVK statusa noteikšana</a:t>
            </a:r>
          </a:p>
        </p:txBody>
      </p:sp>
      <p:graphicFrame>
        <p:nvGraphicFramePr>
          <p:cNvPr id="6" name="Table">
            <a:extLst>
              <a:ext uri="{FF2B5EF4-FFF2-40B4-BE49-F238E27FC236}">
                <a16:creationId xmlns:a16="http://schemas.microsoft.com/office/drawing/2014/main" id="{3CE367CA-DF1A-5313-2DDE-1C7F9CCC0543}"/>
              </a:ext>
            </a:extLst>
          </p:cNvPr>
          <p:cNvGraphicFramePr/>
          <p:nvPr>
            <p:extLst>
              <p:ext uri="{D42A27DB-BD31-4B8C-83A1-F6EECF244321}">
                <p14:modId xmlns:p14="http://schemas.microsoft.com/office/powerpoint/2010/main" val="1752412949"/>
              </p:ext>
            </p:extLst>
          </p:nvPr>
        </p:nvGraphicFramePr>
        <p:xfrm>
          <a:off x="1230036" y="1371719"/>
          <a:ext cx="10051108" cy="3174998"/>
        </p:xfrm>
        <a:graphic>
          <a:graphicData uri="http://schemas.openxmlformats.org/drawingml/2006/table">
            <a:tbl>
              <a:tblPr bandRow="1">
                <a:tableStyleId>{4C3C2611-4C71-4FC5-86AE-919BDF0F9419}</a:tableStyleId>
              </a:tblPr>
              <a:tblGrid>
                <a:gridCol w="2062198">
                  <a:extLst>
                    <a:ext uri="{9D8B030D-6E8A-4147-A177-3AD203B41FA5}">
                      <a16:colId xmlns:a16="http://schemas.microsoft.com/office/drawing/2014/main" val="20000"/>
                    </a:ext>
                  </a:extLst>
                </a:gridCol>
                <a:gridCol w="2062198">
                  <a:extLst>
                    <a:ext uri="{9D8B030D-6E8A-4147-A177-3AD203B41FA5}">
                      <a16:colId xmlns:a16="http://schemas.microsoft.com/office/drawing/2014/main" val="20001"/>
                    </a:ext>
                  </a:extLst>
                </a:gridCol>
                <a:gridCol w="819743">
                  <a:extLst>
                    <a:ext uri="{9D8B030D-6E8A-4147-A177-3AD203B41FA5}">
                      <a16:colId xmlns:a16="http://schemas.microsoft.com/office/drawing/2014/main" val="20002"/>
                    </a:ext>
                  </a:extLst>
                </a:gridCol>
                <a:gridCol w="2204281">
                  <a:extLst>
                    <a:ext uri="{9D8B030D-6E8A-4147-A177-3AD203B41FA5}">
                      <a16:colId xmlns:a16="http://schemas.microsoft.com/office/drawing/2014/main" val="20003"/>
                    </a:ext>
                  </a:extLst>
                </a:gridCol>
                <a:gridCol w="677660">
                  <a:extLst>
                    <a:ext uri="{9D8B030D-6E8A-4147-A177-3AD203B41FA5}">
                      <a16:colId xmlns:a16="http://schemas.microsoft.com/office/drawing/2014/main" val="20004"/>
                    </a:ext>
                  </a:extLst>
                </a:gridCol>
                <a:gridCol w="2225028">
                  <a:extLst>
                    <a:ext uri="{9D8B030D-6E8A-4147-A177-3AD203B41FA5}">
                      <a16:colId xmlns:a16="http://schemas.microsoft.com/office/drawing/2014/main" val="20005"/>
                    </a:ext>
                  </a:extLst>
                </a:gridCol>
              </a:tblGrid>
              <a:tr h="764639">
                <a:tc>
                  <a:txBody>
                    <a:bodyPr/>
                    <a:lstStyle/>
                    <a:p>
                      <a:pPr algn="l" defTabSz="457200">
                        <a:defRPr sz="1800">
                          <a:solidFill>
                            <a:srgbClr val="FFFFFF"/>
                          </a:solidFill>
                          <a:latin typeface="Proxima Nova Bold"/>
                          <a:ea typeface="Proxima Nova Bold"/>
                          <a:cs typeface="Proxima Nova Bold"/>
                          <a:sym typeface="Proxima Nova Bold"/>
                        </a:defRPr>
                      </a:pPr>
                      <a:endParaRPr lang="lv-LV" b="1" noProof="0">
                        <a:effectLst>
                          <a:outerShdw blurRad="38100" dist="38100" dir="2700000" algn="tl">
                            <a:srgbClr val="000000">
                              <a:alpha val="43137"/>
                            </a:srgbClr>
                          </a:outerShdw>
                        </a:effectLst>
                      </a:endParaRPr>
                    </a:p>
                  </a:txBody>
                  <a:tcPr marL="121920" marR="121920" marT="60960" marB="60960"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ctr" defTabSz="457200">
                        <a:lnSpc>
                          <a:spcPct val="80000"/>
                        </a:lnSpc>
                        <a:defRPr sz="1800"/>
                      </a:pPr>
                      <a:r>
                        <a:rPr lang="lv-LV" b="0" noProof="0" dirty="0">
                          <a:solidFill>
                            <a:schemeClr val="bg1"/>
                          </a:solidFill>
                          <a:effectLst/>
                          <a:latin typeface="Proxima Nova Bold"/>
                          <a:ea typeface="Proxima Nova Bold"/>
                          <a:cs typeface="Proxima Nova Bold"/>
                          <a:sym typeface="Proxima Nova Bold"/>
                        </a:rPr>
                        <a:t>Darbinieku skaits</a:t>
                      </a:r>
                    </a:p>
                  </a:txBody>
                  <a:tcPr marL="121920" marR="121920" marT="60960" marB="60960"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l" defTabSz="457200">
                        <a:defRPr sz="1800">
                          <a:solidFill>
                            <a:srgbClr val="FFFFFF"/>
                          </a:solidFill>
                          <a:latin typeface="Proxima Nova Bold"/>
                          <a:ea typeface="Proxima Nova Bold"/>
                          <a:cs typeface="Proxima Nova Bold"/>
                          <a:sym typeface="Proxima Nova Bold"/>
                        </a:defRPr>
                      </a:pPr>
                      <a:endParaRPr lang="lv-LV" b="1" noProof="0">
                        <a:effectLst>
                          <a:outerShdw blurRad="38100" dist="38100" dir="2700000" algn="tl">
                            <a:srgbClr val="000000">
                              <a:alpha val="43137"/>
                            </a:srgbClr>
                          </a:outerShdw>
                        </a:effectLst>
                      </a:endParaRPr>
                    </a:p>
                  </a:txBody>
                  <a:tcPr marL="121920" marR="121920" marT="60960" marB="60960"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b="0" noProof="0" dirty="0">
                          <a:solidFill>
                            <a:srgbClr val="FFFFFF"/>
                          </a:solidFill>
                          <a:effectLst/>
                          <a:latin typeface="Proxima Nova Bold"/>
                          <a:ea typeface="Proxima Nova Bold"/>
                          <a:cs typeface="Proxima Nova Bold"/>
                          <a:sym typeface="Proxima Nova Bold"/>
                        </a:rPr>
                        <a:t>Apgrozījums</a:t>
                      </a:r>
                    </a:p>
                  </a:txBody>
                  <a:tcPr marL="121920" marR="121920" marT="60960" marB="60960"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l" defTabSz="457200">
                        <a:defRPr sz="1800">
                          <a:solidFill>
                            <a:srgbClr val="FFFFFF"/>
                          </a:solidFill>
                          <a:latin typeface="Proxima Nova Bold"/>
                          <a:ea typeface="Proxima Nova Bold"/>
                          <a:cs typeface="Proxima Nova Bold"/>
                          <a:sym typeface="Proxima Nova Bold"/>
                        </a:defRPr>
                      </a:pPr>
                      <a:endParaRPr lang="lv-LV" b="0" noProof="0" dirty="0">
                        <a:effectLst/>
                      </a:endParaRPr>
                    </a:p>
                  </a:txBody>
                  <a:tcPr marL="121920" marR="121920" marT="60960" marB="60960"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b="0" noProof="0" dirty="0">
                          <a:solidFill>
                            <a:srgbClr val="FFFFFF"/>
                          </a:solidFill>
                          <a:effectLst/>
                          <a:latin typeface="Proxima Nova Bold"/>
                          <a:ea typeface="Proxima Nova Bold"/>
                          <a:cs typeface="Proxima Nova Bold"/>
                          <a:sym typeface="Proxima Nova Bold"/>
                        </a:rPr>
                        <a:t>Bilance</a:t>
                      </a:r>
                    </a:p>
                  </a:txBody>
                  <a:tcPr marL="121920" marR="121920" marT="60960" marB="60960" anchor="ctr" horzOverflow="overflow">
                    <a:lnL w="0">
                      <a:miter lim="400000"/>
                    </a:lnL>
                    <a:lnR w="0">
                      <a:miter lim="400000"/>
                    </a:lnR>
                    <a:lnT w="0">
                      <a:miter lim="400000"/>
                    </a:lnT>
                    <a:lnB w="1905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000"/>
                  </a:ext>
                </a:extLst>
              </a:tr>
              <a:tr h="803453">
                <a:tc>
                  <a:txBody>
                    <a:bodyPr/>
                    <a:lstStyle/>
                    <a:p>
                      <a:pPr algn="l" defTabSz="457200">
                        <a:defRPr sz="1800"/>
                      </a:pPr>
                      <a:r>
                        <a:rPr lang="lv-LV" sz="2000" b="1" noProof="0" dirty="0">
                          <a:solidFill>
                            <a:schemeClr val="bg1"/>
                          </a:solidFill>
                          <a:effectLst/>
                        </a:rPr>
                        <a:t>Mikro (sīks)</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rPr>
                        <a:t>&lt; 10</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latin typeface="Proxima Nova Bold"/>
                          <a:ea typeface="Proxima Nova Bold"/>
                          <a:cs typeface="Proxima Nova Bold"/>
                        </a:rPr>
                        <a:t>un</a:t>
                      </a:r>
                      <a:endParaRPr lang="lv-LV" sz="2000" noProof="0" dirty="0">
                        <a:solidFill>
                          <a:schemeClr val="bg1"/>
                        </a:solidFill>
                        <a:effectLst/>
                        <a:latin typeface="Proxima Nova Bold"/>
                        <a:ea typeface="Proxima Nova Bold"/>
                        <a:cs typeface="Proxima Nova Bold"/>
                        <a:sym typeface="Proxima Nova Bold"/>
                      </a:endParaRP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rPr>
                        <a:t>≤ 2 milj. EUR</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a:solidFill>
                            <a:schemeClr val="bg1"/>
                          </a:solidFill>
                          <a:effectLst/>
                          <a:latin typeface="Proxima Nova Bold"/>
                          <a:ea typeface="Proxima Nova Bold"/>
                          <a:cs typeface="Proxima Nova Bold"/>
                          <a:sym typeface="Proxima Nova Bold"/>
                        </a:rPr>
                        <a:t>vai</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rPr>
                        <a:t>≤ 2 milj. EUR</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001"/>
                  </a:ext>
                </a:extLst>
              </a:tr>
              <a:tr h="803453">
                <a:tc>
                  <a:txBody>
                    <a:bodyPr/>
                    <a:lstStyle/>
                    <a:p>
                      <a:pPr algn="l" defTabSz="457200">
                        <a:defRPr sz="1800"/>
                      </a:pPr>
                      <a:r>
                        <a:rPr lang="lv-LV" sz="2000" b="1" noProof="0">
                          <a:solidFill>
                            <a:schemeClr val="bg1"/>
                          </a:solidFill>
                          <a:effectLst/>
                        </a:rPr>
                        <a:t>Mazs</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rPr>
                        <a:t>&lt; 50</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latin typeface="Proxima Nova Bold"/>
                          <a:ea typeface="Proxima Nova Bold"/>
                          <a:cs typeface="Proxima Nova Bold"/>
                        </a:rPr>
                        <a:t>un</a:t>
                      </a:r>
                      <a:endParaRPr lang="lv-LV" sz="2000" noProof="0" dirty="0">
                        <a:solidFill>
                          <a:schemeClr val="bg1"/>
                        </a:solidFill>
                        <a:effectLst/>
                        <a:latin typeface="Proxima Nova Bold"/>
                        <a:ea typeface="Proxima Nova Bold"/>
                        <a:cs typeface="Proxima Nova Bold"/>
                        <a:sym typeface="Proxima Nova Bold"/>
                      </a:endParaRP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rPr>
                        <a:t>≤ 10 milj. EUR</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latin typeface="Proxima Nova Bold"/>
                          <a:ea typeface="Proxima Nova Bold"/>
                          <a:cs typeface="Proxima Nova Bold"/>
                          <a:sym typeface="Proxima Nova Bold"/>
                        </a:rPr>
                        <a:t>vai</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tc>
                  <a:txBody>
                    <a:bodyPr/>
                    <a:lstStyle/>
                    <a:p>
                      <a:pPr algn="ctr" defTabSz="457200">
                        <a:defRPr sz="1800"/>
                      </a:pPr>
                      <a:r>
                        <a:rPr lang="lv-LV" sz="2000" noProof="0" dirty="0">
                          <a:solidFill>
                            <a:schemeClr val="bg1"/>
                          </a:solidFill>
                          <a:effectLst/>
                        </a:rPr>
                        <a:t>≤ 10 milj. EUR</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002"/>
                  </a:ext>
                </a:extLst>
              </a:tr>
              <a:tr h="803453">
                <a:tc>
                  <a:txBody>
                    <a:bodyPr/>
                    <a:lstStyle/>
                    <a:p>
                      <a:pPr algn="l" defTabSz="457200">
                        <a:defRPr sz="1800"/>
                      </a:pPr>
                      <a:r>
                        <a:rPr lang="lv-LV" sz="2000" b="1" noProof="0" dirty="0">
                          <a:solidFill>
                            <a:schemeClr val="bg1"/>
                          </a:solidFill>
                          <a:effectLst/>
                        </a:rPr>
                        <a:t>Vidējs</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2000" noProof="0" dirty="0">
                          <a:solidFill>
                            <a:schemeClr val="bg1"/>
                          </a:solidFill>
                          <a:effectLst/>
                        </a:rPr>
                        <a:t>&lt; 250</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2000" noProof="0" dirty="0">
                          <a:solidFill>
                            <a:schemeClr val="bg1"/>
                          </a:solidFill>
                          <a:effectLst/>
                          <a:latin typeface="Proxima Nova Bold"/>
                          <a:ea typeface="Proxima Nova Bold"/>
                          <a:cs typeface="Proxima Nova Bold"/>
                        </a:rPr>
                        <a:t>un</a:t>
                      </a:r>
                      <a:endParaRPr lang="lv-LV" sz="2000" noProof="0" dirty="0">
                        <a:solidFill>
                          <a:schemeClr val="bg1"/>
                        </a:solidFill>
                        <a:effectLst/>
                        <a:latin typeface="Proxima Nova Bold"/>
                        <a:ea typeface="Proxima Nova Bold"/>
                        <a:cs typeface="Proxima Nova Bold"/>
                        <a:sym typeface="Proxima Nova Bold"/>
                      </a:endParaRP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2000" noProof="0" dirty="0">
                          <a:solidFill>
                            <a:schemeClr val="bg1"/>
                          </a:solidFill>
                          <a:effectLst/>
                        </a:rPr>
                        <a:t>≤ 50 milj. EUR</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2000" noProof="0">
                          <a:solidFill>
                            <a:schemeClr val="bg1"/>
                          </a:solidFill>
                          <a:effectLst/>
                          <a:latin typeface="Proxima Nova Bold"/>
                          <a:ea typeface="Proxima Nova Bold"/>
                          <a:cs typeface="Proxima Nova Bold"/>
                          <a:sym typeface="Proxima Nova Bold"/>
                        </a:rPr>
                        <a:t>vai</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tc>
                  <a:txBody>
                    <a:bodyPr/>
                    <a:lstStyle/>
                    <a:p>
                      <a:pPr algn="ctr" defTabSz="457200">
                        <a:defRPr sz="1800"/>
                      </a:pPr>
                      <a:r>
                        <a:rPr lang="lv-LV" sz="2000" noProof="0" dirty="0">
                          <a:solidFill>
                            <a:schemeClr val="bg1"/>
                          </a:solidFill>
                          <a:effectLst/>
                        </a:rPr>
                        <a:t>≤ 43 milj. EUR</a:t>
                      </a:r>
                    </a:p>
                  </a:txBody>
                  <a:tcPr marL="121920" marR="121920" marT="60960" marB="60960" anchor="ctr" horzOverflow="overflow">
                    <a:lnL w="0">
                      <a:miter lim="400000"/>
                    </a:lnL>
                    <a:lnR w="0">
                      <a:miter lim="400000"/>
                    </a:lnR>
                    <a:lnT w="19050" cap="flat" cmpd="sng" algn="ctr">
                      <a:solidFill>
                        <a:schemeClr val="bg1"/>
                      </a:solidFill>
                      <a:prstDash val="sysDot"/>
                      <a:round/>
                      <a:headEnd type="none" w="med" len="med"/>
                      <a:tailEnd type="none" w="med" len="med"/>
                    </a:lnT>
                    <a:lnB w="0">
                      <a:miter lim="400000"/>
                    </a:lnB>
                    <a:noFill/>
                  </a:tcPr>
                </a:tc>
                <a:extLst>
                  <a:ext uri="{0D108BD9-81ED-4DB2-BD59-A6C34878D82A}">
                    <a16:rowId xmlns:a16="http://schemas.microsoft.com/office/drawing/2014/main" val="10003"/>
                  </a:ext>
                </a:extLst>
              </a:tr>
            </a:tbl>
          </a:graphicData>
        </a:graphic>
      </p:graphicFrame>
      <p:sp>
        <p:nvSpPr>
          <p:cNvPr id="7" name="Nosakot komersanta statusu, ir jāņem vērā dati par pēdējo noslēgto finanšu gadu (darbinieku skaits, apgrozījums, bilances kopsumma). Jaundibinātiem uzņēmumiem ir jāņem vērā dati par operatīvā pārskata periodu. Nosakot komersanta statusu, jāņem vērā arī partneruzņēmumi un saistītie uzņēmumi">
            <a:extLst>
              <a:ext uri="{FF2B5EF4-FFF2-40B4-BE49-F238E27FC236}">
                <a16:creationId xmlns:a16="http://schemas.microsoft.com/office/drawing/2014/main" id="{96B790C3-C26B-FB8C-22EA-4F77527AEFD3}"/>
              </a:ext>
            </a:extLst>
          </p:cNvPr>
          <p:cNvSpPr txBox="1"/>
          <p:nvPr/>
        </p:nvSpPr>
        <p:spPr>
          <a:xfrm>
            <a:off x="1244349" y="4891348"/>
            <a:ext cx="10026698" cy="1479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defTabSz="457200">
              <a:lnSpc>
                <a:spcPct val="90000"/>
              </a:lnSpc>
              <a:defRPr>
                <a:solidFill>
                  <a:srgbClr val="FFFFFF"/>
                </a:solidFill>
              </a:defRPr>
            </a:lvl1pPr>
          </a:lstStyle>
          <a:p>
            <a:pPr marL="0" marR="0" lvl="0" indent="0" algn="l" defTabSz="457200" rtl="0" eaLnBrk="1" fontAlgn="auto" latinLnBrk="0" hangingPunct="0">
              <a:lnSpc>
                <a:spcPts val="2200"/>
              </a:lnSpc>
              <a:spcBef>
                <a:spcPts val="0"/>
              </a:spcBef>
              <a:spcAft>
                <a:spcPts val="0"/>
              </a:spcAft>
              <a:buClrTx/>
              <a:buSzTx/>
              <a:buFontTx/>
              <a:buNone/>
              <a:tabLst/>
              <a:defRPr/>
            </a:pPr>
            <a:r>
              <a:rPr lang="lv-LV" dirty="0">
                <a:solidFill>
                  <a:schemeClr val="bg1"/>
                </a:solidFill>
              </a:rPr>
              <a:t>Ja uzņēmumam ir trīs vai vairāk apstiprināti gada pārskati, uzņēmuma statusu nosaka, pārbaudot uzņēmuma datus par pēdējiem diviem pārskata periodiem. Ja uzņēmuma statuss par pēdējiem diviem pārskata periodiem atšķiras, tiek pārbaudīti pēdējie trīs pārskata periodi.</a:t>
            </a:r>
          </a:p>
          <a:p>
            <a:pPr marL="0" marR="0" lvl="0" indent="0" algn="l" defTabSz="457200" rtl="0" eaLnBrk="1" fontAlgn="auto" latinLnBrk="0" hangingPunct="0">
              <a:lnSpc>
                <a:spcPts val="2200"/>
              </a:lnSpc>
              <a:spcBef>
                <a:spcPts val="0"/>
              </a:spcBef>
              <a:spcAft>
                <a:spcPts val="0"/>
              </a:spcAft>
              <a:buClrTx/>
              <a:buSzTx/>
              <a:buFontTx/>
              <a:buNone/>
              <a:tabLst/>
              <a:defRPr/>
            </a:pPr>
            <a:r>
              <a:rPr kumimoji="0" lang="lv-LV" sz="1800" b="0" i="0" u="none" strike="noStrike" kern="0" cap="none" spc="0" normalizeH="0" baseline="0" noProof="0" dirty="0">
                <a:ln>
                  <a:noFill/>
                </a:ln>
                <a:solidFill>
                  <a:schemeClr val="bg1"/>
                </a:solidFill>
                <a:effectLst/>
                <a:uLnTx/>
                <a:uFillTx/>
                <a:sym typeface="Proxima Nova Regular"/>
              </a:rPr>
              <a:t>Jaundibinātiem uzņēmumiem ir jāņem vērā dati par operatīvā pārskata periodu. </a:t>
            </a:r>
          </a:p>
          <a:p>
            <a:pPr marL="0" marR="0" lvl="0" indent="0" algn="l" defTabSz="457200" rtl="0" eaLnBrk="1" fontAlgn="auto" latinLnBrk="0" hangingPunct="0">
              <a:lnSpc>
                <a:spcPts val="2200"/>
              </a:lnSpc>
              <a:spcBef>
                <a:spcPts val="0"/>
              </a:spcBef>
              <a:spcAft>
                <a:spcPts val="0"/>
              </a:spcAft>
              <a:buClrTx/>
              <a:buSzTx/>
              <a:buFontTx/>
              <a:buNone/>
              <a:tabLst/>
              <a:defRPr/>
            </a:pPr>
            <a:r>
              <a:rPr kumimoji="0" lang="lv-LV" sz="1800" b="0" i="0" u="none" strike="noStrike" kern="0" cap="none" spc="0" normalizeH="0" baseline="0" noProof="0" dirty="0">
                <a:ln>
                  <a:noFill/>
                </a:ln>
                <a:solidFill>
                  <a:schemeClr val="bg1"/>
                </a:solidFill>
                <a:effectLst/>
                <a:uLnTx/>
                <a:uFillTx/>
                <a:sym typeface="Proxima Nova Regular"/>
              </a:rPr>
              <a:t>Nosakot komersanta statusu, jāņem vērā arī saistītie uzņēmumi un partneruzņēmumi</a:t>
            </a:r>
          </a:p>
        </p:txBody>
      </p:sp>
    </p:spTree>
    <p:extLst>
      <p:ext uri="{BB962C8B-B14F-4D97-AF65-F5344CB8AC3E}">
        <p14:creationId xmlns:p14="http://schemas.microsoft.com/office/powerpoint/2010/main" val="12547222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9CDC-53A0-A641-81EE-82F6E77A494D}"/>
              </a:ext>
            </a:extLst>
          </p:cNvPr>
          <p:cNvPicPr>
            <a:picLocks noChangeAspect="1"/>
          </p:cNvPicPr>
          <p:nvPr/>
        </p:nvPicPr>
        <p:blipFill>
          <a:blip r:embed="rId2"/>
          <a:stretch>
            <a:fillRect/>
          </a:stretch>
        </p:blipFill>
        <p:spPr>
          <a:xfrm>
            <a:off x="295712" y="235928"/>
            <a:ext cx="1550321" cy="2199048"/>
          </a:xfrm>
          <a:prstGeom prst="rect">
            <a:avLst/>
          </a:prstGeom>
        </p:spPr>
      </p:pic>
      <p:sp>
        <p:nvSpPr>
          <p:cNvPr id="7" name="Rectangle 4">
            <a:extLst>
              <a:ext uri="{FF2B5EF4-FFF2-40B4-BE49-F238E27FC236}">
                <a16:creationId xmlns:a16="http://schemas.microsoft.com/office/drawing/2014/main" id="{EE03BA79-8801-AF5B-9FB7-56DFFF5FF848}"/>
              </a:ext>
            </a:extLst>
          </p:cNvPr>
          <p:cNvSpPr/>
          <p:nvPr/>
        </p:nvSpPr>
        <p:spPr>
          <a:xfrm>
            <a:off x="414975" y="457537"/>
            <a:ext cx="11451933" cy="595277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8"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523629C5-BE33-7601-7BDE-897358AF7043}"/>
              </a:ext>
            </a:extLst>
          </p:cNvPr>
          <p:cNvSpPr txBox="1"/>
          <p:nvPr/>
        </p:nvSpPr>
        <p:spPr>
          <a:xfrm>
            <a:off x="-71919" y="478085"/>
            <a:ext cx="11537877" cy="600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defTabSz="457200">
              <a:spcAft>
                <a:spcPts val="600"/>
              </a:spcAft>
              <a:buSzPct val="100000"/>
              <a:defRPr sz="2400">
                <a:solidFill>
                  <a:srgbClr val="FFFFFF"/>
                </a:solidFill>
              </a:defRPr>
            </a:pPr>
            <a:r>
              <a:rPr lang="lv-LV" sz="3300" b="1" dirty="0">
                <a:solidFill>
                  <a:schemeClr val="bg1"/>
                </a:solidFill>
                <a:effectLst>
                  <a:outerShdw blurRad="38100" dist="38100" dir="2700000" algn="tl">
                    <a:srgbClr val="000000">
                      <a:alpha val="43137"/>
                    </a:srgbClr>
                  </a:outerShdw>
                </a:effectLst>
                <a:latin typeface="Proxima Nova Regular"/>
              </a:rPr>
              <a:t>Neatbalsta</a:t>
            </a:r>
          </a:p>
        </p:txBody>
      </p:sp>
      <p:sp>
        <p:nvSpPr>
          <p:cNvPr id="9" name="Line">
            <a:extLst>
              <a:ext uri="{FF2B5EF4-FFF2-40B4-BE49-F238E27FC236}">
                <a16:creationId xmlns:a16="http://schemas.microsoft.com/office/drawing/2014/main" id="{9525B086-418F-5941-9070-232429B1A605}"/>
              </a:ext>
            </a:extLst>
          </p:cNvPr>
          <p:cNvSpPr/>
          <p:nvPr/>
        </p:nvSpPr>
        <p:spPr>
          <a:xfrm>
            <a:off x="1921074" y="6067293"/>
            <a:ext cx="8419188" cy="1"/>
          </a:xfrm>
          <a:prstGeom prst="line">
            <a:avLst/>
          </a:prstGeom>
          <a:ln w="25400">
            <a:solidFill>
              <a:srgbClr val="FFFFFF"/>
            </a:solidFill>
            <a:custDash>
              <a:ds d="100000" sp="200000"/>
            </a:custDash>
          </a:ln>
        </p:spPr>
        <p:txBody>
          <a:bodyPr lIns="45718" tIns="45718" rIns="45718" bIns="45718"/>
          <a:lstStyle/>
          <a:p>
            <a:pPr>
              <a:defRPr/>
            </a:pPr>
            <a:endParaRPr>
              <a:solidFill>
                <a:schemeClr val="bg1"/>
              </a:solidFill>
              <a:latin typeface="Proxima Nova Regular"/>
            </a:endParaRPr>
          </a:p>
        </p:txBody>
      </p:sp>
      <p:sp>
        <p:nvSpPr>
          <p:cNvPr id="10" name="TextBox 9">
            <a:extLst>
              <a:ext uri="{FF2B5EF4-FFF2-40B4-BE49-F238E27FC236}">
                <a16:creationId xmlns:a16="http://schemas.microsoft.com/office/drawing/2014/main" id="{7E4700A1-54BA-B43D-2D35-C5712C37DFD7}"/>
              </a:ext>
            </a:extLst>
          </p:cNvPr>
          <p:cNvSpPr txBox="1"/>
          <p:nvPr/>
        </p:nvSpPr>
        <p:spPr>
          <a:xfrm>
            <a:off x="680226" y="1231121"/>
            <a:ext cx="10900881" cy="4962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fontAlgn="base" hangingPunct="1">
              <a:spcBef>
                <a:spcPct val="0"/>
              </a:spcBef>
              <a:spcAft>
                <a:spcPct val="0"/>
              </a:spcAft>
              <a:defRPr/>
            </a:pPr>
            <a:r>
              <a:rPr lang="lv-LV" b="1" kern="1200" dirty="0">
                <a:solidFill>
                  <a:schemeClr val="bg1"/>
                </a:solidFill>
                <a:latin typeface="Proxima Nova Regular"/>
              </a:rPr>
              <a:t>Darbības:</a:t>
            </a:r>
            <a:endParaRPr lang="lv-LV" kern="1200" dirty="0">
              <a:solidFill>
                <a:schemeClr val="bg1"/>
              </a:solidFill>
              <a:latin typeface="Proxima Nova Regular"/>
            </a:endParaRP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standarta biroja tehnikas un datortehnikas iegāde, kas ir nepieciešama pamata iekšējo funkciju nodrošināšanai un procesu kopumam</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esošas programmatūras un informācijas sistēmu atbalsts, izņemot drošības testus</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esošo programmu papildināšana ar jaunu funkcionalitāti lietotājiem</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lietotāja dokumentācijas sagatavošana</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jau veikti ieguldījumi iekšējās funkcijās un procesos</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esošās programmatūras pielāgošana, izņemot drošības pilnveidojumu īstenošanu un jaunu programmatūru sinhronizēšanu atbalsta programmas mērķu īstenošanai komercdarbībā</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darbības, kas jau ir pabeigtas brīdī, kad tiek noslēgts līgums ar LIAA</a:t>
            </a:r>
          </a:p>
          <a:p>
            <a:pPr marL="381000" algn="just">
              <a:lnSpc>
                <a:spcPts val="1465"/>
              </a:lnSpc>
            </a:pPr>
            <a:r>
              <a:rPr lang="lv-LV" sz="1800" dirty="0">
                <a:solidFill>
                  <a:schemeClr val="bg1"/>
                </a:solidFill>
                <a:effectLst/>
                <a:latin typeface="Arial" panose="020B0604020202020204" pitchFamily="34" charset="0"/>
                <a:ea typeface="Times New Roman" panose="02020603050405020304" pitchFamily="18" charset="0"/>
              </a:rPr>
              <a:t> </a:t>
            </a:r>
            <a:endParaRPr lang="lv-LV" kern="1200" dirty="0">
              <a:solidFill>
                <a:schemeClr val="bg1"/>
              </a:solidFill>
              <a:latin typeface="Proxima Nova Regular"/>
            </a:endParaRPr>
          </a:p>
          <a:p>
            <a:pPr algn="just" hangingPunct="1">
              <a:defRPr/>
            </a:pPr>
            <a:r>
              <a:rPr lang="lv-LV" b="1" kern="1200" dirty="0">
                <a:solidFill>
                  <a:schemeClr val="bg1"/>
                </a:solidFill>
                <a:latin typeface="Proxima Nova Regular"/>
              </a:rPr>
              <a:t>Izmaksas:</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pievienotās vērtības nodoklis</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izmaksas, kas saistītas ar projekta iesnieguma sagatavošanu un kas ietver arī konsultāciju pakalpojumu izmaksas</a:t>
            </a:r>
          </a:p>
          <a:p>
            <a:pPr marL="285750" indent="-285750" algn="just" hangingPunct="1">
              <a:buBlip>
                <a:blip r:embed="rId3">
                  <a:extLst>
                    <a:ext uri="{96DAC541-7B7A-43D3-8B79-37D633B846F1}">
                      <asvg:svgBlip xmlns:asvg="http://schemas.microsoft.com/office/drawing/2016/SVG/main" r:embed="rId4"/>
                    </a:ext>
                  </a:extLst>
                </a:blip>
              </a:buBlip>
              <a:defRPr/>
            </a:pPr>
            <a:r>
              <a:rPr lang="lv-LV" kern="1200" dirty="0">
                <a:solidFill>
                  <a:schemeClr val="bg1"/>
                </a:solidFill>
                <a:latin typeface="Proxima Nova Regular"/>
              </a:rPr>
              <a:t>kravu iekraušanas, izkraušanas, celšanas, pārvadāšanas un glabāšanas izmaksas</a:t>
            </a:r>
          </a:p>
          <a:p>
            <a:pPr marL="285750" indent="-285750" algn="just" hangingPunct="1">
              <a:buBlip>
                <a:blip r:embed="rId3">
                  <a:extLst>
                    <a:ext uri="{96DAC541-7B7A-43D3-8B79-37D633B846F1}">
                      <asvg:svgBlip xmlns:asvg="http://schemas.microsoft.com/office/drawing/2016/SVG/main" r:embed="rId4"/>
                    </a:ext>
                  </a:extLst>
                </a:blip>
              </a:buBlip>
              <a:defRPr/>
            </a:pPr>
            <a:endParaRPr lang="lv-LV" kern="1200" dirty="0">
              <a:solidFill>
                <a:schemeClr val="bg1"/>
              </a:solidFill>
              <a:latin typeface="Proxima Nova Regular"/>
            </a:endParaRPr>
          </a:p>
          <a:p>
            <a:pPr marL="285750" indent="-285750" algn="just" hangingPunct="1">
              <a:buBlip>
                <a:blip r:embed="rId3">
                  <a:extLst>
                    <a:ext uri="{96DAC541-7B7A-43D3-8B79-37D633B846F1}">
                      <asvg:svgBlip xmlns:asvg="http://schemas.microsoft.com/office/drawing/2016/SVG/main" r:embed="rId4"/>
                    </a:ext>
                  </a:extLst>
                </a:blip>
              </a:buBlip>
              <a:defRPr/>
            </a:pPr>
            <a:endParaRPr lang="lv-LV" sz="1600" kern="1200" dirty="0">
              <a:solidFill>
                <a:schemeClr val="bg1"/>
              </a:solidFill>
              <a:latin typeface="Proxima Nova Regular"/>
            </a:endParaRPr>
          </a:p>
        </p:txBody>
      </p:sp>
    </p:spTree>
    <p:extLst>
      <p:ext uri="{BB962C8B-B14F-4D97-AF65-F5344CB8AC3E}">
        <p14:creationId xmlns:p14="http://schemas.microsoft.com/office/powerpoint/2010/main" val="17361243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9CDC-53A0-A641-81EE-82F6E77A494D}"/>
              </a:ext>
            </a:extLst>
          </p:cNvPr>
          <p:cNvPicPr>
            <a:picLocks noChangeAspect="1"/>
          </p:cNvPicPr>
          <p:nvPr/>
        </p:nvPicPr>
        <p:blipFill>
          <a:blip r:embed="rId3"/>
          <a:stretch>
            <a:fillRect/>
          </a:stretch>
        </p:blipFill>
        <p:spPr>
          <a:xfrm>
            <a:off x="295712" y="235928"/>
            <a:ext cx="1550321" cy="2199048"/>
          </a:xfrm>
          <a:prstGeom prst="rect">
            <a:avLst/>
          </a:prstGeom>
        </p:spPr>
      </p:pic>
      <p:sp>
        <p:nvSpPr>
          <p:cNvPr id="7" name="Rectangle 4">
            <a:extLst>
              <a:ext uri="{FF2B5EF4-FFF2-40B4-BE49-F238E27FC236}">
                <a16:creationId xmlns:a16="http://schemas.microsoft.com/office/drawing/2014/main" id="{EE03BA79-8801-AF5B-9FB7-56DFFF5FF848}"/>
              </a:ext>
            </a:extLst>
          </p:cNvPr>
          <p:cNvSpPr/>
          <p:nvPr/>
        </p:nvSpPr>
        <p:spPr>
          <a:xfrm>
            <a:off x="444355" y="372456"/>
            <a:ext cx="11451933" cy="595277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8"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523629C5-BE33-7601-7BDE-897358AF7043}"/>
              </a:ext>
            </a:extLst>
          </p:cNvPr>
          <p:cNvSpPr txBox="1"/>
          <p:nvPr/>
        </p:nvSpPr>
        <p:spPr>
          <a:xfrm>
            <a:off x="-71919" y="282879"/>
            <a:ext cx="11537877" cy="600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defTabSz="457200">
              <a:spcAft>
                <a:spcPts val="600"/>
              </a:spcAft>
              <a:buSzPct val="100000"/>
              <a:defRPr sz="2400">
                <a:solidFill>
                  <a:srgbClr val="FFFFFF"/>
                </a:solidFill>
              </a:defRPr>
            </a:pPr>
            <a:endParaRPr lang="lv-LV" sz="3300" b="1" dirty="0">
              <a:solidFill>
                <a:schemeClr val="bg1"/>
              </a:solidFill>
              <a:effectLst>
                <a:outerShdw blurRad="38100" dist="38100" dir="2700000" algn="tl">
                  <a:srgbClr val="000000">
                    <a:alpha val="43137"/>
                  </a:srgbClr>
                </a:outerShdw>
              </a:effectLst>
              <a:latin typeface="Proxima Nova Regular"/>
            </a:endParaRPr>
          </a:p>
        </p:txBody>
      </p:sp>
      <p:sp>
        <p:nvSpPr>
          <p:cNvPr id="9" name="Line">
            <a:extLst>
              <a:ext uri="{FF2B5EF4-FFF2-40B4-BE49-F238E27FC236}">
                <a16:creationId xmlns:a16="http://schemas.microsoft.com/office/drawing/2014/main" id="{9525B086-418F-5941-9070-232429B1A605}"/>
              </a:ext>
            </a:extLst>
          </p:cNvPr>
          <p:cNvSpPr/>
          <p:nvPr/>
        </p:nvSpPr>
        <p:spPr>
          <a:xfrm>
            <a:off x="1921074" y="6067293"/>
            <a:ext cx="8419188" cy="1"/>
          </a:xfrm>
          <a:prstGeom prst="line">
            <a:avLst/>
          </a:prstGeom>
          <a:ln w="25400">
            <a:solidFill>
              <a:srgbClr val="FFFFFF"/>
            </a:solidFill>
            <a:custDash>
              <a:ds d="100000" sp="200000"/>
            </a:custDash>
          </a:ln>
        </p:spPr>
        <p:txBody>
          <a:bodyPr lIns="45718" tIns="45718" rIns="45718" bIns="45718"/>
          <a:lstStyle/>
          <a:p>
            <a:pPr>
              <a:defRPr/>
            </a:pPr>
            <a:endParaRPr>
              <a:solidFill>
                <a:schemeClr val="bg1"/>
              </a:solidFill>
              <a:latin typeface="Proxima Nova Regular"/>
            </a:endParaRPr>
          </a:p>
        </p:txBody>
      </p:sp>
      <p:sp>
        <p:nvSpPr>
          <p:cNvPr id="10" name="TextBox 9">
            <a:extLst>
              <a:ext uri="{FF2B5EF4-FFF2-40B4-BE49-F238E27FC236}">
                <a16:creationId xmlns:a16="http://schemas.microsoft.com/office/drawing/2014/main" id="{7E4700A1-54BA-B43D-2D35-C5712C37DFD7}"/>
              </a:ext>
            </a:extLst>
          </p:cNvPr>
          <p:cNvSpPr txBox="1"/>
          <p:nvPr/>
        </p:nvSpPr>
        <p:spPr>
          <a:xfrm>
            <a:off x="680227" y="1284269"/>
            <a:ext cx="10900881" cy="33009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lv-LV" b="1" kern="0" noProof="0" dirty="0">
                <a:solidFill>
                  <a:schemeClr val="bg1"/>
                </a:solidFill>
                <a:ea typeface="+mn-ea"/>
                <a:cs typeface="+mn-cs"/>
                <a:sym typeface="Proxima Nova Regular"/>
              </a:rPr>
              <a:t>Reģionālais atbalsts </a:t>
            </a:r>
            <a:r>
              <a:rPr lang="lv-LV" b="0" kern="0" noProof="0" dirty="0">
                <a:solidFill>
                  <a:schemeClr val="bg1"/>
                </a:solidFill>
                <a:ea typeface="+mn-ea"/>
                <a:cs typeface="+mn-cs"/>
                <a:sym typeface="Proxima Nova Regular"/>
              </a:rPr>
              <a:t>(Reg.Nr.651/2014):</a:t>
            </a:r>
          </a:p>
          <a:p>
            <a:pPr marL="571500" marR="0" lvl="2" indent="-571500" algn="l" defTabSz="18288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lang="lv-LV" b="0" i="0" u="none" strike="noStrike" cap="none" spc="0" baseline="0" noProof="0" dirty="0">
                <a:ln>
                  <a:noFill/>
                </a:ln>
                <a:solidFill>
                  <a:schemeClr val="bg1"/>
                </a:solidFill>
                <a:uFillTx/>
                <a:ea typeface="+mn-ea"/>
                <a:cs typeface="+mn-cs"/>
                <a:sym typeface="Proxima Nova Regular"/>
              </a:rPr>
              <a:t>Finanšu un apdrošināšanas darbības, K iedaļa</a:t>
            </a:r>
          </a:p>
          <a:p>
            <a:pPr marL="571500" marR="0" lvl="1" indent="-571500" algn="l" defTabSz="18288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lang="lv-LV" b="0" i="0" u="none" strike="noStrike" cap="none" spc="0" baseline="0" noProof="0" dirty="0">
                <a:ln>
                  <a:noFill/>
                </a:ln>
                <a:solidFill>
                  <a:schemeClr val="bg1"/>
                </a:solidFill>
                <a:uFillTx/>
                <a:ea typeface="+mn-ea"/>
                <a:cs typeface="+mn-cs"/>
                <a:sym typeface="Proxima Nova Regular"/>
              </a:rPr>
              <a:t>Centrālo biroju darbība, grupa 70.10</a:t>
            </a:r>
          </a:p>
          <a:p>
            <a:pPr marL="571500" marR="0" lvl="1" indent="-571500" algn="l" defTabSz="18288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lang="lv-LV" b="0" i="0" u="none" strike="noStrike" cap="none" spc="0" baseline="0" noProof="0" dirty="0">
                <a:ln>
                  <a:noFill/>
                </a:ln>
                <a:solidFill>
                  <a:schemeClr val="bg1"/>
                </a:solidFill>
                <a:uFillTx/>
                <a:ea typeface="+mn-ea"/>
                <a:cs typeface="+mn-cs"/>
                <a:sym typeface="Proxima Nova Regular"/>
              </a:rPr>
              <a:t>Konsultēšana komercdarbībā un vadībzinībās, grupa 70.22</a:t>
            </a:r>
          </a:p>
          <a:p>
            <a:pPr marL="571500" marR="0" lvl="1" indent="-571500" algn="l" defTabSz="18288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lang="lv-LV" b="0" i="0" u="none" strike="noStrike" cap="none" spc="0" baseline="0" noProof="0" dirty="0">
                <a:ln>
                  <a:noFill/>
                </a:ln>
                <a:solidFill>
                  <a:schemeClr val="bg1"/>
                </a:solidFill>
                <a:uFillTx/>
                <a:ea typeface="+mn-ea"/>
                <a:cs typeface="+mn-cs"/>
                <a:sym typeface="Proxima Nova Regular"/>
              </a:rPr>
              <a:t>Tērauda, ogļrūpniecības, kuģu būves un sintētisko šķiedru, transporta un saistītās infrastruktūras nozares, enerģijas ražošana, sadale un infrastruktūra, (</a:t>
            </a:r>
            <a:r>
              <a:rPr lang="lv-LV" b="0" i="0" u="none" strike="noStrike" cap="none" spc="0" baseline="0" dirty="0">
                <a:ln>
                  <a:noFill/>
                </a:ln>
                <a:solidFill>
                  <a:schemeClr val="bg1"/>
                </a:solidFill>
                <a:uFillTx/>
                <a:ea typeface="+mn-ea"/>
                <a:cs typeface="+mn-cs"/>
                <a:sym typeface="Proxima Nova Regular"/>
              </a:rPr>
              <a:t>1. panta 2. punkta "c" un "d" apakšpunkts un 13. panta "a", "b", "c" un "d" )</a:t>
            </a:r>
            <a:endParaRPr lang="lv-LV" b="0" i="0" u="none" strike="noStrike" cap="none" spc="0" baseline="0" noProof="0" dirty="0">
              <a:ln>
                <a:noFill/>
              </a:ln>
              <a:solidFill>
                <a:schemeClr val="bg1"/>
              </a:solidFill>
              <a:uFillTx/>
              <a:ea typeface="+mn-ea"/>
              <a:cs typeface="+mn-cs"/>
              <a:sym typeface="Proxima Nova Regular"/>
            </a:endParaRPr>
          </a:p>
          <a:p>
            <a:pPr marL="571500" marR="0" lvl="1" indent="-571500" algn="l" defTabSz="18288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lang="lv-LV" b="0" i="0" u="none" strike="noStrike" cap="none" spc="0" baseline="0" noProof="0" dirty="0">
                <a:ln>
                  <a:noFill/>
                </a:ln>
                <a:solidFill>
                  <a:schemeClr val="bg1"/>
                </a:solidFill>
                <a:uFillTx/>
                <a:ea typeface="+mn-ea"/>
                <a:cs typeface="+mn-cs"/>
                <a:sym typeface="Proxima Nova Regular"/>
              </a:rPr>
              <a:t>Zivsaimniecības, akvakultūras, primārās lauksaimniecības nozares, lauksaimniecības produktu pārstrādes un tirdzniecības nozares (ar izņēmumiem) (</a:t>
            </a:r>
            <a:r>
              <a:rPr lang="lv-LV" b="0" i="0" u="none" strike="noStrike" cap="none" spc="0" baseline="0" dirty="0">
                <a:ln>
                  <a:noFill/>
                </a:ln>
                <a:solidFill>
                  <a:schemeClr val="bg1"/>
                </a:solidFill>
                <a:uFillTx/>
                <a:ea typeface="+mn-ea"/>
                <a:cs typeface="+mn-cs"/>
                <a:sym typeface="Proxima Nova Regular"/>
              </a:rPr>
              <a:t>1. panta 3. punkts)</a:t>
            </a:r>
            <a:endParaRPr lang="lv-LV" b="0" i="0" u="none" strike="noStrike" cap="none" spc="0" baseline="0" noProof="0" dirty="0">
              <a:ln>
                <a:noFill/>
              </a:ln>
              <a:solidFill>
                <a:schemeClr val="bg1"/>
              </a:solidFill>
              <a:uFillTx/>
              <a:ea typeface="+mn-ea"/>
              <a:cs typeface="+mn-cs"/>
              <a:sym typeface="Proxima Nova Regular"/>
            </a:endParaRPr>
          </a:p>
          <a:p>
            <a:pPr marL="381000" algn="just">
              <a:lnSpc>
                <a:spcPts val="1465"/>
              </a:lnSpc>
            </a:pPr>
            <a:r>
              <a:rPr lang="lv-LV" dirty="0">
                <a:solidFill>
                  <a:schemeClr val="bg1"/>
                </a:solidFill>
                <a:effectLst/>
                <a:ea typeface="Times New Roman" panose="02020603050405020304" pitchFamily="18" charset="0"/>
              </a:rPr>
              <a:t> </a:t>
            </a:r>
            <a:endParaRPr lang="lv-LV" kern="1200" dirty="0">
              <a:solidFill>
                <a:schemeClr val="bg1"/>
              </a:solidFill>
            </a:endParaRPr>
          </a:p>
          <a:p>
            <a:pPr algn="l"/>
            <a:endParaRPr lang="lv-LV" b="1" i="0" u="none" strike="noStrike" kern="0" cap="none" spc="0" baseline="0" dirty="0">
              <a:ln>
                <a:noFill/>
              </a:ln>
              <a:solidFill>
                <a:schemeClr val="bg1"/>
              </a:solidFill>
              <a:uFillTx/>
              <a:ea typeface="+mn-ea"/>
              <a:cs typeface="+mn-cs"/>
              <a:sym typeface="Proxima Nova Regular"/>
            </a:endParaRPr>
          </a:p>
          <a:p>
            <a:pPr algn="just" hangingPunct="1">
              <a:defRPr/>
            </a:pPr>
            <a:endParaRPr lang="lv-LV" sz="1600" kern="1200" dirty="0">
              <a:solidFill>
                <a:schemeClr val="bg1"/>
              </a:solidFill>
              <a:latin typeface="Proxima Nova Regular"/>
            </a:endParaRPr>
          </a:p>
        </p:txBody>
      </p:sp>
      <p:sp>
        <p:nvSpPr>
          <p:cNvPr id="3"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8C5E7DC1-4B33-B680-E894-A5CEAE01F179}"/>
              </a:ext>
            </a:extLst>
          </p:cNvPr>
          <p:cNvSpPr txBox="1"/>
          <p:nvPr/>
        </p:nvSpPr>
        <p:spPr>
          <a:xfrm>
            <a:off x="1070872" y="532770"/>
            <a:ext cx="9521659" cy="477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a:spAutoFit/>
          </a:bodyPr>
          <a:lstStyle/>
          <a:p>
            <a:pPr algn="ctr" defTabSz="228600">
              <a:spcAft>
                <a:spcPts val="300"/>
              </a:spcAft>
              <a:buSzPct val="100000"/>
              <a:defRPr sz="2400">
                <a:solidFill>
                  <a:srgbClr val="FFFFFF"/>
                </a:solidFill>
              </a:defRPr>
            </a:pPr>
            <a:r>
              <a:rPr lang="lv-LV" sz="2800" b="1" dirty="0">
                <a:solidFill>
                  <a:schemeClr val="bg1"/>
                </a:solidFill>
                <a:effectLst>
                  <a:outerShdw blurRad="38100" dist="38100" dir="2700000" algn="tl">
                    <a:srgbClr val="000000">
                      <a:alpha val="43137"/>
                    </a:srgbClr>
                  </a:outerShdw>
                </a:effectLst>
                <a:latin typeface="Proxima Nova Regular"/>
              </a:rPr>
              <a:t>Neatbalstāmās nozares (NACE2) un darbības</a:t>
            </a:r>
          </a:p>
        </p:txBody>
      </p:sp>
    </p:spTree>
    <p:extLst>
      <p:ext uri="{BB962C8B-B14F-4D97-AF65-F5344CB8AC3E}">
        <p14:creationId xmlns:p14="http://schemas.microsoft.com/office/powerpoint/2010/main" val="21761468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9CDC-53A0-A641-81EE-82F6E77A494D}"/>
              </a:ext>
            </a:extLst>
          </p:cNvPr>
          <p:cNvPicPr>
            <a:picLocks noChangeAspect="1"/>
          </p:cNvPicPr>
          <p:nvPr/>
        </p:nvPicPr>
        <p:blipFill>
          <a:blip r:embed="rId2"/>
          <a:stretch>
            <a:fillRect/>
          </a:stretch>
        </p:blipFill>
        <p:spPr>
          <a:xfrm>
            <a:off x="295712" y="235928"/>
            <a:ext cx="1550321" cy="2199048"/>
          </a:xfrm>
          <a:prstGeom prst="rect">
            <a:avLst/>
          </a:prstGeom>
        </p:spPr>
      </p:pic>
      <p:sp>
        <p:nvSpPr>
          <p:cNvPr id="7" name="Rectangle 4">
            <a:extLst>
              <a:ext uri="{FF2B5EF4-FFF2-40B4-BE49-F238E27FC236}">
                <a16:creationId xmlns:a16="http://schemas.microsoft.com/office/drawing/2014/main" id="{EE03BA79-8801-AF5B-9FB7-56DFFF5FF848}"/>
              </a:ext>
            </a:extLst>
          </p:cNvPr>
          <p:cNvSpPr/>
          <p:nvPr/>
        </p:nvSpPr>
        <p:spPr>
          <a:xfrm>
            <a:off x="246097" y="290260"/>
            <a:ext cx="11451933" cy="595277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8"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523629C5-BE33-7601-7BDE-897358AF7043}"/>
              </a:ext>
            </a:extLst>
          </p:cNvPr>
          <p:cNvSpPr txBox="1"/>
          <p:nvPr/>
        </p:nvSpPr>
        <p:spPr>
          <a:xfrm>
            <a:off x="-71919" y="282879"/>
            <a:ext cx="11537877" cy="600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defTabSz="457200">
              <a:spcAft>
                <a:spcPts val="600"/>
              </a:spcAft>
              <a:buSzPct val="100000"/>
              <a:defRPr sz="2400">
                <a:solidFill>
                  <a:srgbClr val="FFFFFF"/>
                </a:solidFill>
              </a:defRPr>
            </a:pPr>
            <a:endParaRPr lang="lv-LV" sz="3300" b="1" dirty="0">
              <a:solidFill>
                <a:schemeClr val="bg1"/>
              </a:solidFill>
              <a:effectLst>
                <a:outerShdw blurRad="38100" dist="38100" dir="2700000" algn="tl">
                  <a:srgbClr val="000000">
                    <a:alpha val="43137"/>
                  </a:srgbClr>
                </a:outerShdw>
              </a:effectLst>
              <a:latin typeface="Proxima Nova Regular"/>
            </a:endParaRPr>
          </a:p>
        </p:txBody>
      </p:sp>
      <p:sp>
        <p:nvSpPr>
          <p:cNvPr id="9" name="Line">
            <a:extLst>
              <a:ext uri="{FF2B5EF4-FFF2-40B4-BE49-F238E27FC236}">
                <a16:creationId xmlns:a16="http://schemas.microsoft.com/office/drawing/2014/main" id="{9525B086-418F-5941-9070-232429B1A605}"/>
              </a:ext>
            </a:extLst>
          </p:cNvPr>
          <p:cNvSpPr/>
          <p:nvPr/>
        </p:nvSpPr>
        <p:spPr>
          <a:xfrm>
            <a:off x="2173343" y="6128938"/>
            <a:ext cx="8419188" cy="1"/>
          </a:xfrm>
          <a:prstGeom prst="line">
            <a:avLst/>
          </a:prstGeom>
          <a:ln w="25400">
            <a:solidFill>
              <a:srgbClr val="FFFFFF"/>
            </a:solidFill>
            <a:custDash>
              <a:ds d="100000" sp="200000"/>
            </a:custDash>
          </a:ln>
        </p:spPr>
        <p:txBody>
          <a:bodyPr lIns="45718" tIns="45718" rIns="45718" bIns="45718"/>
          <a:lstStyle/>
          <a:p>
            <a:pPr>
              <a:defRPr/>
            </a:pPr>
            <a:endParaRPr>
              <a:solidFill>
                <a:schemeClr val="bg1"/>
              </a:solidFill>
              <a:latin typeface="Proxima Nova Regular"/>
            </a:endParaRPr>
          </a:p>
        </p:txBody>
      </p:sp>
      <p:sp>
        <p:nvSpPr>
          <p:cNvPr id="10" name="TextBox 9">
            <a:extLst>
              <a:ext uri="{FF2B5EF4-FFF2-40B4-BE49-F238E27FC236}">
                <a16:creationId xmlns:a16="http://schemas.microsoft.com/office/drawing/2014/main" id="{7E4700A1-54BA-B43D-2D35-C5712C37DFD7}"/>
              </a:ext>
            </a:extLst>
          </p:cNvPr>
          <p:cNvSpPr txBox="1"/>
          <p:nvPr/>
        </p:nvSpPr>
        <p:spPr>
          <a:xfrm>
            <a:off x="381260" y="962324"/>
            <a:ext cx="10900881" cy="5201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1828800" rtl="0" eaLnBrk="1" fontAlgn="auto" latinLnBrk="0" hangingPunct="1">
              <a:lnSpc>
                <a:spcPct val="100000"/>
              </a:lnSpc>
              <a:spcBef>
                <a:spcPts val="0"/>
              </a:spcBef>
              <a:spcAft>
                <a:spcPts val="0"/>
              </a:spcAft>
              <a:buClrTx/>
              <a:buSzTx/>
              <a:buFontTx/>
              <a:buNone/>
              <a:tabLst/>
              <a:defRPr/>
            </a:pPr>
            <a:endParaRPr lang="lv-LV" sz="1800" b="0" kern="0" noProof="0" dirty="0">
              <a:solidFill>
                <a:schemeClr val="bg1"/>
              </a:solidFill>
              <a:ea typeface="+mn-ea"/>
              <a:cs typeface="+mn-cs"/>
              <a:sym typeface="Proxima Nova Regular"/>
            </a:endParaRPr>
          </a:p>
          <a:p>
            <a:pPr marL="571500" indent="-571500">
              <a:buFontTx/>
              <a:buBlip>
                <a:blip r:embed="rId3">
                  <a:extLst>
                    <a:ext uri="{96DAC541-7B7A-43D3-8B79-37D633B846F1}">
                      <asvg:svgBlip xmlns:asvg="http://schemas.microsoft.com/office/drawing/2016/SVG/main" r:embed="rId4"/>
                    </a:ext>
                  </a:extLst>
                </a:blip>
              </a:buBlip>
            </a:pPr>
            <a:r>
              <a:rPr lang="lv-LV" sz="2000" dirty="0">
                <a:solidFill>
                  <a:schemeClr val="bg1"/>
                </a:solidFill>
              </a:rPr>
              <a:t>ieroču un munīcijas tirdzniecība, grupa 47.78 </a:t>
            </a:r>
          </a:p>
          <a:p>
            <a:pPr marL="571500" indent="-571500">
              <a:buFontTx/>
              <a:buBlip>
                <a:blip r:embed="rId3">
                  <a:extLst>
                    <a:ext uri="{96DAC541-7B7A-43D3-8B79-37D633B846F1}">
                      <asvg:svgBlip xmlns:asvg="http://schemas.microsoft.com/office/drawing/2016/SVG/main" r:embed="rId4"/>
                    </a:ext>
                  </a:extLst>
                </a:blip>
              </a:buBlip>
            </a:pPr>
            <a:r>
              <a:rPr lang="lv-LV" sz="2000" dirty="0">
                <a:solidFill>
                  <a:schemeClr val="bg1"/>
                </a:solidFill>
              </a:rPr>
              <a:t>azartspēles un derības, 92. nodaļa</a:t>
            </a:r>
          </a:p>
          <a:p>
            <a:pPr marL="571500" indent="-571500">
              <a:buFontTx/>
              <a:buBlip>
                <a:blip r:embed="rId3">
                  <a:extLst>
                    <a:ext uri="{96DAC541-7B7A-43D3-8B79-37D633B846F1}">
                      <asvg:svgBlip xmlns:asvg="http://schemas.microsoft.com/office/drawing/2016/SVG/main" r:embed="rId4"/>
                    </a:ext>
                  </a:extLst>
                </a:blip>
              </a:buBlip>
            </a:pPr>
            <a:r>
              <a:rPr lang="lv-LV" sz="2000" dirty="0">
                <a:solidFill>
                  <a:schemeClr val="bg1"/>
                </a:solidFill>
              </a:rPr>
              <a:t>tabakas izstrādājumu ražošana un tirdzniecība, 12. nodaļa, grupa 46.35 un grupa 47.26 </a:t>
            </a:r>
          </a:p>
          <a:p>
            <a:pPr marL="571500" indent="-571500">
              <a:buFontTx/>
              <a:buBlip>
                <a:blip r:embed="rId3">
                  <a:extLst>
                    <a:ext uri="{96DAC541-7B7A-43D3-8B79-37D633B846F1}">
                      <asvg:svgBlip xmlns:asvg="http://schemas.microsoft.com/office/drawing/2016/SVG/main" r:embed="rId4"/>
                    </a:ext>
                  </a:extLst>
                </a:blip>
              </a:buBlip>
            </a:pPr>
            <a:r>
              <a:rPr lang="lv-LV" sz="2000" dirty="0">
                <a:solidFill>
                  <a:schemeClr val="bg1"/>
                </a:solidFill>
              </a:rPr>
              <a:t>alkohola tirdzniecība,  grupa 46.34 un grupa 47.25</a:t>
            </a:r>
          </a:p>
          <a:p>
            <a:pPr marL="571500" indent="-571500">
              <a:buFontTx/>
              <a:buBlip>
                <a:blip r:embed="rId3">
                  <a:extLst>
                    <a:ext uri="{96DAC541-7B7A-43D3-8B79-37D633B846F1}">
                      <asvg:svgBlip xmlns:asvg="http://schemas.microsoft.com/office/drawing/2016/SVG/main" r:embed="rId4"/>
                    </a:ext>
                  </a:extLst>
                </a:blip>
              </a:buBlip>
            </a:pPr>
            <a:r>
              <a:rPr lang="lv-LV" sz="2000" dirty="0">
                <a:solidFill>
                  <a:schemeClr val="bg1"/>
                </a:solidFill>
              </a:rPr>
              <a:t>operācijām ar nekustamo īpašumu, grupa 68.1 un grupa 68.31 </a:t>
            </a:r>
          </a:p>
          <a:p>
            <a:pPr marL="571500" indent="-571500">
              <a:buFontTx/>
              <a:buBlip>
                <a:blip r:embed="rId3">
                  <a:extLst>
                    <a:ext uri="{96DAC541-7B7A-43D3-8B79-37D633B846F1}">
                      <asvg:svgBlip xmlns:asvg="http://schemas.microsoft.com/office/drawing/2016/SVG/main" r:embed="rId4"/>
                    </a:ext>
                  </a:extLst>
                </a:blip>
              </a:buBlip>
            </a:pPr>
            <a:r>
              <a:rPr lang="lv-LV" sz="2000" dirty="0">
                <a:solidFill>
                  <a:schemeClr val="bg1"/>
                </a:solidFill>
              </a:rPr>
              <a:t>atkritumu savākšanai, apstrādei un izvietošanai, materiālu pārstrādei, grupa 38.21 un grupa 38.22 </a:t>
            </a:r>
          </a:p>
          <a:p>
            <a:pPr marL="571500" indent="-571500">
              <a:buBlip>
                <a:blip r:embed="rId3">
                  <a:extLst>
                    <a:ext uri="{96DAC541-7B7A-43D3-8B79-37D633B846F1}">
                      <asvg:svgBlip xmlns:asvg="http://schemas.microsoft.com/office/drawing/2016/SVG/main" r:embed="rId4"/>
                    </a:ext>
                  </a:extLst>
                </a:blip>
              </a:buBlip>
            </a:pPr>
            <a:r>
              <a:rPr lang="lv-LV" sz="2000" dirty="0">
                <a:solidFill>
                  <a:schemeClr val="bg1"/>
                </a:solidFill>
              </a:rPr>
              <a:t>darbības, kas saistītas ar fosilo kurināmo (izņemot elektroenerģijas vai siltuma ražošanu, kā arī saistīto pārvades un sadales infrastruktūru, izmantojot dabasgāzi)</a:t>
            </a:r>
          </a:p>
          <a:p>
            <a:pPr marL="571500" indent="-571500">
              <a:buBlip>
                <a:blip r:embed="rId3">
                  <a:extLst>
                    <a:ext uri="{96DAC541-7B7A-43D3-8B79-37D633B846F1}">
                      <asvg:svgBlip xmlns:asvg="http://schemas.microsoft.com/office/drawing/2016/SVG/main" r:embed="rId4"/>
                    </a:ext>
                  </a:extLst>
                </a:blip>
              </a:buBlip>
            </a:pPr>
            <a:r>
              <a:rPr lang="lv-LV" sz="2000" dirty="0">
                <a:solidFill>
                  <a:schemeClr val="bg1"/>
                </a:solidFill>
              </a:rPr>
              <a:t>darbības, kas neatbilst principam "nenodarīt būtisku kaitējumu" (MK noteikumu Nr.10 60.1 punkts)</a:t>
            </a:r>
          </a:p>
          <a:p>
            <a:pPr marL="571500" indent="-571500">
              <a:buFontTx/>
              <a:buBlip>
                <a:blip r:embed="rId3">
                  <a:extLst>
                    <a:ext uri="{96DAC541-7B7A-43D3-8B79-37D633B846F1}">
                      <asvg:svgBlip xmlns:asvg="http://schemas.microsoft.com/office/drawing/2016/SVG/main" r:embed="rId4"/>
                    </a:ext>
                  </a:extLst>
                </a:blip>
              </a:buBlip>
            </a:pPr>
            <a:endParaRPr lang="lv-LV" sz="2000" dirty="0">
              <a:solidFill>
                <a:schemeClr val="bg1"/>
              </a:solidFill>
              <a:highlight>
                <a:srgbClr val="008080"/>
              </a:highlight>
            </a:endParaRPr>
          </a:p>
          <a:p>
            <a:endParaRPr lang="lv-LV" sz="2000" b="0" i="0" dirty="0">
              <a:solidFill>
                <a:schemeClr val="bg1"/>
              </a:solidFill>
              <a:effectLst/>
              <a:highlight>
                <a:srgbClr val="008080"/>
              </a:highlight>
              <a:latin typeface="Arial" panose="020B0604020202020204" pitchFamily="34" charset="0"/>
            </a:endParaRPr>
          </a:p>
          <a:p>
            <a:endParaRPr lang="lv-LV" sz="2000" dirty="0">
              <a:solidFill>
                <a:srgbClr val="FF0000"/>
              </a:solidFill>
              <a:highlight>
                <a:srgbClr val="008080"/>
              </a:highlight>
            </a:endParaRPr>
          </a:p>
          <a:p>
            <a:pPr marL="285750" indent="-285750" hangingPunct="1">
              <a:buBlip>
                <a:blip r:embed="rId3">
                  <a:extLst>
                    <a:ext uri="{96DAC541-7B7A-43D3-8B79-37D633B846F1}">
                      <asvg:svgBlip xmlns:asvg="http://schemas.microsoft.com/office/drawing/2016/SVG/main" r:embed="rId4"/>
                    </a:ext>
                  </a:extLst>
                </a:blip>
              </a:buBlip>
              <a:defRPr/>
            </a:pPr>
            <a:endParaRPr lang="lv-LV" kern="1200" dirty="0">
              <a:solidFill>
                <a:schemeClr val="bg1"/>
              </a:solidFill>
              <a:highlight>
                <a:srgbClr val="008080"/>
              </a:highlight>
              <a:latin typeface="Proxima Nova Regular"/>
            </a:endParaRPr>
          </a:p>
          <a:p>
            <a:pPr marL="285750" indent="-285750" algn="just" hangingPunct="1">
              <a:buBlip>
                <a:blip r:embed="rId3">
                  <a:extLst>
                    <a:ext uri="{96DAC541-7B7A-43D3-8B79-37D633B846F1}">
                      <asvg:svgBlip xmlns:asvg="http://schemas.microsoft.com/office/drawing/2016/SVG/main" r:embed="rId4"/>
                    </a:ext>
                  </a:extLst>
                </a:blip>
              </a:buBlip>
              <a:defRPr/>
            </a:pPr>
            <a:endParaRPr lang="lv-LV" sz="1600" kern="1200" dirty="0">
              <a:solidFill>
                <a:schemeClr val="bg1"/>
              </a:solidFill>
              <a:latin typeface="Proxima Nova Regular"/>
            </a:endParaRPr>
          </a:p>
        </p:txBody>
      </p:sp>
      <p:sp>
        <p:nvSpPr>
          <p:cNvPr id="3"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8C5E7DC1-4B33-B680-E894-A5CEAE01F179}"/>
              </a:ext>
            </a:extLst>
          </p:cNvPr>
          <p:cNvSpPr txBox="1"/>
          <p:nvPr/>
        </p:nvSpPr>
        <p:spPr>
          <a:xfrm>
            <a:off x="1070872" y="614966"/>
            <a:ext cx="9521659" cy="946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spAutoFit/>
          </a:bodyPr>
          <a:lstStyle/>
          <a:p>
            <a:pPr algn="ctr" defTabSz="228600">
              <a:spcAft>
                <a:spcPts val="300"/>
              </a:spcAft>
              <a:buSzPct val="100000"/>
              <a:defRPr sz="2400">
                <a:solidFill>
                  <a:srgbClr val="FFFFFF"/>
                </a:solidFill>
              </a:defRPr>
            </a:pPr>
            <a:r>
              <a:rPr lang="lv-LV" sz="2800" b="1" dirty="0">
                <a:solidFill>
                  <a:schemeClr val="bg1"/>
                </a:solidFill>
                <a:effectLst>
                  <a:outerShdw blurRad="38100" dist="38100" dir="2700000" algn="tl">
                    <a:srgbClr val="000000">
                      <a:alpha val="43137"/>
                    </a:srgbClr>
                  </a:outerShdw>
                </a:effectLst>
                <a:latin typeface="Proxima Nova Regular"/>
              </a:rPr>
              <a:t>Neatbalstāmās nozares (NACE2) un darbības</a:t>
            </a:r>
          </a:p>
          <a:p>
            <a:pPr algn="ctr" defTabSz="228600">
              <a:spcAft>
                <a:spcPts val="300"/>
              </a:spcAft>
              <a:buSzPct val="100000"/>
              <a:defRPr sz="2400">
                <a:solidFill>
                  <a:srgbClr val="FFFFFF"/>
                </a:solidFill>
              </a:defRPr>
            </a:pPr>
            <a:endParaRPr lang="lv-LV" sz="2800" b="1" dirty="0">
              <a:solidFill>
                <a:schemeClr val="bg1"/>
              </a:solidFill>
              <a:effectLst>
                <a:outerShdw blurRad="38100" dist="38100" dir="2700000" algn="tl">
                  <a:srgbClr val="000000">
                    <a:alpha val="43137"/>
                  </a:srgbClr>
                </a:outerShdw>
              </a:effectLst>
              <a:latin typeface="Proxima Nova Regular"/>
            </a:endParaRPr>
          </a:p>
        </p:txBody>
      </p:sp>
    </p:spTree>
    <p:extLst>
      <p:ext uri="{BB962C8B-B14F-4D97-AF65-F5344CB8AC3E}">
        <p14:creationId xmlns:p14="http://schemas.microsoft.com/office/powerpoint/2010/main" val="11695235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4BB39-97EB-981D-0B4D-904F977D61D3}"/>
              </a:ext>
            </a:extLst>
          </p:cNvPr>
          <p:cNvPicPr>
            <a:picLocks noChangeAspect="1"/>
          </p:cNvPicPr>
          <p:nvPr/>
        </p:nvPicPr>
        <p:blipFill>
          <a:blip r:embed="rId2"/>
          <a:stretch>
            <a:fillRect/>
          </a:stretch>
        </p:blipFill>
        <p:spPr>
          <a:xfrm>
            <a:off x="295712" y="235928"/>
            <a:ext cx="1550321" cy="2199048"/>
          </a:xfrm>
          <a:prstGeom prst="rect">
            <a:avLst/>
          </a:prstGeom>
        </p:spPr>
      </p:pic>
      <p:sp>
        <p:nvSpPr>
          <p:cNvPr id="3" name="Rectangle 4">
            <a:extLst>
              <a:ext uri="{FF2B5EF4-FFF2-40B4-BE49-F238E27FC236}">
                <a16:creationId xmlns:a16="http://schemas.microsoft.com/office/drawing/2014/main" id="{92119F14-973E-843F-48F2-B5A85373F399}"/>
              </a:ext>
            </a:extLst>
          </p:cNvPr>
          <p:cNvSpPr/>
          <p:nvPr/>
        </p:nvSpPr>
        <p:spPr>
          <a:xfrm>
            <a:off x="370033" y="241244"/>
            <a:ext cx="11451933" cy="595277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771686A2-3761-4291-50FB-9198BCBCE055}"/>
              </a:ext>
            </a:extLst>
          </p:cNvPr>
          <p:cNvSpPr txBox="1"/>
          <p:nvPr/>
        </p:nvSpPr>
        <p:spPr>
          <a:xfrm>
            <a:off x="1019897" y="580785"/>
            <a:ext cx="9595355" cy="507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0" marR="0" lvl="0" indent="0" algn="l" defTabSz="457200" rtl="0" eaLnBrk="1" fontAlgn="auto" latinLnBrk="0" hangingPunct="0">
              <a:lnSpc>
                <a:spcPct val="100000"/>
              </a:lnSpc>
              <a:spcBef>
                <a:spcPts val="0"/>
              </a:spcBef>
              <a:spcAft>
                <a:spcPts val="600"/>
              </a:spcAft>
              <a:buClrTx/>
              <a:buSzPct val="100000"/>
              <a:buFontTx/>
              <a:buNone/>
              <a:tabLst/>
              <a:defRPr sz="2400">
                <a:solidFill>
                  <a:srgbClr val="FFFFFF"/>
                </a:solidFill>
              </a:defRPr>
            </a:pPr>
            <a:r>
              <a:rPr lang="lv-LV" sz="2700" b="1" dirty="0">
                <a:solidFill>
                  <a:schemeClr val="bg1"/>
                </a:solidFill>
                <a:effectLst>
                  <a:outerShdw blurRad="38100" dist="38100" dir="2700000" algn="tl">
                    <a:srgbClr val="000000">
                      <a:alpha val="43137"/>
                    </a:srgbClr>
                  </a:outerShdw>
                </a:effectLst>
                <a:latin typeface="Proxima Nova Regular"/>
              </a:rPr>
              <a:t>R</a:t>
            </a:r>
            <a:r>
              <a:rPr lang="lv-LV" sz="2700" b="1" dirty="0" err="1">
                <a:solidFill>
                  <a:schemeClr val="bg1"/>
                </a:solidFill>
                <a:effectLst>
                  <a:outerShdw blurRad="38100" dist="38100" dir="2700000" algn="tl">
                    <a:srgbClr val="000000">
                      <a:alpha val="43137"/>
                    </a:srgbClr>
                  </a:outerShdw>
                </a:effectLst>
                <a:latin typeface="Proxima Nova Regular"/>
              </a:rPr>
              <a:t>eģionālais</a:t>
            </a:r>
            <a:r>
              <a:rPr lang="lv-LV" sz="2700" b="1" dirty="0">
                <a:solidFill>
                  <a:schemeClr val="bg1"/>
                </a:solidFill>
                <a:effectLst>
                  <a:outerShdw blurRad="38100" dist="38100" dir="2700000" algn="tl">
                    <a:srgbClr val="000000">
                      <a:alpha val="43137"/>
                    </a:srgbClr>
                  </a:outerShdw>
                </a:effectLst>
                <a:latin typeface="Proxima Nova Regular"/>
              </a:rPr>
              <a:t> vai </a:t>
            </a:r>
            <a:r>
              <a:rPr lang="lv-LV" sz="2700" b="1" dirty="0" err="1">
                <a:solidFill>
                  <a:schemeClr val="bg1"/>
                </a:solidFill>
                <a:effectLst>
                  <a:outerShdw blurRad="38100" dist="38100" dir="2700000" algn="tl">
                    <a:srgbClr val="000000">
                      <a:alpha val="43137"/>
                    </a:srgbClr>
                  </a:outerShdw>
                </a:effectLst>
                <a:latin typeface="Proxima Nova Regular"/>
              </a:rPr>
              <a:t>de</a:t>
            </a:r>
            <a:r>
              <a:rPr lang="lv-LV" sz="2700" b="1" dirty="0">
                <a:solidFill>
                  <a:schemeClr val="bg1"/>
                </a:solidFill>
                <a:effectLst>
                  <a:outerShdw blurRad="38100" dist="38100" dir="2700000" algn="tl">
                    <a:srgbClr val="000000">
                      <a:alpha val="43137"/>
                    </a:srgbClr>
                  </a:outerShdw>
                </a:effectLst>
                <a:latin typeface="Proxima Nova Regular"/>
              </a:rPr>
              <a:t> </a:t>
            </a:r>
            <a:r>
              <a:rPr lang="lv-LV" sz="2700" b="1" dirty="0" err="1">
                <a:solidFill>
                  <a:schemeClr val="bg1"/>
                </a:solidFill>
                <a:effectLst>
                  <a:outerShdw blurRad="38100" dist="38100" dir="2700000" algn="tl">
                    <a:srgbClr val="000000">
                      <a:alpha val="43137"/>
                    </a:srgbClr>
                  </a:outerShdw>
                </a:effectLst>
                <a:latin typeface="Proxima Nova Regular"/>
              </a:rPr>
              <a:t>minimis</a:t>
            </a:r>
            <a:r>
              <a:rPr lang="lv-LV" sz="2700" b="1" dirty="0">
                <a:solidFill>
                  <a:schemeClr val="bg1"/>
                </a:solidFill>
                <a:effectLst>
                  <a:outerShdw blurRad="38100" dist="38100" dir="2700000" algn="tl">
                    <a:srgbClr val="000000">
                      <a:alpha val="43137"/>
                    </a:srgbClr>
                  </a:outerShdw>
                </a:effectLst>
                <a:latin typeface="Proxima Nova Regular"/>
              </a:rPr>
              <a:t> atbalsts?</a:t>
            </a:r>
          </a:p>
        </p:txBody>
      </p:sp>
      <p:sp>
        <p:nvSpPr>
          <p:cNvPr id="6" name="TextBox 5">
            <a:extLst>
              <a:ext uri="{FF2B5EF4-FFF2-40B4-BE49-F238E27FC236}">
                <a16:creationId xmlns:a16="http://schemas.microsoft.com/office/drawing/2014/main" id="{D161A17F-1F84-BD4A-1626-D8A4D442811E}"/>
              </a:ext>
            </a:extLst>
          </p:cNvPr>
          <p:cNvSpPr txBox="1"/>
          <p:nvPr/>
        </p:nvSpPr>
        <p:spPr>
          <a:xfrm>
            <a:off x="585522" y="1388535"/>
            <a:ext cx="9453229"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56000" lvl="3" indent="-457200" algn="just">
              <a:spcBef>
                <a:spcPts val="600"/>
              </a:spcBef>
              <a:buFont typeface="Wingdings" panose="05000000000000000000" pitchFamily="2" charset="2"/>
              <a:buChar char="ü"/>
              <a:defRPr/>
            </a:pPr>
            <a:r>
              <a:rPr lang="lv-LV" sz="2000" kern="1200" dirty="0">
                <a:solidFill>
                  <a:schemeClr val="bg1"/>
                </a:solidFill>
                <a:latin typeface="Proxima Nova Regular"/>
              </a:rPr>
              <a:t>Reģionālā atbalsta gadījumā netiks ietekmēts </a:t>
            </a:r>
            <a:r>
              <a:rPr lang="lv-LV" sz="2000" kern="1200" dirty="0" err="1">
                <a:solidFill>
                  <a:schemeClr val="bg1"/>
                </a:solidFill>
                <a:latin typeface="Proxima Nova Regular"/>
              </a:rPr>
              <a:t>de</a:t>
            </a:r>
            <a:r>
              <a:rPr lang="lv-LV" sz="2000" kern="1200" dirty="0">
                <a:solidFill>
                  <a:schemeClr val="bg1"/>
                </a:solidFill>
                <a:latin typeface="Proxima Nova Regular"/>
              </a:rPr>
              <a:t> </a:t>
            </a:r>
            <a:r>
              <a:rPr lang="lv-LV" sz="2000" kern="1200" dirty="0" err="1">
                <a:solidFill>
                  <a:schemeClr val="bg1"/>
                </a:solidFill>
                <a:latin typeface="Proxima Nova Regular"/>
              </a:rPr>
              <a:t>minimis</a:t>
            </a:r>
            <a:r>
              <a:rPr lang="lv-LV" sz="2000" kern="1200" dirty="0">
                <a:solidFill>
                  <a:schemeClr val="bg1"/>
                </a:solidFill>
                <a:latin typeface="Proxima Nova Regular"/>
              </a:rPr>
              <a:t> atbalsta limits</a:t>
            </a:r>
          </a:p>
          <a:p>
            <a:pPr marL="756000" lvl="3" indent="-457200" algn="just">
              <a:spcBef>
                <a:spcPts val="600"/>
              </a:spcBef>
              <a:buFont typeface="Wingdings" panose="05000000000000000000" pitchFamily="2" charset="2"/>
              <a:buChar char="ü"/>
              <a:defRPr/>
            </a:pPr>
            <a:r>
              <a:rPr lang="lv-LV" sz="2000" kern="1200" dirty="0">
                <a:solidFill>
                  <a:schemeClr val="bg1"/>
                </a:solidFill>
                <a:latin typeface="Proxima Nova Regular"/>
              </a:rPr>
              <a:t>G</a:t>
            </a:r>
            <a:r>
              <a:rPr lang="fr-FR" sz="2000" kern="1200" dirty="0" err="1">
                <a:solidFill>
                  <a:schemeClr val="bg1"/>
                </a:solidFill>
                <a:latin typeface="Proxima Nova Regular"/>
              </a:rPr>
              <a:t>rants</a:t>
            </a:r>
            <a:r>
              <a:rPr lang="lv-LV" sz="2000" kern="1200" dirty="0">
                <a:solidFill>
                  <a:schemeClr val="bg1"/>
                </a:solidFill>
                <a:latin typeface="Proxima Nova Regular"/>
              </a:rPr>
              <a:t> </a:t>
            </a:r>
            <a:r>
              <a:rPr lang="fr-FR" sz="2000" kern="1200" dirty="0" err="1">
                <a:solidFill>
                  <a:schemeClr val="bg1"/>
                </a:solidFill>
                <a:latin typeface="Proxima Nova Regular"/>
              </a:rPr>
              <a:t>līdz</a:t>
            </a:r>
            <a:r>
              <a:rPr lang="fr-FR" sz="2000" kern="1200" dirty="0">
                <a:solidFill>
                  <a:schemeClr val="bg1"/>
                </a:solidFill>
                <a:latin typeface="Proxima Nova Regular"/>
              </a:rPr>
              <a:t> </a:t>
            </a:r>
            <a:r>
              <a:rPr lang="lv-LV" sz="2000" kern="1200" dirty="0">
                <a:solidFill>
                  <a:schemeClr val="bg1"/>
                </a:solidFill>
                <a:highlight>
                  <a:srgbClr val="008080"/>
                </a:highlight>
                <a:latin typeface="Proxima Nova Regular"/>
              </a:rPr>
              <a:t>9999</a:t>
            </a:r>
            <a:r>
              <a:rPr lang="fr-FR" sz="2000" kern="1200" dirty="0">
                <a:solidFill>
                  <a:schemeClr val="bg1"/>
                </a:solidFill>
                <a:latin typeface="Proxima Nova Regular"/>
              </a:rPr>
              <a:t> EUR </a:t>
            </a:r>
            <a:r>
              <a:rPr lang="lv-LV" sz="2000" kern="1200" dirty="0">
                <a:solidFill>
                  <a:schemeClr val="bg1"/>
                </a:solidFill>
                <a:latin typeface="Proxima Nova Regular"/>
              </a:rPr>
              <a:t>ar 100% atbalsta intensitāti tiek sniegts tikai saskaņā ar </a:t>
            </a:r>
            <a:r>
              <a:rPr lang="lv-LV" sz="2000" kern="1200" dirty="0" err="1">
                <a:solidFill>
                  <a:schemeClr val="bg1"/>
                </a:solidFill>
                <a:latin typeface="Proxima Nova Regular"/>
              </a:rPr>
              <a:t>de</a:t>
            </a:r>
            <a:r>
              <a:rPr lang="lv-LV" sz="2000" kern="1200" dirty="0">
                <a:solidFill>
                  <a:schemeClr val="bg1"/>
                </a:solidFill>
                <a:latin typeface="Proxima Nova Regular"/>
              </a:rPr>
              <a:t> </a:t>
            </a:r>
            <a:r>
              <a:rPr lang="lv-LV" sz="2000" kern="1200" dirty="0" err="1">
                <a:solidFill>
                  <a:schemeClr val="bg1"/>
                </a:solidFill>
                <a:latin typeface="Proxima Nova Regular"/>
              </a:rPr>
              <a:t>minimis</a:t>
            </a:r>
            <a:endParaRPr lang="lv-LV" sz="2000" kern="1200" dirty="0">
              <a:solidFill>
                <a:schemeClr val="bg1"/>
              </a:solidFill>
              <a:latin typeface="Proxima Nova Regular"/>
            </a:endParaRPr>
          </a:p>
          <a:p>
            <a:pPr marL="756000" marR="0" lvl="3" indent="-457200"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000" kern="1200" dirty="0">
                <a:solidFill>
                  <a:schemeClr val="bg1"/>
                </a:solidFill>
                <a:latin typeface="Proxima Nova Regular"/>
              </a:rPr>
              <a:t>Grants līdz 100 000 EUR ar 30-60% atbalsta intensitāti tiek sniegts kā reģionālais atbalsts (Regula Nr. 651/2014) </a:t>
            </a:r>
            <a:r>
              <a:rPr lang="lv-LV" sz="2000" b="1" kern="1200" dirty="0">
                <a:solidFill>
                  <a:schemeClr val="bg1"/>
                </a:solidFill>
                <a:highlight>
                  <a:srgbClr val="3E9097"/>
                </a:highlight>
                <a:latin typeface="Proxima Nova Regular"/>
              </a:rPr>
              <a:t>vai</a:t>
            </a:r>
            <a:r>
              <a:rPr lang="lv-LV" sz="2000" b="1" kern="1200" dirty="0">
                <a:solidFill>
                  <a:schemeClr val="bg1"/>
                </a:solidFill>
                <a:latin typeface="Proxima Nova Regular"/>
              </a:rPr>
              <a:t> </a:t>
            </a:r>
            <a:r>
              <a:rPr lang="lv-LV" sz="2000" kern="1200" dirty="0">
                <a:solidFill>
                  <a:schemeClr val="bg1"/>
                </a:solidFill>
                <a:latin typeface="Proxima Nova Regular"/>
              </a:rPr>
              <a:t>saskaņā ar </a:t>
            </a:r>
            <a:r>
              <a:rPr lang="lv-LV" sz="2000" kern="1200" dirty="0" err="1">
                <a:solidFill>
                  <a:schemeClr val="bg1"/>
                </a:solidFill>
                <a:latin typeface="Proxima Nova Regular"/>
              </a:rPr>
              <a:t>de</a:t>
            </a:r>
            <a:r>
              <a:rPr lang="lv-LV" sz="2000" kern="1200" dirty="0">
                <a:solidFill>
                  <a:schemeClr val="bg1"/>
                </a:solidFill>
                <a:latin typeface="Proxima Nova Regular"/>
              </a:rPr>
              <a:t> </a:t>
            </a:r>
            <a:r>
              <a:rPr lang="lv-LV" sz="2000" kern="1200" dirty="0" err="1">
                <a:solidFill>
                  <a:schemeClr val="bg1"/>
                </a:solidFill>
                <a:latin typeface="Proxima Nova Regular"/>
              </a:rPr>
              <a:t>minimis</a:t>
            </a:r>
            <a:r>
              <a:rPr lang="lv-LV" sz="2000" kern="1200" dirty="0">
                <a:solidFill>
                  <a:schemeClr val="bg1"/>
                </a:solidFill>
                <a:latin typeface="Proxima Nova Regular"/>
              </a:rPr>
              <a:t> regulu (biedrības tikai saskaņā ar </a:t>
            </a:r>
            <a:r>
              <a:rPr lang="lv-LV" sz="2000" kern="1200" dirty="0" err="1">
                <a:solidFill>
                  <a:schemeClr val="bg1"/>
                </a:solidFill>
                <a:latin typeface="Proxima Nova Regular"/>
              </a:rPr>
              <a:t>de</a:t>
            </a:r>
            <a:r>
              <a:rPr lang="lv-LV" sz="2000" kern="1200" dirty="0">
                <a:solidFill>
                  <a:schemeClr val="bg1"/>
                </a:solidFill>
                <a:latin typeface="Proxima Nova Regular"/>
              </a:rPr>
              <a:t> </a:t>
            </a:r>
            <a:r>
              <a:rPr lang="lv-LV" sz="2000" kern="1200" dirty="0" err="1">
                <a:solidFill>
                  <a:schemeClr val="bg1"/>
                </a:solidFill>
                <a:latin typeface="Proxima Nova Regular"/>
              </a:rPr>
              <a:t>minimis</a:t>
            </a:r>
            <a:r>
              <a:rPr lang="lv-LV" sz="2000" kern="1200" dirty="0">
                <a:solidFill>
                  <a:schemeClr val="bg1"/>
                </a:solidFill>
                <a:latin typeface="Proxima Nova Regular"/>
              </a:rPr>
              <a:t>) </a:t>
            </a:r>
          </a:p>
        </p:txBody>
      </p:sp>
    </p:spTree>
    <p:extLst>
      <p:ext uri="{BB962C8B-B14F-4D97-AF65-F5344CB8AC3E}">
        <p14:creationId xmlns:p14="http://schemas.microsoft.com/office/powerpoint/2010/main" val="15429880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B01D18-3B07-C9A2-2638-4623A11DB963}"/>
              </a:ext>
            </a:extLst>
          </p:cNvPr>
          <p:cNvPicPr>
            <a:picLocks noChangeAspect="1"/>
          </p:cNvPicPr>
          <p:nvPr/>
        </p:nvPicPr>
        <p:blipFill>
          <a:blip r:embed="rId2"/>
          <a:stretch>
            <a:fillRect/>
          </a:stretch>
        </p:blipFill>
        <p:spPr>
          <a:xfrm>
            <a:off x="295712" y="235928"/>
            <a:ext cx="1550321" cy="2300530"/>
          </a:xfrm>
          <a:prstGeom prst="rect">
            <a:avLst/>
          </a:prstGeom>
        </p:spPr>
      </p:pic>
      <p:sp>
        <p:nvSpPr>
          <p:cNvPr id="3" name="Rectangle 4">
            <a:extLst>
              <a:ext uri="{FF2B5EF4-FFF2-40B4-BE49-F238E27FC236}">
                <a16:creationId xmlns:a16="http://schemas.microsoft.com/office/drawing/2014/main" id="{63C9C691-E9C8-FD96-F8B4-56B400B17E9A}"/>
              </a:ext>
            </a:extLst>
          </p:cNvPr>
          <p:cNvSpPr/>
          <p:nvPr/>
        </p:nvSpPr>
        <p:spPr>
          <a:xfrm>
            <a:off x="370033" y="383370"/>
            <a:ext cx="11451933" cy="622748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771686A2-3761-4291-50FB-9198BCBCE055}"/>
              </a:ext>
            </a:extLst>
          </p:cNvPr>
          <p:cNvSpPr txBox="1"/>
          <p:nvPr/>
        </p:nvSpPr>
        <p:spPr>
          <a:xfrm>
            <a:off x="1019897" y="580785"/>
            <a:ext cx="9595355" cy="9233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pPr defTabSz="457200">
              <a:spcAft>
                <a:spcPts val="600"/>
              </a:spcAft>
              <a:buSzPct val="100000"/>
              <a:defRPr sz="2400">
                <a:solidFill>
                  <a:srgbClr val="FFFFFF"/>
                </a:solidFill>
              </a:defRPr>
            </a:pPr>
            <a:r>
              <a:rPr lang="lv-LV" sz="2700" b="1" dirty="0">
                <a:solidFill>
                  <a:schemeClr val="bg1"/>
                </a:solidFill>
                <a:effectLst>
                  <a:outerShdw blurRad="38100" dist="38100" dir="2700000" algn="tl">
                    <a:srgbClr val="000000">
                      <a:alpha val="43137"/>
                    </a:srgbClr>
                  </a:outerShdw>
                </a:effectLst>
                <a:latin typeface="Proxima Nova Regular"/>
              </a:rPr>
              <a:t>Prasības, kas attiecas reģionālajam atbalstam</a:t>
            </a:r>
            <a:br>
              <a:rPr lang="lv-LV" sz="2700" b="1" dirty="0">
                <a:solidFill>
                  <a:schemeClr val="bg1"/>
                </a:solidFill>
                <a:effectLst>
                  <a:outerShdw blurRad="38100" dist="38100" dir="2700000" algn="tl">
                    <a:srgbClr val="000000">
                      <a:alpha val="43137"/>
                    </a:srgbClr>
                  </a:outerShdw>
                </a:effectLst>
                <a:latin typeface="Proxima Nova Regular"/>
              </a:rPr>
            </a:br>
            <a:r>
              <a:rPr lang="lv-LV" sz="2700" b="1" dirty="0">
                <a:solidFill>
                  <a:schemeClr val="bg1"/>
                </a:solidFill>
                <a:effectLst>
                  <a:outerShdw blurRad="38100" dist="38100" dir="2700000" algn="tl">
                    <a:srgbClr val="000000">
                      <a:alpha val="43137"/>
                    </a:srgbClr>
                  </a:outerShdw>
                </a:effectLst>
                <a:latin typeface="Proxima Nova Regular"/>
              </a:rPr>
              <a:t>(Regula Nr.651/2014):</a:t>
            </a:r>
          </a:p>
        </p:txBody>
      </p:sp>
      <p:sp>
        <p:nvSpPr>
          <p:cNvPr id="6" name="TextBox 5">
            <a:extLst>
              <a:ext uri="{FF2B5EF4-FFF2-40B4-BE49-F238E27FC236}">
                <a16:creationId xmlns:a16="http://schemas.microsoft.com/office/drawing/2014/main" id="{D161A17F-1F84-BD4A-1626-D8A4D442811E}"/>
              </a:ext>
            </a:extLst>
          </p:cNvPr>
          <p:cNvSpPr txBox="1"/>
          <p:nvPr/>
        </p:nvSpPr>
        <p:spPr>
          <a:xfrm>
            <a:off x="796968" y="1750212"/>
            <a:ext cx="10432686" cy="46320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kern="1200" dirty="0">
                <a:solidFill>
                  <a:schemeClr val="bg1"/>
                </a:solidFill>
              </a:rPr>
              <a:t>Ieguldījumam </a:t>
            </a:r>
            <a:r>
              <a:rPr lang="lv-LV" b="1" kern="1200" dirty="0">
                <a:solidFill>
                  <a:schemeClr val="bg1"/>
                </a:solidFill>
              </a:rPr>
              <a:t>jāatbilst “sākotnējais ieguldījums” </a:t>
            </a:r>
            <a:r>
              <a:rPr lang="lv-LV" kern="1200" dirty="0">
                <a:solidFill>
                  <a:schemeClr val="bg1"/>
                </a:solidFill>
              </a:rPr>
              <a:t>definīcijai (2. panta 49. punkta "a" apakšpunkts) un jāattiecas vismaz uz vienu no šiem nosacījumiem:</a:t>
            </a:r>
          </a:p>
          <a:p>
            <a:pPr marL="342900" lvl="0" indent="-342900">
              <a:buFont typeface="Symbol" panose="05050102010706020507" pitchFamily="18" charset="2"/>
              <a:buChar char=""/>
            </a:pPr>
            <a:r>
              <a:rPr lang="lv-LV" kern="1200" dirty="0">
                <a:solidFill>
                  <a:schemeClr val="bg1"/>
                </a:solidFill>
              </a:rPr>
              <a:t>jaunas uzņēmējdarbības vietas izveide</a:t>
            </a:r>
          </a:p>
          <a:p>
            <a:pPr marL="342900" lvl="0" indent="-342900">
              <a:buFont typeface="Symbol" panose="05050102010706020507" pitchFamily="18" charset="2"/>
              <a:buChar char=""/>
            </a:pPr>
            <a:r>
              <a:rPr lang="lv-LV" kern="1200" dirty="0">
                <a:solidFill>
                  <a:schemeClr val="bg1"/>
                </a:solidFill>
              </a:rPr>
              <a:t>esošas uzņēmējdarbības vietas jaudas palielināšana</a:t>
            </a:r>
          </a:p>
          <a:p>
            <a:pPr marL="342900" lvl="0" indent="-342900">
              <a:buFont typeface="Symbol" panose="05050102010706020507" pitchFamily="18" charset="2"/>
              <a:buChar char=""/>
            </a:pPr>
            <a:r>
              <a:rPr lang="lv-LV" kern="1200" dirty="0">
                <a:solidFill>
                  <a:schemeClr val="bg1"/>
                </a:solidFill>
              </a:rPr>
              <a:t>izlaides dažādošana ar jauniem produktiem vai pakalpojumiem</a:t>
            </a:r>
          </a:p>
          <a:p>
            <a:pPr marL="342900" lvl="0" indent="-342900">
              <a:buFont typeface="Symbol" panose="05050102010706020507" pitchFamily="18" charset="2"/>
              <a:buChar char=""/>
            </a:pPr>
            <a:r>
              <a:rPr lang="lv-LV" kern="1200" dirty="0">
                <a:solidFill>
                  <a:schemeClr val="bg1"/>
                </a:solidFill>
              </a:rPr>
              <a:t>vispārējā ražošanas procesa vai attiecīgi vispārējās pakalpojumu sniegšanas būtiskas izmaiņas</a:t>
            </a:r>
          </a:p>
          <a:p>
            <a:pPr lvl="0"/>
            <a:endParaRPr kumimoji="0" lang="lv-LV" b="0" i="0" u="none" strike="noStrike" kern="1200" cap="none" spc="0" normalizeH="0" baseline="0" noProof="0" dirty="0">
              <a:ln>
                <a:noFill/>
              </a:ln>
              <a:solidFill>
                <a:schemeClr val="bg1"/>
              </a:solidFill>
              <a:effectLst/>
              <a:uLnTx/>
              <a:uFillTx/>
              <a:sym typeface="Proxima Nova Regular"/>
            </a:endParaRP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i="0" u="none" strike="noStrike" kern="1200" cap="none" spc="0" normalizeH="0" baseline="0" noProof="0" dirty="0">
                <a:ln>
                  <a:noFill/>
                </a:ln>
                <a:solidFill>
                  <a:schemeClr val="bg1"/>
                </a:solidFill>
                <a:effectLst/>
                <a:uLnTx/>
                <a:uFillTx/>
                <a:sym typeface="Proxima Nova Regular"/>
              </a:rPr>
              <a:t>Izlaides dažādošanas gadījumā </a:t>
            </a:r>
            <a:r>
              <a:rPr kumimoji="0" lang="lv-LV" b="1" i="0" u="none" strike="noStrike" kern="1200" cap="none" spc="0" normalizeH="0" baseline="0" noProof="0" dirty="0">
                <a:ln>
                  <a:noFill/>
                </a:ln>
                <a:solidFill>
                  <a:schemeClr val="bg1"/>
                </a:solidFill>
                <a:effectLst/>
                <a:uLnTx/>
                <a:uFillTx/>
                <a:sym typeface="Proxima Nova Regular"/>
              </a:rPr>
              <a:t>- </a:t>
            </a:r>
            <a:r>
              <a:rPr kumimoji="0" lang="lv-LV" b="0" i="0" u="none" strike="noStrike" kern="1200" cap="none" spc="0" normalizeH="0" baseline="0" noProof="0" dirty="0">
                <a:ln>
                  <a:noFill/>
                </a:ln>
                <a:solidFill>
                  <a:schemeClr val="bg1"/>
                </a:solidFill>
                <a:effectLst/>
                <a:uLnTx/>
                <a:uFillTx/>
                <a:sym typeface="Proxima Nova Regular"/>
              </a:rPr>
              <a:t>attiecināmajām izmaksām vismaz par 200 % jāpārsniedz atkārtoti izmantoto aktīvu uzskaites vērtību (14. panta 7. punkts)</a:t>
            </a: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b="0" i="0" u="none" strike="noStrike" kern="1200" cap="none" spc="0" normalizeH="0" baseline="0" noProof="0" dirty="0">
                <a:ln>
                  <a:noFill/>
                </a:ln>
                <a:solidFill>
                  <a:schemeClr val="bg1"/>
                </a:solidFill>
                <a:effectLst/>
                <a:uLnTx/>
                <a:uFillTx/>
                <a:sym typeface="Proxima Nova Regular"/>
              </a:rPr>
              <a:t>Komersants nedrīkst </a:t>
            </a:r>
            <a:r>
              <a:rPr kumimoji="0" lang="lv-LV" i="0" u="none" strike="noStrike" kern="1200" cap="none" spc="0" normalizeH="0" baseline="0" noProof="0" dirty="0">
                <a:ln>
                  <a:noFill/>
                </a:ln>
                <a:solidFill>
                  <a:schemeClr val="bg1"/>
                </a:solidFill>
                <a:effectLst/>
                <a:uLnTx/>
                <a:uFillTx/>
                <a:sym typeface="Proxima Nova Regular"/>
              </a:rPr>
              <a:t>būt </a:t>
            </a:r>
            <a:r>
              <a:rPr lang="lv-LV" kern="1200" dirty="0">
                <a:solidFill>
                  <a:schemeClr val="bg1"/>
                </a:solidFill>
              </a:rPr>
              <a:t>“</a:t>
            </a:r>
            <a:r>
              <a:rPr kumimoji="0" lang="lv-LV" b="1" i="0" u="none" strike="noStrike" kern="1200" cap="none" spc="0" normalizeH="0" baseline="0" noProof="0" dirty="0">
                <a:ln>
                  <a:noFill/>
                </a:ln>
                <a:solidFill>
                  <a:schemeClr val="bg1"/>
                </a:solidFill>
                <a:effectLst/>
                <a:uLnTx/>
                <a:uFillTx/>
                <a:sym typeface="Proxima Nova Regular"/>
              </a:rPr>
              <a:t>grūtībās nonācis uzņēmums</a:t>
            </a:r>
            <a:r>
              <a:rPr lang="lv-LV" kern="1200" dirty="0">
                <a:solidFill>
                  <a:schemeClr val="bg1"/>
                </a:solidFill>
              </a:rPr>
              <a:t>”</a:t>
            </a:r>
            <a:r>
              <a:rPr kumimoji="0" lang="lv-LV" i="0" u="none" strike="noStrike" kern="1200" cap="none" spc="0" normalizeH="0" baseline="0" noProof="0" dirty="0">
                <a:ln>
                  <a:noFill/>
                </a:ln>
                <a:solidFill>
                  <a:schemeClr val="bg1"/>
                </a:solidFill>
                <a:effectLst/>
                <a:uLnTx/>
                <a:uFillTx/>
                <a:sym typeface="Proxima Nova Regular"/>
              </a:rPr>
              <a:t> </a:t>
            </a:r>
            <a:r>
              <a:rPr kumimoji="0" lang="lv-LV" b="0" i="0" u="none" strike="noStrike" kern="1200" cap="none" spc="0" normalizeH="0" baseline="0" noProof="0" dirty="0">
                <a:ln>
                  <a:noFill/>
                </a:ln>
                <a:solidFill>
                  <a:schemeClr val="bg1"/>
                </a:solidFill>
                <a:effectLst/>
                <a:uLnTx/>
                <a:uFillTx/>
                <a:sym typeface="Proxima Nova Regular"/>
              </a:rPr>
              <a:t>(2. panta 18. punkts) </a:t>
            </a: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b="0" i="0" u="none" strike="noStrike" kern="1200" cap="none" spc="0" normalizeH="0" baseline="0" noProof="0" dirty="0">
                <a:ln>
                  <a:noFill/>
                </a:ln>
                <a:solidFill>
                  <a:schemeClr val="bg1"/>
                </a:solidFill>
                <a:effectLst/>
                <a:uLnTx/>
                <a:uFillTx/>
                <a:sym typeface="Proxima Nova Regular"/>
              </a:rPr>
              <a:t>Projekta ieguldījumiem jāpaliek reģionā, kurā tika pieteikti (3 gadi MVK, 5 gadi lielajiem)</a:t>
            </a: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b="0" i="0" u="none" strike="noStrike" kern="1200" cap="none" spc="0" normalizeH="0" baseline="0" noProof="0" dirty="0">
                <a:ln>
                  <a:noFill/>
                </a:ln>
                <a:solidFill>
                  <a:schemeClr val="bg1"/>
                </a:solidFill>
                <a:effectLst/>
                <a:uLnTx/>
                <a:uFillTx/>
                <a:sym typeface="Proxima Nova Regular"/>
              </a:rPr>
              <a:t>Pēc investīciju projekta īstenošanas veiktie ieguldījumi tiek iekļauti finanšu pārskatos ilgtermiņa ieguldījumu sadaļā</a:t>
            </a: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kern="1200" dirty="0">
                <a:solidFill>
                  <a:schemeClr val="bg1"/>
                </a:solidFill>
              </a:rPr>
              <a:t>Nemateriālajiem aktīviem ir jābūt amortizējamiem un tie ir jāizmanto vienīgi uzņēmējdarbības vietā, kas saņem atbalstu (</a:t>
            </a:r>
            <a:r>
              <a:rPr kumimoji="0" lang="lv-LV" b="0" i="0" u="none" strike="noStrike" kern="1200" cap="none" spc="0" normalizeH="0" baseline="0" noProof="0" dirty="0">
                <a:ln>
                  <a:noFill/>
                </a:ln>
                <a:solidFill>
                  <a:schemeClr val="bg1"/>
                </a:solidFill>
                <a:effectLst/>
                <a:uLnTx/>
                <a:uFillTx/>
                <a:sym typeface="Proxima Nova Regular"/>
              </a:rPr>
              <a:t>14. panta 8. punkts)</a:t>
            </a:r>
          </a:p>
        </p:txBody>
      </p:sp>
    </p:spTree>
    <p:extLst>
      <p:ext uri="{BB962C8B-B14F-4D97-AF65-F5344CB8AC3E}">
        <p14:creationId xmlns:p14="http://schemas.microsoft.com/office/powerpoint/2010/main" val="5855649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3CB9FA-6CAE-9746-AC13-FCC4F63E141A}"/>
              </a:ext>
            </a:extLst>
          </p:cNvPr>
          <p:cNvPicPr>
            <a:picLocks noChangeAspect="1"/>
          </p:cNvPicPr>
          <p:nvPr/>
        </p:nvPicPr>
        <p:blipFill>
          <a:blip r:embed="rId2"/>
          <a:stretch>
            <a:fillRect/>
          </a:stretch>
        </p:blipFill>
        <p:spPr>
          <a:xfrm>
            <a:off x="295712" y="235928"/>
            <a:ext cx="1550321" cy="2199048"/>
          </a:xfrm>
          <a:prstGeom prst="rect">
            <a:avLst/>
          </a:prstGeom>
        </p:spPr>
      </p:pic>
      <p:sp>
        <p:nvSpPr>
          <p:cNvPr id="3" name="Rectangle 4">
            <a:extLst>
              <a:ext uri="{FF2B5EF4-FFF2-40B4-BE49-F238E27FC236}">
                <a16:creationId xmlns:a16="http://schemas.microsoft.com/office/drawing/2014/main" id="{AB2FDE01-C1DC-A821-9CBE-C3588DD08374}"/>
              </a:ext>
            </a:extLst>
          </p:cNvPr>
          <p:cNvSpPr/>
          <p:nvPr/>
        </p:nvSpPr>
        <p:spPr>
          <a:xfrm>
            <a:off x="444355" y="315258"/>
            <a:ext cx="11451933" cy="622748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771686A2-3761-4291-50FB-9198BCBCE055}"/>
              </a:ext>
            </a:extLst>
          </p:cNvPr>
          <p:cNvSpPr txBox="1"/>
          <p:nvPr/>
        </p:nvSpPr>
        <p:spPr>
          <a:xfrm>
            <a:off x="1019897" y="580785"/>
            <a:ext cx="9952903" cy="9233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pPr marL="0" marR="0" lvl="0" indent="0" algn="l" defTabSz="457200" rtl="0" eaLnBrk="1" fontAlgn="auto" latinLnBrk="0" hangingPunct="0">
              <a:lnSpc>
                <a:spcPct val="100000"/>
              </a:lnSpc>
              <a:spcBef>
                <a:spcPts val="0"/>
              </a:spcBef>
              <a:spcAft>
                <a:spcPts val="600"/>
              </a:spcAft>
              <a:buClrTx/>
              <a:buSzPct val="100000"/>
              <a:buFontTx/>
              <a:buNone/>
              <a:tabLst/>
              <a:defRPr sz="2400">
                <a:solidFill>
                  <a:srgbClr val="FFFFFF"/>
                </a:solidFill>
              </a:defRPr>
            </a:pPr>
            <a:r>
              <a:rPr lang="lv-LV" sz="2700" b="1" dirty="0">
                <a:solidFill>
                  <a:schemeClr val="bg1"/>
                </a:solidFill>
                <a:effectLst>
                  <a:outerShdw blurRad="38100" dist="38100" dir="2700000" algn="tl">
                    <a:srgbClr val="000000">
                      <a:alpha val="43137"/>
                    </a:srgbClr>
                  </a:outerShdw>
                </a:effectLst>
                <a:latin typeface="Proxima Nova Regular"/>
              </a:rPr>
              <a:t>Prasības, kas attiecas reģionālajam atbalstam</a:t>
            </a:r>
            <a:br>
              <a:rPr lang="lv-LV" sz="2700" b="1" dirty="0">
                <a:solidFill>
                  <a:schemeClr val="bg1"/>
                </a:solidFill>
                <a:effectLst>
                  <a:outerShdw blurRad="38100" dist="38100" dir="2700000" algn="tl">
                    <a:srgbClr val="000000">
                      <a:alpha val="43137"/>
                    </a:srgbClr>
                  </a:outerShdw>
                </a:effectLst>
                <a:latin typeface="Proxima Nova Regular"/>
              </a:rPr>
            </a:br>
            <a:r>
              <a:rPr lang="lv-LV" sz="2700" b="1" dirty="0">
                <a:solidFill>
                  <a:schemeClr val="bg1"/>
                </a:solidFill>
                <a:effectLst>
                  <a:outerShdw blurRad="38100" dist="38100" dir="2700000" algn="tl">
                    <a:srgbClr val="000000">
                      <a:alpha val="43137"/>
                    </a:srgbClr>
                  </a:outerShdw>
                </a:effectLst>
                <a:latin typeface="Proxima Nova Regular"/>
              </a:rPr>
              <a:t>(Regula Nr.651/2014) lielajiem komersantiem:</a:t>
            </a:r>
          </a:p>
        </p:txBody>
      </p:sp>
      <p:sp>
        <p:nvSpPr>
          <p:cNvPr id="6" name="TextBox 5">
            <a:extLst>
              <a:ext uri="{FF2B5EF4-FFF2-40B4-BE49-F238E27FC236}">
                <a16:creationId xmlns:a16="http://schemas.microsoft.com/office/drawing/2014/main" id="{D161A17F-1F84-BD4A-1626-D8A4D442811E}"/>
              </a:ext>
            </a:extLst>
          </p:cNvPr>
          <p:cNvSpPr txBox="1"/>
          <p:nvPr/>
        </p:nvSpPr>
        <p:spPr>
          <a:xfrm>
            <a:off x="931588" y="1965969"/>
            <a:ext cx="10041212" cy="3924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just" defTabSz="914400" rtl="0" eaLnBrk="1" fontAlgn="auto" latinLnBrk="0" hangingPunct="0">
              <a:lnSpc>
                <a:spcPct val="100000"/>
              </a:lnSpc>
              <a:spcBef>
                <a:spcPts val="600"/>
              </a:spcBef>
              <a:spcAft>
                <a:spcPts val="0"/>
              </a:spcAft>
              <a:buClrTx/>
              <a:buSzTx/>
              <a:tabLst/>
              <a:defRPr/>
            </a:pP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Papildus prasības </a:t>
            </a:r>
            <a:r>
              <a:rPr kumimoji="0" lang="lv-LV" sz="2200" b="1" i="0" u="none" strike="noStrike" kern="1200" cap="none" spc="0" normalizeH="0" baseline="0" noProof="0" dirty="0">
                <a:ln>
                  <a:noFill/>
                </a:ln>
                <a:solidFill>
                  <a:schemeClr val="bg1"/>
                </a:solidFill>
                <a:effectLst/>
                <a:uLnTx/>
                <a:uFillTx/>
                <a:latin typeface="Proxima Nova Regular"/>
                <a:sym typeface="Proxima Nova Regular"/>
              </a:rPr>
              <a:t>lielajiem</a:t>
            </a: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 komersantiem:</a:t>
            </a: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nemateriālo aktīvu izmaksas ir attiecināmas </a:t>
            </a:r>
            <a:r>
              <a:rPr kumimoji="0" lang="lv-LV" sz="2200" b="0" i="0" u="none" kern="1200" cap="none" spc="0" normalizeH="0" baseline="0" noProof="0" dirty="0">
                <a:ln>
                  <a:noFill/>
                </a:ln>
                <a:solidFill>
                  <a:schemeClr val="bg1"/>
                </a:solidFill>
                <a:effectLst/>
                <a:uLnTx/>
                <a:uFillTx/>
                <a:latin typeface="Proxima Nova Regular"/>
                <a:sym typeface="Proxima Nova Regular"/>
              </a:rPr>
              <a:t>maksimāli</a:t>
            </a: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 50 % apmērā no sākotnējā ieguldījuma kopējām attiecināmajām ieguldījumu izmaksām (14. panta 8.punkts)</a:t>
            </a:r>
          </a:p>
          <a:p>
            <a:pPr marL="285750" indent="-285750" algn="just">
              <a:spcBef>
                <a:spcPts val="600"/>
              </a:spcBef>
              <a:buFont typeface="Wingdings" panose="05000000000000000000" pitchFamily="2" charset="2"/>
              <a:buChar char="ü"/>
              <a:defRPr/>
            </a:pPr>
            <a:r>
              <a:rPr lang="lv-LV" sz="2200" kern="1200" dirty="0">
                <a:solidFill>
                  <a:schemeClr val="bg1"/>
                </a:solidFill>
                <a:latin typeface="Proxima Nova Regular"/>
              </a:rPr>
              <a:t>konsultāciju izmaksas nav attiecināmas (tikai kā </a:t>
            </a:r>
            <a:r>
              <a:rPr lang="lv-LV" sz="2200" i="1" kern="1200" dirty="0" err="1">
                <a:solidFill>
                  <a:schemeClr val="bg1"/>
                </a:solidFill>
                <a:latin typeface="Proxima Nova Regular"/>
              </a:rPr>
              <a:t>de</a:t>
            </a:r>
            <a:r>
              <a:rPr lang="lv-LV" sz="2200" i="1" kern="1200" dirty="0">
                <a:solidFill>
                  <a:schemeClr val="bg1"/>
                </a:solidFill>
                <a:latin typeface="Proxima Nova Regular"/>
              </a:rPr>
              <a:t> </a:t>
            </a:r>
            <a:r>
              <a:rPr lang="lv-LV" sz="2200" i="1" kern="1200" dirty="0" err="1">
                <a:solidFill>
                  <a:schemeClr val="bg1"/>
                </a:solidFill>
                <a:latin typeface="Proxima Nova Regular"/>
              </a:rPr>
              <a:t>minimis</a:t>
            </a:r>
            <a:r>
              <a:rPr lang="lv-LV" sz="2200" i="1" kern="1200" dirty="0">
                <a:solidFill>
                  <a:schemeClr val="bg1"/>
                </a:solidFill>
                <a:latin typeface="Proxima Nova Regular"/>
              </a:rPr>
              <a:t> </a:t>
            </a:r>
            <a:r>
              <a:rPr lang="lv-LV" sz="2200" kern="1200" dirty="0">
                <a:solidFill>
                  <a:schemeClr val="bg1"/>
                </a:solidFill>
                <a:latin typeface="Proxima Nova Regular"/>
              </a:rPr>
              <a:t>atbalsts)</a:t>
            </a:r>
            <a:endParaRPr kumimoji="0" lang="lv-LV" sz="2200" b="0" i="0" u="none" strike="noStrike" kern="1200" cap="none" spc="0" normalizeH="0" baseline="0" noProof="0" dirty="0">
              <a:ln>
                <a:noFill/>
              </a:ln>
              <a:solidFill>
                <a:schemeClr val="bg1"/>
              </a:solidFill>
              <a:effectLst/>
              <a:uLnTx/>
              <a:uFillTx/>
              <a:latin typeface="Proxima Nova Regular"/>
              <a:sym typeface="Proxima Nova Regular"/>
            </a:endParaRP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200" kern="1200" dirty="0">
                <a:solidFill>
                  <a:schemeClr val="bg1"/>
                </a:solidFill>
                <a:latin typeface="Proxima Nova Regular"/>
              </a:rPr>
              <a:t>j</a:t>
            </a: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a atbalstu piešķir būtisku izmaiņu veikšanai ražošanas procesā, attiecināmajām izmaksām jāpārsniedz ar modernizējamo darbību saistīto aktīvu amortizācija pēdējo 3 fiskālo gadu laikā (14. panta 7. punkts)</a:t>
            </a: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kumimoji="0" lang="lv-LV" sz="2400" b="0" i="0" u="none" strike="noStrike" kern="1200" cap="none" spc="0" normalizeH="0" baseline="0" noProof="0" dirty="0">
              <a:ln>
                <a:noFill/>
              </a:ln>
              <a:solidFill>
                <a:schemeClr val="bg1"/>
              </a:solidFill>
              <a:effectLst/>
              <a:uLnTx/>
              <a:uFillTx/>
              <a:latin typeface="Proxima Nova Regular"/>
              <a:sym typeface="Proxima Nova Regular"/>
            </a:endParaRPr>
          </a:p>
          <a:p>
            <a:pPr marR="0" lvl="0" algn="just" defTabSz="914400" rtl="0" eaLnBrk="1" fontAlgn="auto" latinLnBrk="0" hangingPunct="0">
              <a:lnSpc>
                <a:spcPct val="100000"/>
              </a:lnSpc>
              <a:spcBef>
                <a:spcPts val="600"/>
              </a:spcBef>
              <a:spcAft>
                <a:spcPts val="0"/>
              </a:spcAft>
              <a:buClrTx/>
              <a:buSzTx/>
              <a:tabLst/>
              <a:defRPr/>
            </a:pPr>
            <a:endParaRPr kumimoji="0" lang="lv-LV" sz="2400" b="0" i="0" u="none" strike="noStrike" kern="1200" cap="none" spc="0" normalizeH="0" baseline="0" noProof="0" dirty="0">
              <a:ln>
                <a:noFill/>
              </a:ln>
              <a:solidFill>
                <a:schemeClr val="bg1"/>
              </a:solidFill>
              <a:effectLst/>
              <a:uLnTx/>
              <a:uFillTx/>
              <a:latin typeface="Proxima Nova Regular"/>
              <a:sym typeface="Proxima Nova Regular"/>
            </a:endParaRPr>
          </a:p>
        </p:txBody>
      </p:sp>
    </p:spTree>
    <p:extLst>
      <p:ext uri="{BB962C8B-B14F-4D97-AF65-F5344CB8AC3E}">
        <p14:creationId xmlns:p14="http://schemas.microsoft.com/office/powerpoint/2010/main" val="19462220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5871C-4F52-C997-95D2-7A58177110B3}"/>
              </a:ext>
            </a:extLst>
          </p:cNvPr>
          <p:cNvPicPr>
            <a:picLocks noChangeAspect="1"/>
          </p:cNvPicPr>
          <p:nvPr/>
        </p:nvPicPr>
        <p:blipFill>
          <a:blip r:embed="rId2"/>
          <a:stretch>
            <a:fillRect/>
          </a:stretch>
        </p:blipFill>
        <p:spPr>
          <a:xfrm>
            <a:off x="295712" y="235928"/>
            <a:ext cx="1550321" cy="2199048"/>
          </a:xfrm>
          <a:prstGeom prst="rect">
            <a:avLst/>
          </a:prstGeom>
        </p:spPr>
      </p:pic>
      <p:sp>
        <p:nvSpPr>
          <p:cNvPr id="7" name="Rectangle 4">
            <a:extLst>
              <a:ext uri="{FF2B5EF4-FFF2-40B4-BE49-F238E27FC236}">
                <a16:creationId xmlns:a16="http://schemas.microsoft.com/office/drawing/2014/main" id="{A6DA6596-A064-F19D-CC46-FE7D58E6108A}"/>
              </a:ext>
            </a:extLst>
          </p:cNvPr>
          <p:cNvSpPr/>
          <p:nvPr/>
        </p:nvSpPr>
        <p:spPr>
          <a:xfrm>
            <a:off x="189279" y="235928"/>
            <a:ext cx="11451933" cy="6227484"/>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lang="lv-LV" sz="3600">
              <a:solidFill>
                <a:schemeClr val="bg1"/>
              </a:solidFill>
              <a:latin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771686A2-3761-4291-50FB-9198BCBCE055}"/>
              </a:ext>
            </a:extLst>
          </p:cNvPr>
          <p:cNvSpPr txBox="1"/>
          <p:nvPr/>
        </p:nvSpPr>
        <p:spPr>
          <a:xfrm>
            <a:off x="1019897" y="580785"/>
            <a:ext cx="9595355" cy="13696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r>
              <a:rPr lang="lv-LV" sz="2800" b="1" dirty="0">
                <a:solidFill>
                  <a:schemeClr val="bg1"/>
                </a:solidFill>
              </a:rPr>
              <a:t>De </a:t>
            </a:r>
            <a:r>
              <a:rPr lang="lv-LV" sz="2800" b="1" dirty="0" err="1">
                <a:solidFill>
                  <a:schemeClr val="bg1"/>
                </a:solidFill>
              </a:rPr>
              <a:t>minimis</a:t>
            </a:r>
            <a:r>
              <a:rPr lang="lv-LV" sz="2800" b="1" dirty="0">
                <a:solidFill>
                  <a:schemeClr val="bg1"/>
                </a:solidFill>
              </a:rPr>
              <a:t> atbalsts - salīdzinoši mazāk prasību kā reģionālajam atbalstam:</a:t>
            </a:r>
          </a:p>
          <a:p>
            <a:pPr defTabSz="457200">
              <a:spcAft>
                <a:spcPts val="600"/>
              </a:spcAft>
              <a:buSzPct val="100000"/>
              <a:defRPr sz="2400">
                <a:solidFill>
                  <a:srgbClr val="FFFFFF"/>
                </a:solidFill>
              </a:defRPr>
            </a:pPr>
            <a:endParaRPr lang="lv-LV" sz="2700" b="1" dirty="0">
              <a:solidFill>
                <a:schemeClr val="bg1"/>
              </a:solidFill>
              <a:effectLst>
                <a:outerShdw blurRad="38100" dist="38100" dir="2700000" algn="tl">
                  <a:srgbClr val="000000">
                    <a:alpha val="43137"/>
                  </a:srgbClr>
                </a:outerShdw>
              </a:effectLst>
              <a:latin typeface="Proxima Nova Regular"/>
            </a:endParaRPr>
          </a:p>
        </p:txBody>
      </p:sp>
      <p:sp>
        <p:nvSpPr>
          <p:cNvPr id="6" name="TextBox 5">
            <a:extLst>
              <a:ext uri="{FF2B5EF4-FFF2-40B4-BE49-F238E27FC236}">
                <a16:creationId xmlns:a16="http://schemas.microsoft.com/office/drawing/2014/main" id="{D161A17F-1F84-BD4A-1626-D8A4D442811E}"/>
              </a:ext>
            </a:extLst>
          </p:cNvPr>
          <p:cNvSpPr txBox="1"/>
          <p:nvPr/>
        </p:nvSpPr>
        <p:spPr>
          <a:xfrm>
            <a:off x="796968" y="1950387"/>
            <a:ext cx="10041212" cy="38933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kumimoji="0" lang="lv-LV" sz="2200" b="0" u="none" strike="noStrike" kern="1200" cap="none" spc="0" normalizeH="0" baseline="0" noProof="0" dirty="0">
              <a:ln>
                <a:noFill/>
              </a:ln>
              <a:solidFill>
                <a:schemeClr val="bg1"/>
              </a:solidFill>
              <a:effectLst/>
              <a:highlight>
                <a:srgbClr val="008080"/>
              </a:highlight>
              <a:uLnTx/>
              <a:uFillTx/>
              <a:sym typeface="Proxima Nova Regular"/>
            </a:endParaRPr>
          </a:p>
          <a:p>
            <a:pPr marL="342900" lvl="0" indent="-342900" defTabSz="1828800">
              <a:buFont typeface="Wingdings" panose="05000000000000000000" pitchFamily="2" charset="2"/>
              <a:buChar char="ü"/>
              <a:defRPr/>
            </a:pPr>
            <a:r>
              <a:rPr lang="lv-LV" sz="2400" b="0" i="0" u="none" strike="noStrike" cap="none" spc="0" baseline="0" noProof="0" dirty="0">
                <a:ln>
                  <a:noFill/>
                </a:ln>
                <a:solidFill>
                  <a:schemeClr val="bg1"/>
                </a:solidFill>
                <a:uFillTx/>
                <a:ea typeface="+mn-ea"/>
                <a:cs typeface="+mn-cs"/>
                <a:sym typeface="Proxima Nova Regular"/>
              </a:rPr>
              <a:t>Vispārējā </a:t>
            </a:r>
            <a:r>
              <a:rPr lang="lv-LV" sz="2400" b="0" i="0" u="none" strike="noStrike" cap="none" spc="0" baseline="0" noProof="0" dirty="0" err="1">
                <a:ln>
                  <a:noFill/>
                </a:ln>
                <a:solidFill>
                  <a:schemeClr val="bg1"/>
                </a:solidFill>
                <a:uFillTx/>
                <a:ea typeface="+mn-ea"/>
                <a:cs typeface="+mn-cs"/>
                <a:sym typeface="Proxima Nova Regular"/>
              </a:rPr>
              <a:t>de</a:t>
            </a:r>
            <a:r>
              <a:rPr lang="lv-LV" sz="2400" b="0" i="0" u="none" strike="noStrike" cap="none" spc="0" baseline="0" noProof="0" dirty="0">
                <a:ln>
                  <a:noFill/>
                </a:ln>
                <a:solidFill>
                  <a:schemeClr val="bg1"/>
                </a:solidFill>
                <a:uFillTx/>
                <a:ea typeface="+mn-ea"/>
                <a:cs typeface="+mn-cs"/>
                <a:sym typeface="Proxima Nova Regular"/>
              </a:rPr>
              <a:t> </a:t>
            </a:r>
            <a:r>
              <a:rPr lang="lv-LV" sz="2400" b="0" i="0" u="none" strike="noStrike" cap="none" spc="0" baseline="0" noProof="0" dirty="0" err="1">
                <a:ln>
                  <a:noFill/>
                </a:ln>
                <a:solidFill>
                  <a:schemeClr val="bg1"/>
                </a:solidFill>
                <a:uFillTx/>
                <a:ea typeface="+mn-ea"/>
                <a:cs typeface="+mn-cs"/>
                <a:sym typeface="Proxima Nova Regular"/>
              </a:rPr>
              <a:t>minimis</a:t>
            </a:r>
            <a:r>
              <a:rPr lang="lv-LV" sz="2400" b="0" i="0" u="none" strike="noStrike" cap="none" spc="0" baseline="0" noProof="0" dirty="0">
                <a:ln>
                  <a:noFill/>
                </a:ln>
                <a:solidFill>
                  <a:schemeClr val="bg1"/>
                </a:solidFill>
                <a:uFillTx/>
                <a:ea typeface="+mn-ea"/>
                <a:cs typeface="+mn-cs"/>
                <a:sym typeface="Proxima Nova Regular"/>
              </a:rPr>
              <a:t> </a:t>
            </a:r>
            <a:r>
              <a:rPr lang="lv-LV" sz="2400" b="0" i="0" u="none" strike="noStrike" cap="none" spc="0" baseline="0" noProof="0" dirty="0">
                <a:ln>
                  <a:noFill/>
                </a:ln>
                <a:solidFill>
                  <a:schemeClr val="bg1"/>
                </a:solidFill>
                <a:highlight>
                  <a:srgbClr val="008080"/>
                </a:highlight>
                <a:uFillTx/>
                <a:ea typeface="+mn-ea"/>
                <a:cs typeface="+mn-cs"/>
                <a:sym typeface="Proxima Nova Regular"/>
              </a:rPr>
              <a:t>(Regula </a:t>
            </a:r>
            <a:r>
              <a:rPr lang="lv-LV" sz="2400" dirty="0">
                <a:solidFill>
                  <a:schemeClr val="bg1"/>
                </a:solidFill>
                <a:highlight>
                  <a:srgbClr val="008080"/>
                </a:highlight>
              </a:rPr>
              <a:t>Nr.2023/2831</a:t>
            </a:r>
            <a:r>
              <a:rPr lang="lv-LV" sz="2400" b="0" i="0" u="none" strike="noStrike" cap="none" spc="0" baseline="0" noProof="0" dirty="0">
                <a:ln>
                  <a:noFill/>
                </a:ln>
                <a:solidFill>
                  <a:schemeClr val="bg1"/>
                </a:solidFill>
                <a:highlight>
                  <a:srgbClr val="008080"/>
                </a:highlight>
                <a:uFillTx/>
                <a:ea typeface="+mn-ea"/>
                <a:cs typeface="+mn-cs"/>
                <a:sym typeface="Proxima Nova Regular"/>
              </a:rPr>
              <a:t>) – </a:t>
            </a:r>
            <a:r>
              <a:rPr lang="lv-LV" sz="2400" dirty="0">
                <a:solidFill>
                  <a:schemeClr val="bg1"/>
                </a:solidFill>
                <a:highlight>
                  <a:srgbClr val="008080"/>
                </a:highlight>
              </a:rPr>
              <a:t>300 000 EUR</a:t>
            </a:r>
            <a:r>
              <a:rPr lang="fr-FR" sz="2400" dirty="0">
                <a:solidFill>
                  <a:schemeClr val="bg1"/>
                </a:solidFill>
                <a:highlight>
                  <a:srgbClr val="008080"/>
                </a:highlight>
              </a:rPr>
              <a:t> </a:t>
            </a:r>
            <a:r>
              <a:rPr lang="lv-LV" sz="2400" dirty="0">
                <a:solidFill>
                  <a:schemeClr val="bg1"/>
                </a:solidFill>
                <a:highlight>
                  <a:srgbClr val="008080"/>
                </a:highlight>
              </a:rPr>
              <a:t>(</a:t>
            </a:r>
            <a:r>
              <a:rPr lang="fr-FR" sz="2400" dirty="0" err="1">
                <a:solidFill>
                  <a:schemeClr val="bg1"/>
                </a:solidFill>
                <a:highlight>
                  <a:srgbClr val="008080"/>
                </a:highlight>
              </a:rPr>
              <a:t>trīs</a:t>
            </a:r>
            <a:r>
              <a:rPr lang="fr-FR" sz="2400" dirty="0">
                <a:solidFill>
                  <a:schemeClr val="bg1"/>
                </a:solidFill>
                <a:highlight>
                  <a:srgbClr val="008080"/>
                </a:highlight>
              </a:rPr>
              <a:t> </a:t>
            </a:r>
            <a:r>
              <a:rPr lang="fr-FR" sz="2400" dirty="0" err="1">
                <a:solidFill>
                  <a:schemeClr val="bg1"/>
                </a:solidFill>
                <a:highlight>
                  <a:srgbClr val="008080"/>
                </a:highlight>
              </a:rPr>
              <a:t>gadu</a:t>
            </a:r>
            <a:r>
              <a:rPr lang="fr-FR" sz="2400" dirty="0">
                <a:solidFill>
                  <a:schemeClr val="bg1"/>
                </a:solidFill>
                <a:highlight>
                  <a:srgbClr val="008080"/>
                </a:highlight>
              </a:rPr>
              <a:t> </a:t>
            </a:r>
            <a:r>
              <a:rPr lang="fr-FR" sz="2400" dirty="0" err="1">
                <a:solidFill>
                  <a:schemeClr val="bg1"/>
                </a:solidFill>
                <a:highlight>
                  <a:srgbClr val="008080"/>
                </a:highlight>
              </a:rPr>
              <a:t>periodā</a:t>
            </a:r>
            <a:r>
              <a:rPr lang="lv-LV" sz="2400" dirty="0">
                <a:solidFill>
                  <a:schemeClr val="bg1"/>
                </a:solidFill>
                <a:highlight>
                  <a:srgbClr val="008080"/>
                </a:highlight>
              </a:rPr>
              <a:t>)</a:t>
            </a:r>
          </a:p>
          <a:p>
            <a:pPr marL="342900" marR="0" lvl="0" indent="-342900" algn="l" defTabSz="18288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lang="lv-LV" sz="2400" dirty="0">
                <a:solidFill>
                  <a:schemeClr val="bg1"/>
                </a:solidFill>
              </a:rPr>
              <a:t>Lauksaimniecības nozare (Regula Nr. 1408/2013) – 25 000 EUR (trīs fiskālajos gados)</a:t>
            </a:r>
          </a:p>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kumimoji="0" lang="lv-LV" sz="2200" b="0" u="none" strike="noStrike" kern="1200" cap="none" spc="0" normalizeH="0" baseline="0" noProof="0" dirty="0">
              <a:ln>
                <a:noFill/>
              </a:ln>
              <a:solidFill>
                <a:schemeClr val="bg1"/>
              </a:solidFill>
              <a:effectLst/>
              <a:highlight>
                <a:srgbClr val="008080"/>
              </a:highlight>
              <a:uLnTx/>
              <a:uFillTx/>
              <a:sym typeface="Proxima Nova Regular"/>
            </a:endParaRPr>
          </a:p>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lang="lv-LV" sz="2200" i="1" kern="1200" dirty="0">
              <a:solidFill>
                <a:schemeClr val="bg1"/>
              </a:solidFill>
            </a:endParaRPr>
          </a:p>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lang="lv-LV" sz="2200" kern="1200" dirty="0">
              <a:solidFill>
                <a:schemeClr val="bg1"/>
              </a:solidFill>
            </a:endParaRPr>
          </a:p>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kumimoji="0" lang="lv-LV" sz="2200" b="0" i="0" u="none" strike="noStrike" kern="1200" cap="none" spc="0" normalizeH="0" baseline="0" noProof="0" dirty="0">
              <a:ln>
                <a:noFill/>
              </a:ln>
              <a:solidFill>
                <a:schemeClr val="bg1"/>
              </a:solidFill>
              <a:effectLst/>
              <a:uLnTx/>
              <a:uFillTx/>
              <a:sym typeface="Proxima Nova Regular"/>
            </a:endParaRPr>
          </a:p>
          <a:p>
            <a:pPr marL="285750" marR="0" lvl="0" indent="-28575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kumimoji="0" lang="lv-LV" sz="1600" b="0" i="0" u="none" strike="noStrike" kern="1200" cap="none" spc="0" normalizeH="0" baseline="0" noProof="0" dirty="0">
              <a:ln>
                <a:noFill/>
              </a:ln>
              <a:solidFill>
                <a:schemeClr val="bg1"/>
              </a:solidFill>
              <a:effectLst/>
              <a:uLnTx/>
              <a:uFillTx/>
              <a:sym typeface="Proxima Nova Regular"/>
            </a:endParaRPr>
          </a:p>
        </p:txBody>
      </p:sp>
    </p:spTree>
    <p:extLst>
      <p:ext uri="{BB962C8B-B14F-4D97-AF65-F5344CB8AC3E}">
        <p14:creationId xmlns:p14="http://schemas.microsoft.com/office/powerpoint/2010/main" val="39439511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B7B66E-8687-8466-5BC3-92F823E3F86E}"/>
              </a:ext>
            </a:extLst>
          </p:cNvPr>
          <p:cNvSpPr/>
          <p:nvPr/>
        </p:nvSpPr>
        <p:spPr>
          <a:xfrm>
            <a:off x="0" y="5322013"/>
            <a:ext cx="12192000" cy="1535987"/>
          </a:xfrm>
          <a:prstGeom prst="rect">
            <a:avLst/>
          </a:prstGeom>
          <a:solidFill>
            <a:srgbClr val="203864">
              <a:alpha val="89020"/>
            </a:srgbClr>
          </a:solidFill>
          <a:ln w="25400" cap="flat">
            <a:solidFill>
              <a:srgbClr val="20386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n-lt"/>
              <a:ea typeface="+mn-ea"/>
              <a:cs typeface="+mn-cs"/>
              <a:sym typeface="Proxima Nova Regular"/>
            </a:endParaRPr>
          </a:p>
        </p:txBody>
      </p:sp>
      <p:sp>
        <p:nvSpPr>
          <p:cNvPr id="39" name="Text Box 4"/>
          <p:cNvSpPr txBox="1"/>
          <p:nvPr/>
        </p:nvSpPr>
        <p:spPr>
          <a:xfrm>
            <a:off x="2005838" y="1899278"/>
            <a:ext cx="6864949" cy="828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80000"/>
              </a:lnSpc>
              <a:spcBef>
                <a:spcPts val="600"/>
              </a:spcBef>
              <a:defRPr sz="4800" cap="all">
                <a:solidFill>
                  <a:srgbClr val="FFFFFF"/>
                </a:solidFill>
              </a:defRPr>
            </a:lvl1pPr>
          </a:lstStyle>
          <a:p>
            <a:r>
              <a:rPr dirty="0" err="1"/>
              <a:t>Mērķis</a:t>
            </a:r>
            <a:endParaRPr dirty="0"/>
          </a:p>
        </p:txBody>
      </p:sp>
      <p:sp>
        <p:nvSpPr>
          <p:cNvPr id="5" name="veicināt procesu digitalizāciju komercdarbībā…">
            <a:extLst>
              <a:ext uri="{FF2B5EF4-FFF2-40B4-BE49-F238E27FC236}">
                <a16:creationId xmlns:a16="http://schemas.microsoft.com/office/drawing/2014/main" id="{A17671EB-7CC0-1A3C-BA9B-158AB8C0BA2D}"/>
              </a:ext>
            </a:extLst>
          </p:cNvPr>
          <p:cNvSpPr txBox="1"/>
          <p:nvPr/>
        </p:nvSpPr>
        <p:spPr>
          <a:xfrm>
            <a:off x="352157" y="2727315"/>
            <a:ext cx="10822662" cy="1943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spAutoFit/>
          </a:bodyPr>
          <a:lstStyle/>
          <a:p>
            <a:pPr marL="0" marR="0" lvl="0" indent="0" algn="l" defTabSz="457200" rtl="0" eaLnBrk="1" fontAlgn="auto" latinLnBrk="0" hangingPunct="0">
              <a:lnSpc>
                <a:spcPct val="150000"/>
              </a:lnSpc>
              <a:spcBef>
                <a:spcPts val="0"/>
              </a:spcBef>
              <a:spcAft>
                <a:spcPts val="0"/>
              </a:spcAft>
              <a:buClrTx/>
              <a:buSzTx/>
              <a:buFontTx/>
              <a:buNone/>
              <a:tabLst/>
              <a:defRPr sz="2400">
                <a:solidFill>
                  <a:srgbClr val="FFFFFF"/>
                </a:solidFill>
              </a:defRPr>
            </a:pPr>
            <a:r>
              <a:rPr lang="lv-LV" sz="2800" dirty="0">
                <a:solidFill>
                  <a:srgbClr val="FFFFFF"/>
                </a:solidFill>
                <a:effectLst>
                  <a:outerShdw blurRad="38100" dist="38100" dir="2700000" algn="tl">
                    <a:srgbClr val="000000">
                      <a:alpha val="43137"/>
                    </a:srgbClr>
                  </a:outerShdw>
                </a:effectLst>
              </a:rPr>
              <a:t>V</a:t>
            </a:r>
            <a:r>
              <a:rPr kumimoji="0" lang="lv-LV"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sym typeface="Proxima Nova Regular"/>
              </a:rPr>
              <a:t>eicināt</a:t>
            </a:r>
            <a:r>
              <a:rPr kumimoji="0" lang="lv-LV"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sym typeface="Proxima Nova Regular"/>
              </a:rPr>
              <a:t> </a:t>
            </a:r>
            <a:r>
              <a:rPr kumimoji="0" lang="lv-LV"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sym typeface="Proxima Nova Regular"/>
              </a:rPr>
              <a:t>procesu </a:t>
            </a:r>
            <a:r>
              <a:rPr kumimoji="0" lang="lv-LV" sz="28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sym typeface="Proxima Nova Regular"/>
              </a:rPr>
              <a:t>digitalizāciju</a:t>
            </a:r>
            <a:r>
              <a:rPr kumimoji="0" lang="lv-LV"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sym typeface="Proxima Nova Regular"/>
              </a:rPr>
              <a:t> komercdarbībā </a:t>
            </a:r>
            <a:r>
              <a:rPr kumimoji="0" lang="lv-LV"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sym typeface="Proxima Nova Regular"/>
              </a:rPr>
              <a:t>un </a:t>
            </a:r>
            <a:r>
              <a:rPr kumimoji="0" lang="lv-LV"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sym typeface="Proxima Nova Regular"/>
              </a:rPr>
              <a:t>produktivitātes paaugstināšanu</a:t>
            </a:r>
            <a:r>
              <a:rPr kumimoji="0" lang="lv-LV"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sym typeface="Proxima Nova Regular"/>
              </a:rPr>
              <a:t>, kas veicinātu Latvijas konkurētspējas priekšrocības</a:t>
            </a:r>
            <a:endParaRPr kumimoji="0" lang="lv-LV" sz="2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sym typeface="Proxima Nova Regular"/>
            </a:endParaRPr>
          </a:p>
        </p:txBody>
      </p:sp>
      <p:sp>
        <p:nvSpPr>
          <p:cNvPr id="6" name="TextBox 5">
            <a:extLst>
              <a:ext uri="{FF2B5EF4-FFF2-40B4-BE49-F238E27FC236}">
                <a16:creationId xmlns:a16="http://schemas.microsoft.com/office/drawing/2014/main" id="{4CEACF15-1012-C30B-F376-E8349710E975}"/>
              </a:ext>
            </a:extLst>
          </p:cNvPr>
          <p:cNvSpPr txBox="1"/>
          <p:nvPr/>
        </p:nvSpPr>
        <p:spPr>
          <a:xfrm>
            <a:off x="352157" y="4868677"/>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b="0" i="0" u="none" strike="noStrike" kern="0" cap="none" spc="0" normalizeH="0" baseline="0" noProof="0" dirty="0">
                <a:ln>
                  <a:noFill/>
                </a:ln>
                <a:solidFill>
                  <a:schemeClr val="accent3"/>
                </a:solidFill>
                <a:effectLst/>
                <a:uLnTx/>
                <a:uFillTx/>
                <a:sym typeface="Proxima Nova Regular"/>
                <a:hlinkClick r:id="rId2">
                  <a:extLst>
                    <a:ext uri="{A12FA001-AC4F-418D-AE19-62706E023703}">
                      <ahyp:hlinkClr xmlns:ahyp="http://schemas.microsoft.com/office/drawing/2018/hyperlinkcolor" val="tx"/>
                    </a:ext>
                  </a:extLst>
                </a:hlinkClick>
              </a:rPr>
              <a:t>Ministru kabineta noteikumi Nr.10  (10.01.2023.) </a:t>
            </a:r>
            <a:endParaRPr kumimoji="0" lang="lv-LV" b="0" i="0" u="none" strike="noStrike" kern="0" cap="none" spc="0" normalizeH="0" baseline="0" noProof="0" dirty="0">
              <a:ln>
                <a:noFill/>
              </a:ln>
              <a:solidFill>
                <a:schemeClr val="accent3"/>
              </a:solidFill>
              <a:effectLst/>
              <a:uLnTx/>
              <a:uFillTx/>
              <a:sym typeface="Proxima Nova Regular"/>
            </a:endParaRPr>
          </a:p>
        </p:txBody>
      </p:sp>
      <p:sp>
        <p:nvSpPr>
          <p:cNvPr id="8" name="TextBox 7">
            <a:extLst>
              <a:ext uri="{FF2B5EF4-FFF2-40B4-BE49-F238E27FC236}">
                <a16:creationId xmlns:a16="http://schemas.microsoft.com/office/drawing/2014/main" id="{E8A5B0A5-5E88-5CD4-2072-FD1B82D4B687}"/>
              </a:ext>
            </a:extLst>
          </p:cNvPr>
          <p:cNvSpPr txBox="1"/>
          <p:nvPr/>
        </p:nvSpPr>
        <p:spPr>
          <a:xfrm>
            <a:off x="75202" y="5505230"/>
            <a:ext cx="7304926"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600" b="0" i="0" u="none" strike="noStrike" kern="0" cap="none" spc="0" normalizeH="0" baseline="0" noProof="0" dirty="0">
              <a:ln>
                <a:noFill/>
              </a:ln>
              <a:solidFill>
                <a:srgbClr val="FFFFFF"/>
              </a:solidFill>
              <a:effectLst/>
              <a:uLnTx/>
              <a:uFillTx/>
              <a:sym typeface="Proxima Nova Regular"/>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lv-LV" sz="1800" i="0" u="none" strike="noStrike" kern="0" cap="none" spc="0" normalizeH="0" baseline="0" noProof="0" dirty="0">
                <a:ln>
                  <a:noFill/>
                </a:ln>
                <a:solidFill>
                  <a:srgbClr val="FFFFFF"/>
                </a:solidFill>
                <a:effectLst/>
                <a:uLnTx/>
                <a:uFillTx/>
                <a:latin typeface="+mn-lt"/>
                <a:ea typeface="+mn-ea"/>
                <a:cs typeface="+mn-cs"/>
                <a:sym typeface="Proxima Nova Regular"/>
              </a:rPr>
              <a:t>Grantu kopējais finansējums:</a:t>
            </a:r>
          </a:p>
          <a:p>
            <a:pPr hangingPunct="1">
              <a:defRPr/>
            </a:pPr>
            <a:r>
              <a:rPr kumimoji="0" lang="lv-LV" sz="1800" b="0" i="0" u="none" strike="noStrike" kern="0" cap="none" spc="0" normalizeH="0" baseline="0" noProof="0" dirty="0">
                <a:ln>
                  <a:noFill/>
                </a:ln>
                <a:solidFill>
                  <a:srgbClr val="FFFFFF"/>
                </a:solidFill>
                <a:effectLst/>
                <a:uLnTx/>
                <a:uFillTx/>
                <a:sym typeface="Proxima Nova Regular"/>
              </a:rPr>
              <a:t>Finansējums pieejams </a:t>
            </a:r>
            <a:r>
              <a:rPr kumimoji="0" lang="lv-LV" sz="1800" i="0" u="none" strike="noStrike" kern="0" cap="none" spc="0" normalizeH="0" baseline="0" noProof="0" dirty="0">
                <a:ln>
                  <a:noFill/>
                </a:ln>
                <a:solidFill>
                  <a:srgbClr val="FFFFFF"/>
                </a:solidFill>
                <a:effectLst/>
                <a:uLnTx/>
                <a:uFillTx/>
                <a:sym typeface="Proxima Nova Regular"/>
              </a:rPr>
              <a:t>līdz </a:t>
            </a:r>
            <a:r>
              <a:rPr kumimoji="0" lang="lv-LV" sz="1800" b="1" i="0" u="none" strike="noStrike" kern="0" cap="none" spc="0" normalizeH="0" baseline="0" noProof="0" dirty="0">
                <a:ln>
                  <a:noFill/>
                </a:ln>
                <a:solidFill>
                  <a:srgbClr val="FFFFFF"/>
                </a:solidFill>
                <a:effectLst/>
                <a:uLnTx/>
                <a:uFillTx/>
                <a:sym typeface="Proxima Nova Regular"/>
              </a:rPr>
              <a:t>2026.gada 31.martam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0" cap="none" spc="0" normalizeH="0" baseline="0" noProof="0" dirty="0">
              <a:ln>
                <a:noFill/>
              </a:ln>
              <a:solidFill>
                <a:srgbClr val="FFFFFF"/>
              </a:solidFill>
              <a:effectLst/>
              <a:uLnTx/>
              <a:uFillTx/>
              <a:sym typeface="Proxima Nova Regular"/>
            </a:endParaRPr>
          </a:p>
        </p:txBody>
      </p:sp>
      <p:sp>
        <p:nvSpPr>
          <p:cNvPr id="11" name="TextBox 10">
            <a:extLst>
              <a:ext uri="{FF2B5EF4-FFF2-40B4-BE49-F238E27FC236}">
                <a16:creationId xmlns:a16="http://schemas.microsoft.com/office/drawing/2014/main" id="{F392C3F7-F6E8-DF20-705D-889AB99D1FD3}"/>
              </a:ext>
            </a:extLst>
          </p:cNvPr>
          <p:cNvSpPr txBox="1"/>
          <p:nvPr/>
        </p:nvSpPr>
        <p:spPr>
          <a:xfrm>
            <a:off x="8623005" y="5696415"/>
            <a:ext cx="385586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lv-LV" sz="3200" b="1" i="0" u="none" strike="noStrike" kern="0" cap="none" spc="0" normalizeH="0" baseline="0" noProof="0" dirty="0">
                <a:ln>
                  <a:noFill/>
                </a:ln>
                <a:solidFill>
                  <a:srgbClr val="FFFFFF"/>
                </a:solidFill>
                <a:effectLst/>
                <a:uLnTx/>
                <a:uFillTx/>
                <a:sym typeface="Proxima Nova Regular"/>
              </a:rPr>
              <a:t>37,5 milj. EUR</a:t>
            </a:r>
            <a:endParaRPr lang="lv-LV" sz="3200" dirty="0"/>
          </a:p>
        </p:txBody>
      </p:sp>
      <p:pic>
        <p:nvPicPr>
          <p:cNvPr id="15" name="Picture 14">
            <a:extLst>
              <a:ext uri="{FF2B5EF4-FFF2-40B4-BE49-F238E27FC236}">
                <a16:creationId xmlns:a16="http://schemas.microsoft.com/office/drawing/2014/main" id="{5DD96217-7CD9-D845-11F4-CBD4FD3CD541}"/>
              </a:ext>
            </a:extLst>
          </p:cNvPr>
          <p:cNvPicPr>
            <a:picLocks noChangeAspect="1"/>
          </p:cNvPicPr>
          <p:nvPr/>
        </p:nvPicPr>
        <p:blipFill>
          <a:blip r:embed="rId3"/>
          <a:stretch>
            <a:fillRect/>
          </a:stretch>
        </p:blipFill>
        <p:spPr>
          <a:xfrm>
            <a:off x="352157" y="300148"/>
            <a:ext cx="638175" cy="13335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24F7F35D-94E3-EF71-DC22-5584160E063A}"/>
              </a:ext>
            </a:extLst>
          </p:cNvPr>
          <p:cNvSpPr/>
          <p:nvPr/>
        </p:nvSpPr>
        <p:spPr>
          <a:xfrm>
            <a:off x="1974919" y="3455781"/>
            <a:ext cx="8445724" cy="2126312"/>
          </a:xfrm>
          <a:prstGeom prst="rect">
            <a:avLst/>
          </a:prstGeom>
          <a:solidFill>
            <a:srgbClr val="203864"/>
          </a:solidFill>
          <a:ln w="12700">
            <a:miter lim="400000"/>
          </a:ln>
        </p:spPr>
        <p:txBody>
          <a:bodyPr lIns="45718" tIns="45718" rIns="45718" bIns="45718" anchor="ctr"/>
          <a:lstStyle/>
          <a:p>
            <a:pPr>
              <a:defRPr sz="3600">
                <a:solidFill>
                  <a:srgbClr val="FFFFFF"/>
                </a:solidFill>
              </a:defRPr>
            </a:pPr>
            <a:endParaRPr lang="lv-LV" sz="3600">
              <a:solidFill>
                <a:srgbClr val="132B6F"/>
              </a:solidFill>
            </a:endParaRPr>
          </a:p>
        </p:txBody>
      </p:sp>
      <p:graphicFrame>
        <p:nvGraphicFramePr>
          <p:cNvPr id="3" name="Table">
            <a:extLst>
              <a:ext uri="{FF2B5EF4-FFF2-40B4-BE49-F238E27FC236}">
                <a16:creationId xmlns:a16="http://schemas.microsoft.com/office/drawing/2014/main" id="{C121D3FD-90E8-7F74-552F-03FDD7EEE305}"/>
              </a:ext>
            </a:extLst>
          </p:cNvPr>
          <p:cNvGraphicFramePr/>
          <p:nvPr>
            <p:extLst>
              <p:ext uri="{D42A27DB-BD31-4B8C-83A1-F6EECF244321}">
                <p14:modId xmlns:p14="http://schemas.microsoft.com/office/powerpoint/2010/main" val="24690521"/>
              </p:ext>
            </p:extLst>
          </p:nvPr>
        </p:nvGraphicFramePr>
        <p:xfrm>
          <a:off x="2486015" y="949577"/>
          <a:ext cx="8280156" cy="2223262"/>
        </p:xfrm>
        <a:graphic>
          <a:graphicData uri="http://schemas.openxmlformats.org/drawingml/2006/table">
            <a:tbl>
              <a:tblPr bandRow="1">
                <a:tableStyleId>{4C3C2611-4C71-4FC5-86AE-919BDF0F9419}</a:tableStyleId>
              </a:tblPr>
              <a:tblGrid>
                <a:gridCol w="2711004">
                  <a:extLst>
                    <a:ext uri="{9D8B030D-6E8A-4147-A177-3AD203B41FA5}">
                      <a16:colId xmlns:a16="http://schemas.microsoft.com/office/drawing/2014/main" val="20000"/>
                    </a:ext>
                  </a:extLst>
                </a:gridCol>
                <a:gridCol w="2576401">
                  <a:extLst>
                    <a:ext uri="{9D8B030D-6E8A-4147-A177-3AD203B41FA5}">
                      <a16:colId xmlns:a16="http://schemas.microsoft.com/office/drawing/2014/main" val="20001"/>
                    </a:ext>
                  </a:extLst>
                </a:gridCol>
                <a:gridCol w="2723511">
                  <a:extLst>
                    <a:ext uri="{9D8B030D-6E8A-4147-A177-3AD203B41FA5}">
                      <a16:colId xmlns:a16="http://schemas.microsoft.com/office/drawing/2014/main" val="20002"/>
                    </a:ext>
                  </a:extLst>
                </a:gridCol>
                <a:gridCol w="269240">
                  <a:extLst>
                    <a:ext uri="{9D8B030D-6E8A-4147-A177-3AD203B41FA5}">
                      <a16:colId xmlns:a16="http://schemas.microsoft.com/office/drawing/2014/main" val="20003"/>
                    </a:ext>
                  </a:extLst>
                </a:gridCol>
              </a:tblGrid>
              <a:tr h="2223262">
                <a:tc>
                  <a:txBody>
                    <a:bodyPr/>
                    <a:lstStyle/>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b="0" i="0" u="none" strike="noStrike" cap="none" spc="0" baseline="0" dirty="0">
                          <a:ln>
                            <a:noFill/>
                          </a:ln>
                          <a:solidFill>
                            <a:schemeClr val="bg1"/>
                          </a:solidFill>
                          <a:uFillTx/>
                          <a:latin typeface="+mn-lt"/>
                          <a:ea typeface="+mn-ea"/>
                          <a:cs typeface="+mn-cs"/>
                          <a:sym typeface="Proxima Nova Regular"/>
                        </a:rPr>
                        <a:t>1. Veic digitālā brieduma testu https://tests.edic.lv/</a:t>
                      </a:r>
                      <a:endParaRPr sz="2000" b="0" i="0" u="none" strike="noStrike" cap="none" spc="0" baseline="0" dirty="0">
                        <a:ln>
                          <a:noFill/>
                        </a:ln>
                        <a:solidFill>
                          <a:schemeClr val="bg1"/>
                        </a:solidFill>
                        <a:uFillTx/>
                        <a:latin typeface="+mn-lt"/>
                        <a:ea typeface="+mn-ea"/>
                        <a:cs typeface="+mn-cs"/>
                        <a:sym typeface="Proxima Nova Regular"/>
                      </a:endParaRPr>
                    </a:p>
                  </a:txBody>
                  <a:tcPr marL="121920" marR="121920" marT="60960" marB="60960" horzOverflow="overflow">
                    <a:lnL w="0">
                      <a:noFill/>
                      <a:miter lim="400000"/>
                    </a:lnL>
                    <a:lnR w="6350">
                      <a:noFill/>
                      <a:miter lim="400000"/>
                    </a:lnR>
                    <a:lnT w="0">
                      <a:noFill/>
                      <a:miter lim="400000"/>
                    </a:lnT>
                    <a:lnB w="0">
                      <a:noFill/>
                      <a:miter lim="400000"/>
                    </a:lnB>
                    <a:lnTlToBr w="12700" cmpd="sng">
                      <a:noFill/>
                      <a:prstDash val="solid"/>
                    </a:lnTlToBr>
                    <a:lnBlToTr w="12700" cmpd="sng">
                      <a:noFill/>
                      <a:prstDash val="solid"/>
                    </a:lnBlToTr>
                    <a:solidFill>
                      <a:srgbClr val="203864"/>
                    </a:solidFill>
                  </a:tcPr>
                </a:tc>
                <a:tc>
                  <a:txBody>
                    <a:bodyPr/>
                    <a:lstStyle/>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dirty="0">
                          <a:solidFill>
                            <a:schemeClr val="bg1"/>
                          </a:solidFill>
                        </a:rPr>
                        <a:t>2. Slēdz līgumu ar EDIC par ceļa kartes izstrādi</a:t>
                      </a:r>
                    </a:p>
                    <a:p>
                      <a:pPr algn="ctr" defTabSz="457200">
                        <a:spcBef>
                          <a:spcPts val="800"/>
                        </a:spcBef>
                        <a:defRPr sz="1800"/>
                      </a:pPr>
                      <a:endParaRPr sz="2000" b="0" i="0" u="none" strike="noStrike" cap="none" spc="0" baseline="0" dirty="0">
                        <a:ln>
                          <a:noFill/>
                        </a:ln>
                        <a:solidFill>
                          <a:schemeClr val="bg1"/>
                        </a:solidFill>
                        <a:uFillTx/>
                        <a:latin typeface="+mn-lt"/>
                        <a:ea typeface="+mn-ea"/>
                        <a:cs typeface="+mn-cs"/>
                        <a:sym typeface="Proxima Nova Regular"/>
                      </a:endParaRPr>
                    </a:p>
                  </a:txBody>
                  <a:tcPr marL="121920" marR="121920" marT="60960" marB="60960" horzOverflow="overflow">
                    <a:lnL w="6350">
                      <a:noFill/>
                      <a:miter lim="400000"/>
                    </a:lnL>
                    <a:lnR w="6350">
                      <a:noFill/>
                      <a:miter lim="400000"/>
                    </a:lnR>
                    <a:lnT w="0">
                      <a:noFill/>
                      <a:miter lim="400000"/>
                    </a:lnT>
                    <a:lnB w="0">
                      <a:noFill/>
                      <a:miter lim="400000"/>
                    </a:lnB>
                    <a:lnTlToBr w="12700" cmpd="sng">
                      <a:noFill/>
                      <a:prstDash val="solid"/>
                    </a:lnTlToBr>
                    <a:lnBlToTr w="12700" cmpd="sng">
                      <a:noFill/>
                      <a:prstDash val="solid"/>
                    </a:lnBlToTr>
                    <a:solidFill>
                      <a:srgbClr val="20386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a:pPr>
                      <a:r>
                        <a:rPr lang="lv-LV" sz="2000" b="0" i="0" u="none" strike="noStrike" cap="none" spc="0" baseline="0" dirty="0">
                          <a:ln>
                            <a:noFill/>
                          </a:ln>
                          <a:solidFill>
                            <a:schemeClr val="bg1"/>
                          </a:solidFill>
                          <a:uFillTx/>
                          <a:latin typeface="+mn-lt"/>
                          <a:ea typeface="+mn-ea"/>
                          <a:cs typeface="+mn-cs"/>
                          <a:sym typeface="Proxima Nova Regular"/>
                        </a:rPr>
                        <a:t>3. Veic </a:t>
                      </a:r>
                      <a:r>
                        <a:rPr lang="lv-LV" sz="2000" b="0" i="0" u="none" strike="noStrike" cap="none" spc="0" baseline="0" dirty="0">
                          <a:ln>
                            <a:noFill/>
                          </a:ln>
                          <a:solidFill>
                            <a:schemeClr val="bg1"/>
                          </a:solidFill>
                          <a:highlight>
                            <a:srgbClr val="008080"/>
                          </a:highlight>
                          <a:uFillTx/>
                          <a:latin typeface="+mn-lt"/>
                          <a:ea typeface="+mn-ea"/>
                          <a:cs typeface="+mn-cs"/>
                          <a:sym typeface="Proxima Nova Regular"/>
                        </a:rPr>
                        <a:t>dokumentētu tirgus</a:t>
                      </a:r>
                    </a:p>
                    <a:p>
                      <a:pPr marL="0" marR="0" lvl="0" indent="0" algn="ctr" defTabSz="457200" rtl="0" eaLnBrk="1" fontAlgn="auto" latinLnBrk="0" hangingPunct="1">
                        <a:lnSpc>
                          <a:spcPct val="100000"/>
                        </a:lnSpc>
                        <a:spcBef>
                          <a:spcPts val="0"/>
                        </a:spcBef>
                        <a:spcAft>
                          <a:spcPts val="0"/>
                        </a:spcAft>
                        <a:buClrTx/>
                        <a:buSzTx/>
                        <a:buFontTx/>
                        <a:buNone/>
                        <a:tabLst/>
                        <a:defRPr sz="1800"/>
                      </a:pPr>
                      <a:r>
                        <a:rPr lang="lv-LV" sz="2000" b="0" i="0" u="none" strike="noStrike" cap="none" spc="0" baseline="0" dirty="0">
                          <a:ln>
                            <a:noFill/>
                          </a:ln>
                          <a:solidFill>
                            <a:schemeClr val="bg1"/>
                          </a:solidFill>
                          <a:highlight>
                            <a:srgbClr val="008080"/>
                          </a:highlight>
                          <a:uFillTx/>
                          <a:latin typeface="+mn-lt"/>
                          <a:ea typeface="+mn-ea"/>
                          <a:cs typeface="+mn-cs"/>
                          <a:sym typeface="Proxima Nova Regular"/>
                        </a:rPr>
                        <a:t> izpēti sniedz</a:t>
                      </a:r>
                    </a:p>
                    <a:p>
                      <a:pPr marL="0" marR="0" lvl="0" indent="0" algn="ctr" defTabSz="457200" rtl="0" eaLnBrk="1" fontAlgn="auto" latinLnBrk="0" hangingPunct="1">
                        <a:lnSpc>
                          <a:spcPct val="100000"/>
                        </a:lnSpc>
                        <a:spcBef>
                          <a:spcPts val="0"/>
                        </a:spcBef>
                        <a:spcAft>
                          <a:spcPts val="0"/>
                        </a:spcAft>
                        <a:buClrTx/>
                        <a:buSzTx/>
                        <a:buFontTx/>
                        <a:buNone/>
                        <a:tabLst/>
                        <a:defRPr sz="1800"/>
                      </a:pPr>
                      <a:r>
                        <a:rPr lang="lv-LV" sz="2000" b="0" i="0" u="none" strike="noStrike" cap="none" spc="0" baseline="0" dirty="0">
                          <a:ln>
                            <a:noFill/>
                          </a:ln>
                          <a:solidFill>
                            <a:schemeClr val="bg1"/>
                          </a:solidFill>
                          <a:highlight>
                            <a:srgbClr val="008080"/>
                          </a:highlight>
                          <a:uFillTx/>
                          <a:latin typeface="+mn-lt"/>
                          <a:ea typeface="+mn-ea"/>
                          <a:cs typeface="+mn-cs"/>
                          <a:sym typeface="Proxima Nova Regular"/>
                        </a:rPr>
                        <a:t> pieteikumu </a:t>
                      </a:r>
                      <a:r>
                        <a:rPr lang="lv-LV" sz="2000" b="0" i="0" u="none" strike="noStrike" cap="none" spc="0" baseline="0" dirty="0">
                          <a:ln>
                            <a:noFill/>
                          </a:ln>
                          <a:solidFill>
                            <a:schemeClr val="bg1"/>
                          </a:solidFill>
                          <a:uFillTx/>
                          <a:latin typeface="+mn-lt"/>
                          <a:ea typeface="+mn-ea"/>
                          <a:cs typeface="+mn-cs"/>
                          <a:sym typeface="Proxima Nova Regular"/>
                        </a:rPr>
                        <a:t>LIAA</a:t>
                      </a:r>
                    </a:p>
                    <a:p>
                      <a:pPr marL="0" marR="0" lvl="0" indent="0" algn="ctr" defTabSz="457200" rtl="0" eaLnBrk="1" fontAlgn="auto" latinLnBrk="0" hangingPunct="1">
                        <a:lnSpc>
                          <a:spcPct val="100000"/>
                        </a:lnSpc>
                        <a:spcBef>
                          <a:spcPts val="0"/>
                        </a:spcBef>
                        <a:spcAft>
                          <a:spcPts val="0"/>
                        </a:spcAft>
                        <a:buClrTx/>
                        <a:buSzTx/>
                        <a:buFontTx/>
                        <a:buNone/>
                        <a:tabLst/>
                        <a:defRPr sz="1800"/>
                      </a:pPr>
                      <a:r>
                        <a:rPr lang="lv-LV" sz="2000" b="0" i="0" u="none" strike="noStrike" cap="none" spc="0" baseline="0" dirty="0">
                          <a:ln>
                            <a:noFill/>
                          </a:ln>
                          <a:solidFill>
                            <a:schemeClr val="bg1"/>
                          </a:solidFill>
                          <a:uFillTx/>
                          <a:latin typeface="+mn-lt"/>
                          <a:ea typeface="+mn-ea"/>
                          <a:cs typeface="+mn-cs"/>
                          <a:sym typeface="Proxima Nova Regular"/>
                        </a:rPr>
                        <a:t> business.gov.lv</a:t>
                      </a:r>
                    </a:p>
                    <a:p>
                      <a:pPr algn="ctr" defTabSz="457200">
                        <a:lnSpc>
                          <a:spcPts val="3200"/>
                        </a:lnSpc>
                        <a:spcBef>
                          <a:spcPts val="800"/>
                        </a:spcBef>
                        <a:defRPr sz="1800"/>
                      </a:pPr>
                      <a:endParaRPr sz="2000" dirty="0">
                        <a:solidFill>
                          <a:schemeClr val="bg1"/>
                        </a:solidFill>
                      </a:endParaRPr>
                    </a:p>
                  </a:txBody>
                  <a:tcPr marL="121920" marR="121920" marT="60960" marB="60960" horzOverflow="overflow">
                    <a:lnL w="6350">
                      <a:noFill/>
                      <a:miter lim="400000"/>
                    </a:lnL>
                    <a:lnR w="6350">
                      <a:noFill/>
                      <a:miter lim="400000"/>
                    </a:lnR>
                    <a:lnT w="0">
                      <a:noFill/>
                      <a:miter lim="400000"/>
                    </a:lnT>
                    <a:lnB w="0">
                      <a:noFill/>
                      <a:miter lim="400000"/>
                    </a:lnB>
                    <a:lnTlToBr w="12700" cmpd="sng">
                      <a:noFill/>
                      <a:prstDash val="solid"/>
                    </a:lnTlToBr>
                    <a:lnBlToTr w="12700" cmpd="sng">
                      <a:noFill/>
                      <a:prstDash val="solid"/>
                    </a:lnBlToTr>
                    <a:solidFill>
                      <a:srgbClr val="203864"/>
                    </a:solidFill>
                  </a:tcPr>
                </a:tc>
                <a:tc>
                  <a:txBody>
                    <a:bodyPr/>
                    <a:lstStyle/>
                    <a:p>
                      <a:pPr marL="0" marR="0" lvl="0" indent="0" algn="ctr" defTabSz="457200" rtl="0" eaLnBrk="1" fontAlgn="auto" latinLnBrk="0" hangingPunct="1">
                        <a:lnSpc>
                          <a:spcPts val="3200"/>
                        </a:lnSpc>
                        <a:spcBef>
                          <a:spcPts val="800"/>
                        </a:spcBef>
                        <a:spcAft>
                          <a:spcPts val="0"/>
                        </a:spcAft>
                        <a:buClrTx/>
                        <a:buSzTx/>
                        <a:buFontTx/>
                        <a:buNone/>
                        <a:tabLst/>
                        <a:defRPr sz="1800"/>
                      </a:pPr>
                      <a:endParaRPr lang="lv-LV" sz="2400" b="0" i="0" u="none" strike="noStrike" cap="none" spc="0" baseline="0" dirty="0">
                        <a:ln>
                          <a:noFill/>
                        </a:ln>
                        <a:solidFill>
                          <a:schemeClr val="bg1"/>
                        </a:solidFill>
                        <a:uFillTx/>
                        <a:latin typeface="Helvetica Neue Medium"/>
                        <a:ea typeface="+mn-ea"/>
                        <a:cs typeface="+mn-cs"/>
                        <a:sym typeface="Proxima Nova Regular"/>
                      </a:endParaRPr>
                    </a:p>
                  </a:txBody>
                  <a:tcPr marL="121920" marR="121920" marT="60960" marB="60960" horzOverflow="overflow">
                    <a:lnL w="6350">
                      <a:noFill/>
                      <a:miter lim="400000"/>
                    </a:lnL>
                    <a:lnR w="0">
                      <a:miter lim="400000"/>
                    </a:lnR>
                    <a:lnT w="0">
                      <a:miter lim="400000"/>
                    </a:lnT>
                    <a:lnB w="0">
                      <a:miter lim="400000"/>
                    </a:lnB>
                    <a:solidFill>
                      <a:srgbClr val="203864"/>
                    </a:solidFill>
                  </a:tcPr>
                </a:tc>
                <a:extLst>
                  <a:ext uri="{0D108BD9-81ED-4DB2-BD59-A6C34878D82A}">
                    <a16:rowId xmlns:a16="http://schemas.microsoft.com/office/drawing/2014/main" val="10000"/>
                  </a:ext>
                </a:extLst>
              </a:tr>
            </a:tbl>
          </a:graphicData>
        </a:graphic>
      </p:graphicFrame>
      <p:grpSp>
        <p:nvGrpSpPr>
          <p:cNvPr id="4" name="Group">
            <a:extLst>
              <a:ext uri="{FF2B5EF4-FFF2-40B4-BE49-F238E27FC236}">
                <a16:creationId xmlns:a16="http://schemas.microsoft.com/office/drawing/2014/main" id="{8E38E6A0-9E59-60AC-B649-E65DFD1968FE}"/>
              </a:ext>
            </a:extLst>
          </p:cNvPr>
          <p:cNvGrpSpPr/>
          <p:nvPr/>
        </p:nvGrpSpPr>
        <p:grpSpPr>
          <a:xfrm>
            <a:off x="2778294" y="2889897"/>
            <a:ext cx="7561140" cy="0"/>
            <a:chOff x="0" y="0"/>
            <a:chExt cx="4979872" cy="0"/>
          </a:xfrm>
        </p:grpSpPr>
        <p:sp>
          <p:nvSpPr>
            <p:cNvPr id="5" name="Line">
              <a:extLst>
                <a:ext uri="{FF2B5EF4-FFF2-40B4-BE49-F238E27FC236}">
                  <a16:creationId xmlns:a16="http://schemas.microsoft.com/office/drawing/2014/main" id="{116F4BEA-F2FE-192E-EE5B-3593D960154D}"/>
                </a:ext>
              </a:extLst>
            </p:cNvPr>
            <p:cNvSpPr/>
            <p:nvPr/>
          </p:nvSpPr>
          <p:spPr>
            <a:xfrm>
              <a:off x="0" y="0"/>
              <a:ext cx="1508359" cy="0"/>
            </a:xfrm>
            <a:prstGeom prst="line">
              <a:avLst/>
            </a:prstGeom>
            <a:noFill/>
            <a:ln w="50800" cap="flat">
              <a:solidFill>
                <a:srgbClr val="FFFFFF"/>
              </a:solidFill>
              <a:prstDash val="solid"/>
              <a:round/>
              <a:tailEnd type="stealth" w="med" len="med"/>
            </a:ln>
            <a:effectLst/>
          </p:spPr>
          <p:txBody>
            <a:bodyPr wrap="square" lIns="45718" tIns="45718" rIns="45718" bIns="45718" numCol="1" anchor="t">
              <a:noAutofit/>
            </a:bodyPr>
            <a:lstStyle/>
            <a:p>
              <a:pPr>
                <a:defRPr/>
              </a:pPr>
              <a:endParaRPr>
                <a:latin typeface="Proxima Nova Regular"/>
              </a:endParaRPr>
            </a:p>
          </p:txBody>
        </p:sp>
        <p:sp>
          <p:nvSpPr>
            <p:cNvPr id="6" name="Line">
              <a:extLst>
                <a:ext uri="{FF2B5EF4-FFF2-40B4-BE49-F238E27FC236}">
                  <a16:creationId xmlns:a16="http://schemas.microsoft.com/office/drawing/2014/main" id="{943AB395-EEC7-A22B-2ADA-A894CAEB07F5}"/>
                </a:ext>
              </a:extLst>
            </p:cNvPr>
            <p:cNvSpPr/>
            <p:nvPr/>
          </p:nvSpPr>
          <p:spPr>
            <a:xfrm>
              <a:off x="1735944" y="0"/>
              <a:ext cx="1508359" cy="0"/>
            </a:xfrm>
            <a:prstGeom prst="line">
              <a:avLst/>
            </a:prstGeom>
            <a:noFill/>
            <a:ln w="50800" cap="flat">
              <a:solidFill>
                <a:srgbClr val="FFFFFF"/>
              </a:solidFill>
              <a:prstDash val="solid"/>
              <a:round/>
              <a:tailEnd type="stealth" w="med" len="med"/>
            </a:ln>
            <a:effectLst/>
          </p:spPr>
          <p:txBody>
            <a:bodyPr wrap="square" lIns="45718" tIns="45718" rIns="45718" bIns="45718" numCol="1" anchor="t">
              <a:noAutofit/>
            </a:bodyPr>
            <a:lstStyle/>
            <a:p>
              <a:pPr>
                <a:defRPr/>
              </a:pPr>
              <a:endParaRPr>
                <a:latin typeface="Proxima Nova Regular"/>
              </a:endParaRPr>
            </a:p>
          </p:txBody>
        </p:sp>
        <p:sp>
          <p:nvSpPr>
            <p:cNvPr id="9" name="Line">
              <a:extLst>
                <a:ext uri="{FF2B5EF4-FFF2-40B4-BE49-F238E27FC236}">
                  <a16:creationId xmlns:a16="http://schemas.microsoft.com/office/drawing/2014/main" id="{7BF84BE4-9209-41A2-2404-C102614C1D72}"/>
                </a:ext>
              </a:extLst>
            </p:cNvPr>
            <p:cNvSpPr/>
            <p:nvPr/>
          </p:nvSpPr>
          <p:spPr>
            <a:xfrm>
              <a:off x="3471512" y="0"/>
              <a:ext cx="1508360" cy="0"/>
            </a:xfrm>
            <a:prstGeom prst="line">
              <a:avLst/>
            </a:prstGeom>
            <a:noFill/>
            <a:ln w="50800" cap="flat">
              <a:solidFill>
                <a:srgbClr val="FFFFFF"/>
              </a:solidFill>
              <a:prstDash val="solid"/>
              <a:round/>
              <a:tailEnd type="stealth" w="med" len="med"/>
            </a:ln>
            <a:effectLst/>
          </p:spPr>
          <p:txBody>
            <a:bodyPr wrap="square" lIns="45718" tIns="45718" rIns="45718" bIns="45718" numCol="1" anchor="t">
              <a:noAutofit/>
            </a:bodyPr>
            <a:lstStyle/>
            <a:p>
              <a:pPr>
                <a:defRPr/>
              </a:pPr>
              <a:endParaRPr>
                <a:latin typeface="Proxima Nova Regular"/>
              </a:endParaRPr>
            </a:p>
          </p:txBody>
        </p:sp>
      </p:grpSp>
      <p:sp>
        <p:nvSpPr>
          <p:cNvPr id="12" name="jāveic cenu aptauja līdz 70 000 euro…">
            <a:extLst>
              <a:ext uri="{FF2B5EF4-FFF2-40B4-BE49-F238E27FC236}">
                <a16:creationId xmlns:a16="http://schemas.microsoft.com/office/drawing/2014/main" id="{C6252D9B-9565-E1A0-68A0-E05E4545175F}"/>
              </a:ext>
            </a:extLst>
          </p:cNvPr>
          <p:cNvSpPr txBox="1"/>
          <p:nvPr/>
        </p:nvSpPr>
        <p:spPr>
          <a:xfrm>
            <a:off x="710280" y="4642991"/>
            <a:ext cx="9446666"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a:pPr>
            <a:endParaRPr lang="lv-LV" sz="2000" dirty="0">
              <a:solidFill>
                <a:srgbClr val="FFFFFF"/>
              </a:solidFill>
              <a:effectLst>
                <a:outerShdw blurRad="38100" dist="38100" dir="2700000" algn="tl">
                  <a:srgbClr val="000000">
                    <a:alpha val="43137"/>
                  </a:srgbClr>
                </a:outerShdw>
              </a:effectLst>
              <a:ea typeface="Calibri" panose="020F0502020204030204" pitchFamily="34" charset="0"/>
            </a:endParaRPr>
          </a:p>
        </p:txBody>
      </p:sp>
      <p:sp>
        <p:nvSpPr>
          <p:cNvPr id="2" name="Text Placeholder 1">
            <a:extLst>
              <a:ext uri="{FF2B5EF4-FFF2-40B4-BE49-F238E27FC236}">
                <a16:creationId xmlns:a16="http://schemas.microsoft.com/office/drawing/2014/main" id="{68834022-9D93-2F63-707D-CCDFBFEDB445}"/>
              </a:ext>
            </a:extLst>
          </p:cNvPr>
          <p:cNvSpPr txBox="1"/>
          <p:nvPr/>
        </p:nvSpPr>
        <p:spPr>
          <a:xfrm>
            <a:off x="3286797" y="373845"/>
            <a:ext cx="5836421" cy="438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algn="ctr">
              <a:defRPr/>
            </a:pPr>
            <a:r>
              <a:rPr lang="lv-LV" sz="3000" b="1" dirty="0">
                <a:solidFill>
                  <a:srgbClr val="FFFF00"/>
                </a:solidFill>
                <a:cs typeface="Arial" panose="020B0604020202020204" pitchFamily="34" charset="0"/>
              </a:rPr>
              <a:t> </a:t>
            </a:r>
            <a:r>
              <a:rPr lang="lv-LV" sz="2800" b="1" kern="1200" dirty="0">
                <a:solidFill>
                  <a:prstClr val="white"/>
                </a:solidFill>
                <a:cs typeface="Arial" panose="020B0604020202020204" pitchFamily="34" charset="0"/>
              </a:rPr>
              <a:t>Projekta īstenošanas gaita</a:t>
            </a:r>
          </a:p>
        </p:txBody>
      </p:sp>
      <p:graphicFrame>
        <p:nvGraphicFramePr>
          <p:cNvPr id="13" name="Table">
            <a:extLst>
              <a:ext uri="{FF2B5EF4-FFF2-40B4-BE49-F238E27FC236}">
                <a16:creationId xmlns:a16="http://schemas.microsoft.com/office/drawing/2014/main" id="{DF277426-E07F-F6FF-3215-B5DDDEE0A855}"/>
              </a:ext>
            </a:extLst>
          </p:cNvPr>
          <p:cNvGraphicFramePr/>
          <p:nvPr>
            <p:extLst>
              <p:ext uri="{D42A27DB-BD31-4B8C-83A1-F6EECF244321}">
                <p14:modId xmlns:p14="http://schemas.microsoft.com/office/powerpoint/2010/main" val="3843896982"/>
              </p:ext>
            </p:extLst>
          </p:nvPr>
        </p:nvGraphicFramePr>
        <p:xfrm>
          <a:off x="2035054" y="3629075"/>
          <a:ext cx="8121892" cy="1761626"/>
        </p:xfrm>
        <a:graphic>
          <a:graphicData uri="http://schemas.openxmlformats.org/drawingml/2006/table">
            <a:tbl>
              <a:tblPr bandRow="1">
                <a:tableStyleId>{4C3C2611-4C71-4FC5-86AE-919BDF0F9419}</a:tableStyleId>
              </a:tblPr>
              <a:tblGrid>
                <a:gridCol w="2675487">
                  <a:extLst>
                    <a:ext uri="{9D8B030D-6E8A-4147-A177-3AD203B41FA5}">
                      <a16:colId xmlns:a16="http://schemas.microsoft.com/office/drawing/2014/main" val="645108693"/>
                    </a:ext>
                  </a:extLst>
                </a:gridCol>
                <a:gridCol w="2749124">
                  <a:extLst>
                    <a:ext uri="{9D8B030D-6E8A-4147-A177-3AD203B41FA5}">
                      <a16:colId xmlns:a16="http://schemas.microsoft.com/office/drawing/2014/main" val="20003"/>
                    </a:ext>
                  </a:extLst>
                </a:gridCol>
                <a:gridCol w="2697281">
                  <a:extLst>
                    <a:ext uri="{9D8B030D-6E8A-4147-A177-3AD203B41FA5}">
                      <a16:colId xmlns:a16="http://schemas.microsoft.com/office/drawing/2014/main" val="20004"/>
                    </a:ext>
                  </a:extLst>
                </a:gridCol>
              </a:tblGrid>
              <a:tr h="1761626">
                <a:tc>
                  <a:txBody>
                    <a:bodyPr/>
                    <a:lstStyle/>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b="0" i="0" u="none" strike="noStrike" cap="none" spc="0" baseline="0" dirty="0">
                          <a:ln>
                            <a:noFill/>
                          </a:ln>
                          <a:solidFill>
                            <a:schemeClr val="bg1"/>
                          </a:solidFill>
                          <a:uFillTx/>
                          <a:latin typeface="+mn-lt"/>
                          <a:ea typeface="+mn-ea"/>
                          <a:cs typeface="+mn-cs"/>
                          <a:sym typeface="Proxima Nova Regular"/>
                        </a:rPr>
                        <a:t>4. Slēdz līgumu ar LIAA un īsteno </a:t>
                      </a:r>
                      <a:br>
                        <a:rPr lang="lv-LV" sz="2000" b="0" i="0" u="none" strike="noStrike" cap="none" spc="0" baseline="0" dirty="0">
                          <a:ln>
                            <a:noFill/>
                          </a:ln>
                          <a:solidFill>
                            <a:schemeClr val="bg1"/>
                          </a:solidFill>
                          <a:uFillTx/>
                          <a:latin typeface="+mn-lt"/>
                          <a:ea typeface="+mn-ea"/>
                          <a:cs typeface="+mn-cs"/>
                          <a:sym typeface="Proxima Nova Regular"/>
                        </a:rPr>
                      </a:br>
                      <a:r>
                        <a:rPr lang="lv-LV" sz="2000" b="0" i="0" u="none" strike="noStrike" cap="none" spc="0" baseline="0" dirty="0">
                          <a:ln>
                            <a:noFill/>
                          </a:ln>
                          <a:solidFill>
                            <a:schemeClr val="bg1"/>
                          </a:solidFill>
                          <a:uFillTx/>
                          <a:latin typeface="+mn-lt"/>
                          <a:ea typeface="+mn-ea"/>
                          <a:cs typeface="+mn-cs"/>
                          <a:sym typeface="Proxima Nova Regular"/>
                        </a:rPr>
                        <a:t>projektu, veicot</a:t>
                      </a:r>
                      <a:r>
                        <a:rPr lang="lv-LV" sz="2000" b="0" i="0" u="none" strike="sngStrike" cap="none" spc="0" baseline="0" dirty="0">
                          <a:ln>
                            <a:noFill/>
                          </a:ln>
                          <a:solidFill>
                            <a:srgbClr val="FF0000"/>
                          </a:solidFill>
                          <a:uFillTx/>
                          <a:latin typeface="+mn-lt"/>
                          <a:ea typeface="+mn-ea"/>
                          <a:cs typeface="+mn-cs"/>
                          <a:sym typeface="Proxima Nova Regular"/>
                        </a:rPr>
                        <a:t> </a:t>
                      </a:r>
                      <a:r>
                        <a:rPr lang="lv-LV" sz="2000" b="0" i="0" u="none" strike="noStrike" cap="none" spc="0" baseline="0" dirty="0">
                          <a:ln>
                            <a:noFill/>
                          </a:ln>
                          <a:solidFill>
                            <a:schemeClr val="bg1"/>
                          </a:solidFill>
                          <a:uFillTx/>
                          <a:latin typeface="+mn-lt"/>
                          <a:ea typeface="+mn-ea"/>
                          <a:cs typeface="+mn-cs"/>
                          <a:sym typeface="Proxima Nova Regular"/>
                        </a:rPr>
                        <a:t>atbilstošu iepirkumu (ja attiecas) </a:t>
                      </a:r>
                      <a:endParaRPr sz="2000" b="0" i="0" u="none" strike="noStrike" cap="none" spc="0" baseline="0" dirty="0">
                        <a:ln>
                          <a:noFill/>
                        </a:ln>
                        <a:solidFill>
                          <a:schemeClr val="bg1"/>
                        </a:solidFill>
                        <a:uFillTx/>
                        <a:latin typeface="+mn-lt"/>
                        <a:ea typeface="+mn-ea"/>
                        <a:cs typeface="+mn-cs"/>
                        <a:sym typeface="Proxima Nova Regular"/>
                      </a:endParaRPr>
                    </a:p>
                  </a:txBody>
                  <a:tcPr marL="121920" marR="121920" marT="60960" marB="609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b="0" i="0" u="none" strike="noStrike" cap="none" spc="0" baseline="0" dirty="0">
                          <a:ln>
                            <a:noFill/>
                          </a:ln>
                          <a:solidFill>
                            <a:schemeClr val="bg1"/>
                          </a:solidFill>
                          <a:uFillTx/>
                          <a:latin typeface="+mn-lt"/>
                          <a:ea typeface="+mn-ea"/>
                          <a:cs typeface="+mn-cs"/>
                          <a:sym typeface="Proxima Nova Regular"/>
                        </a:rPr>
                        <a:t>5. </a:t>
                      </a:r>
                      <a:r>
                        <a:rPr lang="lv-LV" sz="2000" b="0" i="0" u="none" strike="noStrike" cap="none" spc="0" baseline="0" dirty="0">
                          <a:ln>
                            <a:noFill/>
                          </a:ln>
                          <a:solidFill>
                            <a:schemeClr val="bg1"/>
                          </a:solidFill>
                          <a:highlight>
                            <a:srgbClr val="008080"/>
                          </a:highlight>
                          <a:uFillTx/>
                          <a:latin typeface="+mn-lt"/>
                          <a:ea typeface="+mn-ea"/>
                          <a:cs typeface="+mn-cs"/>
                          <a:sym typeface="Proxima Nova Regular"/>
                        </a:rPr>
                        <a:t>Veic atkārtotu</a:t>
                      </a:r>
                    </a:p>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b="0" i="0" u="none" strike="noStrike" cap="none" spc="0" baseline="0" dirty="0">
                          <a:ln>
                            <a:noFill/>
                          </a:ln>
                          <a:solidFill>
                            <a:schemeClr val="bg1"/>
                          </a:solidFill>
                          <a:highlight>
                            <a:srgbClr val="008080"/>
                          </a:highlight>
                          <a:uFillTx/>
                          <a:latin typeface="+mn-lt"/>
                          <a:ea typeface="+mn-ea"/>
                          <a:cs typeface="+mn-cs"/>
                          <a:sym typeface="Proxima Nova Regular"/>
                        </a:rPr>
                        <a:t> digitālā brieduma</a:t>
                      </a:r>
                    </a:p>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b="0" i="0" u="none" strike="noStrike" cap="none" spc="0" baseline="0" dirty="0">
                          <a:ln>
                            <a:noFill/>
                          </a:ln>
                          <a:solidFill>
                            <a:schemeClr val="bg1"/>
                          </a:solidFill>
                          <a:highlight>
                            <a:srgbClr val="008080"/>
                          </a:highlight>
                          <a:uFillTx/>
                          <a:latin typeface="+mn-lt"/>
                          <a:ea typeface="+mn-ea"/>
                          <a:cs typeface="+mn-cs"/>
                          <a:sym typeface="Proxima Nova Regular"/>
                        </a:rPr>
                        <a:t> testu</a:t>
                      </a:r>
                      <a:endParaRPr lang="lv-LV" sz="2000" b="0" i="0" u="none" strike="sngStrike" cap="none" spc="0" baseline="0" dirty="0">
                        <a:ln>
                          <a:noFill/>
                        </a:ln>
                        <a:solidFill>
                          <a:schemeClr val="bg1"/>
                        </a:solidFill>
                        <a:highlight>
                          <a:srgbClr val="008080"/>
                        </a:highlight>
                        <a:uFillTx/>
                        <a:latin typeface="+mn-lt"/>
                        <a:ea typeface="+mn-ea"/>
                        <a:cs typeface="+mn-cs"/>
                        <a:sym typeface="Proxima Nova Regular"/>
                      </a:endParaRPr>
                    </a:p>
                  </a:txBody>
                  <a:tcPr marL="121920" marR="121920" marT="60960" marB="609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800"/>
                        </a:spcBef>
                        <a:spcAft>
                          <a:spcPts val="0"/>
                        </a:spcAft>
                        <a:buClrTx/>
                        <a:buSzTx/>
                        <a:buFontTx/>
                        <a:buNone/>
                        <a:tabLst/>
                        <a:defRPr sz="1800"/>
                      </a:pPr>
                      <a:r>
                        <a:rPr lang="lv-LV" sz="2000" b="0" i="0" u="none" strike="noStrike" cap="none" spc="0" baseline="0" dirty="0">
                          <a:ln>
                            <a:noFill/>
                          </a:ln>
                          <a:solidFill>
                            <a:schemeClr val="bg1"/>
                          </a:solidFill>
                          <a:uFillTx/>
                          <a:latin typeface="+mn-lt"/>
                          <a:ea typeface="+mn-ea"/>
                          <a:cs typeface="+mn-cs"/>
                          <a:sym typeface="Proxima Nova Regular"/>
                        </a:rPr>
                        <a:t>5. Sniedz Mak</a:t>
                      </a:r>
                      <a:r>
                        <a:rPr sz="2000" b="0" i="0" u="none" strike="noStrike" cap="none" spc="0" baseline="0" dirty="0">
                          <a:ln>
                            <a:noFill/>
                          </a:ln>
                          <a:solidFill>
                            <a:schemeClr val="bg1"/>
                          </a:solidFill>
                          <a:uFillTx/>
                          <a:latin typeface="+mn-lt"/>
                          <a:ea typeface="+mn-ea"/>
                          <a:cs typeface="+mn-cs"/>
                          <a:sym typeface="Proxima Nova Regular"/>
                        </a:rPr>
                        <a:t>s</a:t>
                      </a:r>
                      <a:r>
                        <a:rPr lang="lv-LV" sz="2000" b="0" i="0" u="none" strike="noStrike" cap="none" spc="0" baseline="0" dirty="0" err="1">
                          <a:ln>
                            <a:noFill/>
                          </a:ln>
                          <a:solidFill>
                            <a:schemeClr val="bg1"/>
                          </a:solidFill>
                          <a:uFillTx/>
                          <a:latin typeface="+mn-lt"/>
                          <a:ea typeface="+mn-ea"/>
                          <a:cs typeface="+mn-cs"/>
                          <a:sym typeface="Proxima Nova Regular"/>
                        </a:rPr>
                        <a:t>ājuma</a:t>
                      </a:r>
                      <a:r>
                        <a:rPr sz="2000" b="0" i="0" u="none" strike="noStrike" cap="none" spc="0" baseline="0" dirty="0">
                          <a:ln>
                            <a:noFill/>
                          </a:ln>
                          <a:solidFill>
                            <a:schemeClr val="bg1"/>
                          </a:solidFill>
                          <a:uFillTx/>
                          <a:latin typeface="+mn-lt"/>
                          <a:ea typeface="+mn-ea"/>
                          <a:cs typeface="+mn-cs"/>
                          <a:sym typeface="Proxima Nova Regular"/>
                        </a:rPr>
                        <a:t> </a:t>
                      </a:r>
                      <a:r>
                        <a:rPr sz="2000" b="0" i="0" u="none" strike="noStrike" cap="none" spc="0" baseline="0" dirty="0" err="1">
                          <a:ln>
                            <a:noFill/>
                          </a:ln>
                          <a:solidFill>
                            <a:schemeClr val="bg1"/>
                          </a:solidFill>
                          <a:uFillTx/>
                          <a:latin typeface="+mn-lt"/>
                          <a:ea typeface="+mn-ea"/>
                          <a:cs typeface="+mn-cs"/>
                          <a:sym typeface="Proxima Nova Regular"/>
                        </a:rPr>
                        <a:t>pieprasījum</a:t>
                      </a:r>
                      <a:r>
                        <a:rPr lang="lv-LV" sz="2000" b="0" i="0" u="none" strike="noStrike" cap="none" spc="0" baseline="0" dirty="0">
                          <a:ln>
                            <a:noFill/>
                          </a:ln>
                          <a:solidFill>
                            <a:schemeClr val="bg1"/>
                          </a:solidFill>
                          <a:uFillTx/>
                          <a:latin typeface="+mn-lt"/>
                          <a:ea typeface="+mn-ea"/>
                          <a:cs typeface="+mn-cs"/>
                          <a:sym typeface="Proxima Nova Regular"/>
                        </a:rPr>
                        <a:t>u</a:t>
                      </a:r>
                      <a:r>
                        <a:rPr sz="2000" b="0" i="0" u="none" strike="noStrike" cap="none" spc="0" baseline="0" dirty="0">
                          <a:ln>
                            <a:noFill/>
                          </a:ln>
                          <a:solidFill>
                            <a:schemeClr val="bg1"/>
                          </a:solidFill>
                          <a:uFillTx/>
                          <a:latin typeface="+mn-lt"/>
                          <a:ea typeface="+mn-ea"/>
                          <a:cs typeface="+mn-cs"/>
                          <a:sym typeface="Proxima Nova Regular"/>
                        </a:rPr>
                        <a:t> LIAA</a:t>
                      </a:r>
                      <a:r>
                        <a:rPr lang="lv-LV" sz="2000" b="0" i="0" u="none" strike="noStrike" cap="none" spc="0" baseline="0" dirty="0">
                          <a:ln>
                            <a:noFill/>
                          </a:ln>
                          <a:solidFill>
                            <a:schemeClr val="bg1"/>
                          </a:solidFill>
                          <a:uFillTx/>
                          <a:latin typeface="+mn-lt"/>
                          <a:ea typeface="+mn-ea"/>
                          <a:cs typeface="+mn-cs"/>
                          <a:sym typeface="Proxima Nova Regular"/>
                        </a:rPr>
                        <a:t> business.gov.lv un saņem atbalstu</a:t>
                      </a:r>
                      <a:endParaRPr sz="2000" b="0" i="0" u="none" strike="noStrike" cap="none" spc="0" baseline="0" dirty="0">
                        <a:ln>
                          <a:noFill/>
                        </a:ln>
                        <a:solidFill>
                          <a:schemeClr val="bg1"/>
                        </a:solidFill>
                        <a:uFillTx/>
                        <a:latin typeface="+mn-lt"/>
                        <a:ea typeface="+mn-ea"/>
                        <a:cs typeface="+mn-cs"/>
                        <a:sym typeface="Proxima Nova Regular"/>
                      </a:endParaRPr>
                    </a:p>
                  </a:txBody>
                  <a:tcPr marL="121920" marR="121920" marT="60960" marB="609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Arrow: Curved Left 20">
            <a:extLst>
              <a:ext uri="{FF2B5EF4-FFF2-40B4-BE49-F238E27FC236}">
                <a16:creationId xmlns:a16="http://schemas.microsoft.com/office/drawing/2014/main" id="{3BBC42FE-23C6-9CCD-F08F-EB9AD0FB82B5}"/>
              </a:ext>
            </a:extLst>
          </p:cNvPr>
          <p:cNvSpPr/>
          <p:nvPr/>
        </p:nvSpPr>
        <p:spPr>
          <a:xfrm>
            <a:off x="11111699" y="2896921"/>
            <a:ext cx="740042" cy="806383"/>
          </a:xfrm>
          <a:prstGeom prst="curvedLeftArrow">
            <a:avLst/>
          </a:prstGeom>
          <a:solidFill>
            <a:schemeClr val="bg1"/>
          </a:solidFill>
          <a:ln w="25400" cap="flat">
            <a:solidFill>
              <a:schemeClr val="bg1"/>
            </a:solidFill>
            <a:prstDash val="solid"/>
            <a:round/>
          </a:ln>
          <a:effectLst/>
          <a:scene3d>
            <a:camera prst="orthographicFront"/>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defRPr/>
            </a:pPr>
            <a:endParaRPr lang="lv-LV"/>
          </a:p>
        </p:txBody>
      </p:sp>
      <p:sp>
        <p:nvSpPr>
          <p:cNvPr id="22" name="Arrow: Curved Left 21">
            <a:extLst>
              <a:ext uri="{FF2B5EF4-FFF2-40B4-BE49-F238E27FC236}">
                <a16:creationId xmlns:a16="http://schemas.microsoft.com/office/drawing/2014/main" id="{EE251444-AF9F-9BDA-B327-8B9DFDC38318}"/>
              </a:ext>
            </a:extLst>
          </p:cNvPr>
          <p:cNvSpPr/>
          <p:nvPr/>
        </p:nvSpPr>
        <p:spPr>
          <a:xfrm flipH="1">
            <a:off x="909637" y="3001231"/>
            <a:ext cx="719754" cy="855537"/>
          </a:xfrm>
          <a:prstGeom prst="curvedLeftArrow">
            <a:avLst/>
          </a:prstGeom>
          <a:solidFill>
            <a:schemeClr val="bg1"/>
          </a:solidFill>
          <a:ln w="25400" cap="flat">
            <a:solidFill>
              <a:schemeClr val="bg1"/>
            </a:solidFill>
            <a:prstDash val="solid"/>
            <a:round/>
          </a:ln>
          <a:effectLst/>
          <a:scene3d>
            <a:camera prst="orthographicFront"/>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defRPr/>
            </a:pPr>
            <a:endParaRPr lang="lv-LV"/>
          </a:p>
        </p:txBody>
      </p:sp>
      <p:sp>
        <p:nvSpPr>
          <p:cNvPr id="19" name="Line">
            <a:extLst>
              <a:ext uri="{FF2B5EF4-FFF2-40B4-BE49-F238E27FC236}">
                <a16:creationId xmlns:a16="http://schemas.microsoft.com/office/drawing/2014/main" id="{E3376CF8-3A58-9A92-16D6-1B9AEB4FD242}"/>
              </a:ext>
            </a:extLst>
          </p:cNvPr>
          <p:cNvSpPr/>
          <p:nvPr/>
        </p:nvSpPr>
        <p:spPr>
          <a:xfrm flipV="1">
            <a:off x="7921813" y="5282441"/>
            <a:ext cx="2013060" cy="0"/>
          </a:xfrm>
          <a:prstGeom prst="line">
            <a:avLst/>
          </a:prstGeom>
          <a:noFill/>
          <a:ln w="50800" cap="flat">
            <a:solidFill>
              <a:srgbClr val="FFFFFF"/>
            </a:solidFill>
            <a:prstDash val="solid"/>
            <a:round/>
            <a:tailEnd type="stealth" w="med" len="med"/>
          </a:ln>
          <a:effectLst/>
        </p:spPr>
        <p:txBody>
          <a:bodyPr wrap="square" lIns="45718" tIns="45718" rIns="45718" bIns="45718" numCol="1" anchor="t">
            <a:noAutofit/>
          </a:bodyPr>
          <a:lstStyle/>
          <a:p>
            <a:pPr>
              <a:defRPr/>
            </a:pPr>
            <a:endParaRPr>
              <a:latin typeface="Proxima Nova Regular"/>
            </a:endParaRPr>
          </a:p>
        </p:txBody>
      </p:sp>
      <p:pic>
        <p:nvPicPr>
          <p:cNvPr id="8" name="Picture 7">
            <a:extLst>
              <a:ext uri="{FF2B5EF4-FFF2-40B4-BE49-F238E27FC236}">
                <a16:creationId xmlns:a16="http://schemas.microsoft.com/office/drawing/2014/main" id="{A284FD6E-ECC6-5910-0D8B-559BA6776F09}"/>
              </a:ext>
            </a:extLst>
          </p:cNvPr>
          <p:cNvPicPr>
            <a:picLocks noChangeAspect="1"/>
          </p:cNvPicPr>
          <p:nvPr/>
        </p:nvPicPr>
        <p:blipFill>
          <a:blip r:embed="rId2"/>
          <a:stretch>
            <a:fillRect/>
          </a:stretch>
        </p:blipFill>
        <p:spPr>
          <a:xfrm>
            <a:off x="352157" y="195209"/>
            <a:ext cx="638175" cy="238289"/>
          </a:xfrm>
          <a:prstGeom prst="rect">
            <a:avLst/>
          </a:prstGeom>
        </p:spPr>
      </p:pic>
      <p:sp>
        <p:nvSpPr>
          <p:cNvPr id="16" name="Line">
            <a:extLst>
              <a:ext uri="{FF2B5EF4-FFF2-40B4-BE49-F238E27FC236}">
                <a16:creationId xmlns:a16="http://schemas.microsoft.com/office/drawing/2014/main" id="{AD5AFBE5-AEC7-BDB7-B22D-65892419C1A6}"/>
              </a:ext>
            </a:extLst>
          </p:cNvPr>
          <p:cNvSpPr/>
          <p:nvPr/>
        </p:nvSpPr>
        <p:spPr>
          <a:xfrm flipV="1">
            <a:off x="5068496" y="5378128"/>
            <a:ext cx="2013060" cy="0"/>
          </a:xfrm>
          <a:prstGeom prst="line">
            <a:avLst/>
          </a:prstGeom>
          <a:noFill/>
          <a:ln w="50800" cap="flat">
            <a:solidFill>
              <a:srgbClr val="FFFFFF"/>
            </a:solidFill>
            <a:prstDash val="solid"/>
            <a:round/>
            <a:tailEnd type="stealth" w="med" len="med"/>
          </a:ln>
          <a:effectLst/>
        </p:spPr>
        <p:txBody>
          <a:bodyPr wrap="square" lIns="45718" tIns="45718" rIns="45718" bIns="45718" numCol="1" anchor="t">
            <a:noAutofit/>
          </a:bodyPr>
          <a:lstStyle/>
          <a:p>
            <a:pPr>
              <a:defRPr/>
            </a:pPr>
            <a:endParaRPr>
              <a:latin typeface="Proxima Nova Regular"/>
            </a:endParaRPr>
          </a:p>
        </p:txBody>
      </p:sp>
      <p:sp>
        <p:nvSpPr>
          <p:cNvPr id="20" name="Line">
            <a:extLst>
              <a:ext uri="{FF2B5EF4-FFF2-40B4-BE49-F238E27FC236}">
                <a16:creationId xmlns:a16="http://schemas.microsoft.com/office/drawing/2014/main" id="{16B49705-9076-B0AA-73C2-5862046E2C87}"/>
              </a:ext>
            </a:extLst>
          </p:cNvPr>
          <p:cNvSpPr/>
          <p:nvPr/>
        </p:nvSpPr>
        <p:spPr>
          <a:xfrm flipV="1">
            <a:off x="2336626" y="5390701"/>
            <a:ext cx="2013060" cy="0"/>
          </a:xfrm>
          <a:prstGeom prst="line">
            <a:avLst/>
          </a:prstGeom>
          <a:noFill/>
          <a:ln w="50800" cap="flat">
            <a:solidFill>
              <a:srgbClr val="FFFFFF"/>
            </a:solidFill>
            <a:prstDash val="solid"/>
            <a:round/>
            <a:tailEnd type="stealth" w="med" len="med"/>
          </a:ln>
          <a:effectLst/>
        </p:spPr>
        <p:txBody>
          <a:bodyPr wrap="square" lIns="45718" tIns="45718" rIns="45718" bIns="45718" numCol="1" anchor="t">
            <a:noAutofit/>
          </a:bodyPr>
          <a:lstStyle/>
          <a:p>
            <a:pPr>
              <a:defRPr/>
            </a:pPr>
            <a:endParaRPr>
              <a:latin typeface="Proxima Nova Regular"/>
            </a:endParaRPr>
          </a:p>
        </p:txBody>
      </p:sp>
    </p:spTree>
    <p:extLst>
      <p:ext uri="{BB962C8B-B14F-4D97-AF65-F5344CB8AC3E}">
        <p14:creationId xmlns:p14="http://schemas.microsoft.com/office/powerpoint/2010/main" val="3116521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9D0D5B-5306-AAE4-322D-1E7F7F80B4A2}"/>
              </a:ext>
            </a:extLst>
          </p:cNvPr>
          <p:cNvPicPr>
            <a:picLocks noChangeAspect="1"/>
          </p:cNvPicPr>
          <p:nvPr/>
        </p:nvPicPr>
        <p:blipFill>
          <a:blip r:embed="rId3"/>
          <a:stretch>
            <a:fillRect/>
          </a:stretch>
        </p:blipFill>
        <p:spPr>
          <a:xfrm>
            <a:off x="221390" y="287299"/>
            <a:ext cx="1550321" cy="2199048"/>
          </a:xfrm>
          <a:prstGeom prst="rect">
            <a:avLst/>
          </a:prstGeom>
        </p:spPr>
      </p:pic>
      <p:sp>
        <p:nvSpPr>
          <p:cNvPr id="3" name="Rectangle 4">
            <a:extLst>
              <a:ext uri="{FF2B5EF4-FFF2-40B4-BE49-F238E27FC236}">
                <a16:creationId xmlns:a16="http://schemas.microsoft.com/office/drawing/2014/main" id="{48F9850F-158B-C080-694B-CA3CAA509679}"/>
              </a:ext>
            </a:extLst>
          </p:cNvPr>
          <p:cNvSpPr/>
          <p:nvPr/>
        </p:nvSpPr>
        <p:spPr>
          <a:xfrm>
            <a:off x="447256" y="270572"/>
            <a:ext cx="11451933" cy="6516499"/>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9" name="Text Placeholder 1">
            <a:extLst>
              <a:ext uri="{FF2B5EF4-FFF2-40B4-BE49-F238E27FC236}">
                <a16:creationId xmlns:a16="http://schemas.microsoft.com/office/drawing/2014/main" id="{DDCE50C5-78EC-490E-944F-5A787C236691}"/>
              </a:ext>
            </a:extLst>
          </p:cNvPr>
          <p:cNvSpPr txBox="1"/>
          <p:nvPr/>
        </p:nvSpPr>
        <p:spPr>
          <a:xfrm>
            <a:off x="895153" y="270572"/>
            <a:ext cx="10253050" cy="7832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marL="0" marR="0" lvl="0" indent="0" algn="ctr" defTabSz="1828800" rtl="0" eaLnBrk="1" fontAlgn="auto" latinLnBrk="0" hangingPunct="0">
              <a:lnSpc>
                <a:spcPct val="80000"/>
              </a:lnSpc>
              <a:spcBef>
                <a:spcPts val="2000"/>
              </a:spcBef>
              <a:spcAft>
                <a:spcPts val="0"/>
              </a:spcAft>
              <a:buClrTx/>
              <a:buSzTx/>
              <a:buFontTx/>
              <a:buNone/>
              <a:tabLst/>
              <a:defRPr/>
            </a:pPr>
            <a:r>
              <a:rPr kumimoji="0" lang="lv-LV" sz="3000" b="1" i="0" u="none" strike="noStrike" kern="1200" cap="none" spc="0" normalizeH="0" baseline="0" noProof="0" dirty="0">
                <a:ln>
                  <a:noFill/>
                </a:ln>
                <a:solidFill>
                  <a:schemeClr val="bg1"/>
                </a:solidFill>
                <a:effectLst/>
                <a:uLnTx/>
                <a:uFillTx/>
                <a:ea typeface="+mn-ea"/>
                <a:cs typeface="Arial" panose="020B0604020202020204" pitchFamily="34" charset="0"/>
                <a:sym typeface="Proxima Nova Regular"/>
              </a:rPr>
              <a:t> </a:t>
            </a:r>
            <a:r>
              <a:rPr kumimoji="0" lang="lv-LV" sz="2700" b="1" i="0" u="none" strike="noStrike" kern="1200" cap="none" spc="0" normalizeH="0" baseline="0" noProof="0" dirty="0">
                <a:ln>
                  <a:noFill/>
                </a:ln>
                <a:solidFill>
                  <a:schemeClr val="bg1"/>
                </a:solidFill>
                <a:effectLst/>
                <a:uLnTx/>
                <a:uFillTx/>
                <a:cs typeface="Arial" panose="020B0604020202020204" pitchFamily="34" charset="0"/>
                <a:sym typeface="Proxima Nova Regular"/>
              </a:rPr>
              <a:t>Iepirkuma procedūra - </a:t>
            </a:r>
            <a:r>
              <a:rPr lang="lv-LV" sz="2700" b="1" kern="1200" dirty="0">
                <a:solidFill>
                  <a:schemeClr val="bg1"/>
                </a:solidFill>
                <a:cs typeface="Arial" panose="020B0604020202020204" pitchFamily="34" charset="0"/>
              </a:rPr>
              <a:t>saskaņā ar saistošajiem normatīvajiem aktiem </a:t>
            </a:r>
          </a:p>
        </p:txBody>
      </p:sp>
      <p:sp>
        <p:nvSpPr>
          <p:cNvPr id="10" name="TextBox 9">
            <a:extLst>
              <a:ext uri="{FF2B5EF4-FFF2-40B4-BE49-F238E27FC236}">
                <a16:creationId xmlns:a16="http://schemas.microsoft.com/office/drawing/2014/main" id="{9E4B3908-497A-BEE5-287D-8BDA828FDE96}"/>
              </a:ext>
            </a:extLst>
          </p:cNvPr>
          <p:cNvSpPr txBox="1"/>
          <p:nvPr/>
        </p:nvSpPr>
        <p:spPr>
          <a:xfrm>
            <a:off x="470208" y="889477"/>
            <a:ext cx="11063693" cy="6140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lv-LV" sz="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sym typeface="Proxima Nova Regular"/>
            </a:endParaRPr>
          </a:p>
          <a:p>
            <a:pPr>
              <a:spcBef>
                <a:spcPts val="600"/>
              </a:spcBef>
              <a:defRPr/>
            </a:pPr>
            <a:r>
              <a:rPr lang="lv-LV" b="1" dirty="0">
                <a:solidFill>
                  <a:schemeClr val="bg1"/>
                </a:solidFill>
              </a:rPr>
              <a:t>Komersantiem</a:t>
            </a:r>
            <a:r>
              <a:rPr lang="lv-LV" dirty="0">
                <a:solidFill>
                  <a:schemeClr val="bg1"/>
                </a:solidFill>
              </a:rPr>
              <a:t> ir jāievēro </a:t>
            </a:r>
            <a:r>
              <a:rPr lang="lv-LV" b="1" dirty="0">
                <a:solidFill>
                  <a:schemeClr val="bg1"/>
                </a:solidFill>
              </a:rPr>
              <a:t>MK </a:t>
            </a:r>
            <a:r>
              <a:rPr lang="nn-NO" b="1" dirty="0">
                <a:solidFill>
                  <a:schemeClr val="bg1"/>
                </a:solidFill>
              </a:rPr>
              <a:t>28.02.2017 noteikumi Nr. 104</a:t>
            </a:r>
            <a:r>
              <a:rPr lang="lv-LV" dirty="0">
                <a:solidFill>
                  <a:schemeClr val="bg1"/>
                </a:solidFill>
              </a:rPr>
              <a:t>.</a:t>
            </a:r>
          </a:p>
          <a:p>
            <a:pPr marL="285750" indent="-285750" algn="just">
              <a:spcBef>
                <a:spcPts val="600"/>
              </a:spcBef>
              <a:buFont typeface="Wingdings" panose="05000000000000000000" pitchFamily="2" charset="2"/>
              <a:buChar char="ü"/>
              <a:defRPr/>
            </a:pPr>
            <a:r>
              <a:rPr lang="lv-LV" dirty="0">
                <a:solidFill>
                  <a:schemeClr val="bg1"/>
                </a:solidFill>
              </a:rPr>
              <a:t>Ir jāveic </a:t>
            </a:r>
            <a:r>
              <a:rPr lang="lv-LV" b="1" dirty="0">
                <a:solidFill>
                  <a:schemeClr val="bg1"/>
                </a:solidFill>
              </a:rPr>
              <a:t>tirgus izpēte </a:t>
            </a:r>
            <a:r>
              <a:rPr lang="lv-LV" dirty="0">
                <a:solidFill>
                  <a:schemeClr val="bg1"/>
                </a:solidFill>
              </a:rPr>
              <a:t>(vismaz 3 </a:t>
            </a:r>
            <a:r>
              <a:rPr lang="lv-LV" dirty="0">
                <a:solidFill>
                  <a:schemeClr val="bg1"/>
                </a:solidFill>
                <a:sym typeface="Proxima Nova Regular"/>
              </a:rPr>
              <a:t>aptaujāti pakalpojumu sniedzēji</a:t>
            </a:r>
            <a:r>
              <a:rPr lang="lv-LV" dirty="0">
                <a:solidFill>
                  <a:schemeClr val="bg1"/>
                </a:solidFill>
              </a:rPr>
              <a:t>) un korekti jānosaka paredzamā līgumcena</a:t>
            </a:r>
          </a:p>
          <a:p>
            <a:pPr marL="285750" indent="-285750" algn="just">
              <a:spcBef>
                <a:spcPts val="600"/>
              </a:spcBef>
              <a:buFont typeface="Wingdings" panose="05000000000000000000" pitchFamily="2" charset="2"/>
              <a:buChar char="ü"/>
              <a:defRPr/>
            </a:pPr>
            <a:endParaRPr lang="lv-LV" dirty="0">
              <a:solidFill>
                <a:schemeClr val="bg1"/>
              </a:solidFill>
            </a:endParaRPr>
          </a:p>
          <a:p>
            <a:pPr marL="285750" indent="-285750" algn="just">
              <a:spcBef>
                <a:spcPts val="600"/>
              </a:spcBef>
              <a:buFont typeface="Wingdings" panose="05000000000000000000" pitchFamily="2" charset="2"/>
              <a:buChar char="ü"/>
              <a:defRPr/>
            </a:pPr>
            <a:r>
              <a:rPr lang="lv-LV" dirty="0">
                <a:solidFill>
                  <a:schemeClr val="bg1"/>
                </a:solidFill>
              </a:rPr>
              <a:t>Jāizvēlas piedāvājums, kas ir </a:t>
            </a:r>
            <a:r>
              <a:rPr lang="lv-LV" b="1" dirty="0">
                <a:solidFill>
                  <a:schemeClr val="bg1"/>
                </a:solidFill>
              </a:rPr>
              <a:t>ekonomiski visizdevīgākais </a:t>
            </a:r>
            <a:r>
              <a:rPr lang="lv-LV" dirty="0">
                <a:solidFill>
                  <a:schemeClr val="bg1"/>
                </a:solidFill>
              </a:rPr>
              <a:t>un vislabāk apmierina vajadzības, kā arī nodrošina piešķirtā finansējuma efektīvu izmantošanu</a:t>
            </a:r>
          </a:p>
          <a:p>
            <a:pPr algn="just">
              <a:spcBef>
                <a:spcPts val="600"/>
              </a:spcBef>
              <a:defRPr/>
            </a:pPr>
            <a:endParaRPr lang="lv-LV" dirty="0">
              <a:solidFill>
                <a:schemeClr val="bg1"/>
              </a:solidFill>
            </a:endParaRPr>
          </a:p>
          <a:p>
            <a:pPr marL="285750" indent="-285750" algn="just">
              <a:spcBef>
                <a:spcPts val="600"/>
              </a:spcBef>
              <a:buFont typeface="Wingdings" panose="05000000000000000000" pitchFamily="2" charset="2"/>
              <a:buChar char="ü"/>
              <a:defRPr/>
            </a:pPr>
            <a:r>
              <a:rPr lang="lv-LV" dirty="0">
                <a:solidFill>
                  <a:schemeClr val="bg1"/>
                </a:solidFill>
                <a:sym typeface="Proxima Nova Regular"/>
              </a:rPr>
              <a:t>Nedrīkst pieļaut </a:t>
            </a:r>
            <a:r>
              <a:rPr lang="lv-LV" b="1" dirty="0">
                <a:solidFill>
                  <a:schemeClr val="bg1"/>
                </a:solidFill>
              </a:rPr>
              <a:t>interešu konflikta </a:t>
            </a:r>
            <a:r>
              <a:rPr lang="lv-LV" dirty="0">
                <a:solidFill>
                  <a:schemeClr val="bg1"/>
                </a:solidFill>
                <a:sym typeface="Proxima Nova Regular"/>
              </a:rPr>
              <a:t>situācijas iestāšano</a:t>
            </a:r>
            <a:r>
              <a:rPr lang="lv-LV" dirty="0">
                <a:solidFill>
                  <a:schemeClr val="bg1"/>
                </a:solidFill>
              </a:rPr>
              <a:t>s</a:t>
            </a:r>
          </a:p>
          <a:p>
            <a:pPr algn="just">
              <a:spcBef>
                <a:spcPts val="600"/>
              </a:spcBef>
              <a:defRPr/>
            </a:pPr>
            <a:endParaRPr lang="lv-LV" dirty="0">
              <a:solidFill>
                <a:schemeClr val="bg1"/>
              </a:solidFill>
            </a:endParaRPr>
          </a:p>
          <a:p>
            <a:pPr marL="285750" indent="-285750" algn="just">
              <a:spcBef>
                <a:spcPts val="600"/>
              </a:spcBef>
              <a:buFont typeface="Wingdings" panose="05000000000000000000" pitchFamily="2" charset="2"/>
              <a:buChar char="ü"/>
              <a:defRPr/>
            </a:pPr>
            <a:r>
              <a:rPr lang="lv-LV" b="1" dirty="0">
                <a:solidFill>
                  <a:schemeClr val="bg1"/>
                </a:solidFill>
              </a:rPr>
              <a:t>Jāsaglabā pierādījumi </a:t>
            </a:r>
            <a:r>
              <a:rPr lang="lv-LV" dirty="0">
                <a:solidFill>
                  <a:schemeClr val="bg1"/>
                </a:solidFill>
                <a:sym typeface="Proxima Nova Regular"/>
              </a:rPr>
              <a:t>par finansējuma saņēmēja izraudz</a:t>
            </a:r>
            <a:r>
              <a:rPr lang="lv-LV" dirty="0">
                <a:solidFill>
                  <a:schemeClr val="bg1"/>
                </a:solidFill>
              </a:rPr>
              <a:t>ītā piedāvājuma vai līgumā noteiktās līgumcenas pamatotību un atbilstību tirgus cenai (sarakstes ar aptaujātajiem pakalpojumu sniedzējiem, izdrukas no tīmekļa vietnēm, katalogi u. tml.)</a:t>
            </a:r>
          </a:p>
          <a:p>
            <a:pPr algn="just">
              <a:spcBef>
                <a:spcPts val="600"/>
              </a:spcBef>
              <a:defRPr/>
            </a:pPr>
            <a:endParaRPr lang="lv-LV" dirty="0">
              <a:solidFill>
                <a:schemeClr val="bg1"/>
              </a:solidFill>
            </a:endParaRPr>
          </a:p>
          <a:p>
            <a:pPr marL="285750" indent="-285750" algn="just">
              <a:spcBef>
                <a:spcPts val="600"/>
              </a:spcBef>
              <a:buFont typeface="Wingdings" panose="05000000000000000000" pitchFamily="2" charset="2"/>
              <a:buChar char="ü"/>
              <a:defRPr/>
            </a:pPr>
            <a:r>
              <a:rPr lang="lv-LV" b="1" dirty="0">
                <a:solidFill>
                  <a:schemeClr val="bg1"/>
                </a:solidFill>
              </a:rPr>
              <a:t>Ja plānotā iepirkuma līguma summa ir 70 000 EUR bez PVN un vairāk, tad ievērojama </a:t>
            </a:r>
            <a:r>
              <a:rPr lang="nn-NO" dirty="0">
                <a:solidFill>
                  <a:schemeClr val="bg1"/>
                </a:solidFill>
              </a:rPr>
              <a:t>MK 28.02.2017 noteikum</a:t>
            </a:r>
            <a:r>
              <a:rPr lang="lv-LV" dirty="0">
                <a:solidFill>
                  <a:schemeClr val="bg1"/>
                </a:solidFill>
              </a:rPr>
              <a:t>u</a:t>
            </a:r>
            <a:r>
              <a:rPr lang="nn-NO" dirty="0">
                <a:solidFill>
                  <a:schemeClr val="bg1"/>
                </a:solidFill>
              </a:rPr>
              <a:t> Nr. 104.</a:t>
            </a:r>
            <a:r>
              <a:rPr lang="lv-LV" dirty="0">
                <a:solidFill>
                  <a:schemeClr val="bg1"/>
                </a:solidFill>
              </a:rPr>
              <a:t> </a:t>
            </a:r>
            <a:r>
              <a:rPr lang="lv-LV" b="1" dirty="0">
                <a:solidFill>
                  <a:schemeClr val="bg1"/>
                </a:solidFill>
              </a:rPr>
              <a:t>IV nodaļā </a:t>
            </a:r>
            <a:r>
              <a:rPr lang="lv-LV" dirty="0">
                <a:solidFill>
                  <a:schemeClr val="bg1"/>
                </a:solidFill>
              </a:rPr>
              <a:t>paredzētā procedūra iepirkuma līguma noslēgšanai, proti, </a:t>
            </a:r>
            <a:r>
              <a:rPr lang="lv-LV" b="1" dirty="0">
                <a:solidFill>
                  <a:schemeClr val="bg1"/>
                </a:solidFill>
              </a:rPr>
              <a:t>jāveic publikācijas Iepirkumu uzraudzības biroja tīmekļvietnē </a:t>
            </a:r>
            <a:r>
              <a:rPr lang="lv-LV" dirty="0">
                <a:solidFill>
                  <a:schemeClr val="bg1"/>
                </a:solidFill>
              </a:rPr>
              <a:t>par izsludināto iepirkumu, iepirkuma grozījumiem vai pārtraukšanu, iepirkuma rezultātiem </a:t>
            </a:r>
          </a:p>
          <a:p>
            <a:pPr marL="342900" indent="-342900">
              <a:spcBef>
                <a:spcPts val="600"/>
              </a:spcBef>
              <a:buFont typeface="Wingdings" panose="05000000000000000000" pitchFamily="2" charset="2"/>
              <a:buChar char="ü"/>
              <a:defRPr/>
            </a:pPr>
            <a:endParaRPr lang="lv-LV" sz="2400" i="1" dirty="0">
              <a:solidFill>
                <a:schemeClr val="bg1"/>
              </a:solidFill>
              <a:latin typeface="Helvetica Neue Medium"/>
              <a:sym typeface="Proxima Nova Regular"/>
            </a:endParaRPr>
          </a:p>
        </p:txBody>
      </p:sp>
    </p:spTree>
    <p:extLst>
      <p:ext uri="{BB962C8B-B14F-4D97-AF65-F5344CB8AC3E}">
        <p14:creationId xmlns:p14="http://schemas.microsoft.com/office/powerpoint/2010/main" val="30023003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8285D-BEFD-2EDA-9CF2-70B05D722982}"/>
              </a:ext>
            </a:extLst>
          </p:cNvPr>
          <p:cNvPicPr>
            <a:picLocks noChangeAspect="1"/>
          </p:cNvPicPr>
          <p:nvPr/>
        </p:nvPicPr>
        <p:blipFill>
          <a:blip r:embed="rId2"/>
          <a:stretch>
            <a:fillRect/>
          </a:stretch>
        </p:blipFill>
        <p:spPr>
          <a:xfrm>
            <a:off x="295712" y="235928"/>
            <a:ext cx="1550321" cy="2199048"/>
          </a:xfrm>
          <a:prstGeom prst="rect">
            <a:avLst/>
          </a:prstGeom>
        </p:spPr>
      </p:pic>
      <p:sp>
        <p:nvSpPr>
          <p:cNvPr id="5" name="Rectangle 4">
            <a:extLst>
              <a:ext uri="{FF2B5EF4-FFF2-40B4-BE49-F238E27FC236}">
                <a16:creationId xmlns:a16="http://schemas.microsoft.com/office/drawing/2014/main" id="{4FBAC4B8-0ED7-E898-C0A9-B9D1B24305E9}"/>
              </a:ext>
            </a:extLst>
          </p:cNvPr>
          <p:cNvSpPr/>
          <p:nvPr/>
        </p:nvSpPr>
        <p:spPr>
          <a:xfrm>
            <a:off x="565033" y="235928"/>
            <a:ext cx="11451933" cy="6375332"/>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12" name="jāveic cenu aptauja līdz 70 000 euro…">
            <a:extLst>
              <a:ext uri="{FF2B5EF4-FFF2-40B4-BE49-F238E27FC236}">
                <a16:creationId xmlns:a16="http://schemas.microsoft.com/office/drawing/2014/main" id="{C6252D9B-9565-E1A0-68A0-E05E4545175F}"/>
              </a:ext>
            </a:extLst>
          </p:cNvPr>
          <p:cNvSpPr txBox="1"/>
          <p:nvPr/>
        </p:nvSpPr>
        <p:spPr>
          <a:xfrm>
            <a:off x="708513" y="946915"/>
            <a:ext cx="10625416" cy="41242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pPr marL="342900" indent="-342900" algn="just">
              <a:spcBef>
                <a:spcPts val="600"/>
              </a:spcBef>
              <a:buFont typeface="Wingdings" panose="05000000000000000000" pitchFamily="2" charset="2"/>
              <a:buChar char="ü"/>
              <a:defRPr/>
            </a:pP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Ja plānotā iepirkuma </a:t>
            </a:r>
            <a:r>
              <a:rPr kumimoji="0" lang="lv-LV" sz="2200" b="1" i="0" u="none" strike="noStrike" kern="1200" cap="none" spc="0" normalizeH="0" baseline="0" noProof="0" dirty="0">
                <a:ln>
                  <a:noFill/>
                </a:ln>
                <a:solidFill>
                  <a:schemeClr val="bg1"/>
                </a:solidFill>
                <a:effectLst/>
                <a:uLnTx/>
                <a:uFillTx/>
                <a:latin typeface="Proxima Nova Regular"/>
                <a:sym typeface="Proxima Nova Regular"/>
              </a:rPr>
              <a:t>līguma summa ir sākot ar 70 000 EUR bez </a:t>
            </a:r>
            <a:r>
              <a:rPr lang="lv-LV" sz="2200" kern="1200" dirty="0">
                <a:solidFill>
                  <a:schemeClr val="bg1"/>
                </a:solidFill>
                <a:latin typeface="Proxima Nova Regular"/>
              </a:rPr>
              <a:t>PVN (vai Pieteikuma iesniedzējs ir publisko iepirkumu subjekts), 10 darba dienu laikā pēc līguma ar </a:t>
            </a: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LIAA noslēgšanas, izmantojot business.gov.lv, ir jāiesniedz iepirkuma plāns</a:t>
            </a:r>
          </a:p>
          <a:p>
            <a:pPr marL="342900" indent="-342900" algn="just">
              <a:spcBef>
                <a:spcPts val="600"/>
              </a:spcBef>
              <a:buFont typeface="Wingdings" panose="05000000000000000000" pitchFamily="2" charset="2"/>
              <a:buChar char="ü"/>
              <a:defRPr/>
            </a:pPr>
            <a:r>
              <a:rPr lang="lv-LV" sz="2200" kern="1200" dirty="0">
                <a:solidFill>
                  <a:schemeClr val="bg1"/>
                </a:solidFill>
                <a:latin typeface="Proxima Nova Regular"/>
              </a:rPr>
              <a:t>I</a:t>
            </a:r>
            <a:r>
              <a:rPr lang="lv-LV" sz="2200" dirty="0">
                <a:solidFill>
                  <a:schemeClr val="bg1"/>
                </a:solidFill>
              </a:rPr>
              <a:t>epirkuma procedūru apliecinošie dokumenti jāsniedz LIAA kopā ar Maksājuma pieprasījumu</a:t>
            </a:r>
            <a:endParaRPr lang="lv-LV" sz="2200" kern="1200" dirty="0">
              <a:solidFill>
                <a:schemeClr val="bg1"/>
              </a:solidFill>
            </a:endParaRPr>
          </a:p>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200" kern="1200" dirty="0">
                <a:solidFill>
                  <a:schemeClr val="bg1"/>
                </a:solidFill>
              </a:rPr>
              <a:t>Veicot pakalpojuma sniedzēja izvēli no kataloga (Marketplace), vienlaikus ir jāievēro publisko iepirkumu jomas normatīvo aktu prasības</a:t>
            </a:r>
          </a:p>
          <a:p>
            <a:pPr marL="342900" marR="0" lvl="0" indent="-342900" algn="just"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30 dienu laikā pēc projekta īstenošanas</a:t>
            </a:r>
            <a:r>
              <a:rPr lang="lv-LV" sz="2200" kern="1200" dirty="0">
                <a:solidFill>
                  <a:schemeClr val="bg1"/>
                </a:solidFill>
                <a:latin typeface="Proxima Nova Regular"/>
              </a:rPr>
              <a:t>, izmantojot </a:t>
            </a:r>
            <a:r>
              <a:rPr kumimoji="0" lang="lv-LV" sz="2200" b="0" i="0" u="none" strike="noStrike" kern="1200" cap="none" spc="0" normalizeH="0" baseline="0" noProof="0" dirty="0">
                <a:ln>
                  <a:noFill/>
                </a:ln>
                <a:solidFill>
                  <a:schemeClr val="bg1"/>
                </a:solidFill>
                <a:effectLst/>
                <a:uLnTx/>
                <a:uFillTx/>
                <a:latin typeface="Proxima Nova Regular"/>
                <a:sym typeface="Proxima Nova Regular"/>
              </a:rPr>
              <a:t>business.gov.lv, </a:t>
            </a:r>
            <a:r>
              <a:rPr lang="lv-LV" sz="2200" dirty="0">
                <a:solidFill>
                  <a:schemeClr val="bg1"/>
                </a:solidFill>
              </a:rPr>
              <a:t>jāsniedz LIAA</a:t>
            </a:r>
            <a:r>
              <a:rPr lang="lv-LV" sz="2200" kern="1200" dirty="0">
                <a:solidFill>
                  <a:schemeClr val="bg1"/>
                </a:solidFill>
              </a:rPr>
              <a:t> Maksājuma pieprasījums</a:t>
            </a:r>
            <a:r>
              <a:rPr lang="lv-LV" sz="2200" kern="1200" dirty="0">
                <a:solidFill>
                  <a:srgbClr val="FF0000"/>
                </a:solidFill>
              </a:rPr>
              <a:t> </a:t>
            </a:r>
            <a:r>
              <a:rPr lang="lv-LV" sz="2200" kern="1200" dirty="0">
                <a:solidFill>
                  <a:schemeClr val="bg1"/>
                </a:solidFill>
                <a:highlight>
                  <a:srgbClr val="3E9097"/>
                </a:highlight>
              </a:rPr>
              <a:t>kopā ar otrreizējo digitālā brieduma testu</a:t>
            </a:r>
            <a:endParaRPr lang="lv-LV" sz="2200" strike="sngStrike" kern="1200" dirty="0">
              <a:solidFill>
                <a:schemeClr val="bg1"/>
              </a:solidFill>
              <a:highlight>
                <a:srgbClr val="3E9097"/>
              </a:highlight>
              <a:latin typeface="Proxima Nova Regular"/>
            </a:endParaRPr>
          </a:p>
          <a:p>
            <a:pPr marL="342900" marR="0" lvl="0" indent="-34290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endParaRPr kumimoji="0" lang="lv-LV" sz="2200" b="0" i="0" u="none" strike="noStrike" kern="1200" cap="none" spc="0" normalizeH="0" baseline="0" noProof="0" dirty="0">
              <a:ln>
                <a:noFill/>
              </a:ln>
              <a:solidFill>
                <a:schemeClr val="bg1"/>
              </a:solidFill>
              <a:effectLst/>
              <a:uLnTx/>
              <a:uFillTx/>
              <a:latin typeface="Proxima Nova Regular"/>
              <a:sym typeface="Proxima Nova Regular"/>
            </a:endParaRPr>
          </a:p>
        </p:txBody>
      </p:sp>
      <p:sp>
        <p:nvSpPr>
          <p:cNvPr id="2" name="Text Placeholder 1">
            <a:extLst>
              <a:ext uri="{FF2B5EF4-FFF2-40B4-BE49-F238E27FC236}">
                <a16:creationId xmlns:a16="http://schemas.microsoft.com/office/drawing/2014/main" id="{2C36F94B-0CD2-0721-8411-BED4EE904C18}"/>
              </a:ext>
            </a:extLst>
          </p:cNvPr>
          <p:cNvSpPr txBox="1"/>
          <p:nvPr/>
        </p:nvSpPr>
        <p:spPr>
          <a:xfrm>
            <a:off x="2859475" y="364074"/>
            <a:ext cx="5192602" cy="4385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marL="0" marR="0" lvl="0" indent="0" algn="ctr" defTabSz="1828800" rtl="0" eaLnBrk="1" fontAlgn="auto" latinLnBrk="0" hangingPunct="0">
              <a:lnSpc>
                <a:spcPct val="80000"/>
              </a:lnSpc>
              <a:spcBef>
                <a:spcPts val="2000"/>
              </a:spcBef>
              <a:spcAft>
                <a:spcPts val="0"/>
              </a:spcAft>
              <a:buClrTx/>
              <a:buSzTx/>
              <a:buFontTx/>
              <a:buNone/>
              <a:tabLst/>
              <a:defRPr/>
            </a:pPr>
            <a:r>
              <a:rPr kumimoji="0" lang="lv-LV" sz="3000" b="1" i="0" u="none" strike="noStrike" kern="1200" cap="none" spc="0" normalizeH="0" baseline="0" noProof="0" dirty="0">
                <a:ln>
                  <a:noFill/>
                </a:ln>
                <a:solidFill>
                  <a:schemeClr val="bg1"/>
                </a:solidFill>
                <a:effectLst/>
                <a:uLnTx/>
                <a:uFillTx/>
                <a:ea typeface="+mn-ea"/>
                <a:cs typeface="Arial" panose="020B0604020202020204" pitchFamily="34" charset="0"/>
                <a:sym typeface="Proxima Nova Regular"/>
              </a:rPr>
              <a:t> </a:t>
            </a:r>
            <a:r>
              <a:rPr lang="lv-LV" sz="2700" b="1" dirty="0">
                <a:solidFill>
                  <a:schemeClr val="bg1"/>
                </a:solidFill>
                <a:effectLst>
                  <a:outerShdw blurRad="38100" dist="38100" dir="2700000" algn="tl">
                    <a:srgbClr val="000000">
                      <a:alpha val="43137"/>
                    </a:srgbClr>
                  </a:outerShdw>
                </a:effectLst>
                <a:latin typeface="Proxima Nova Regular"/>
              </a:rPr>
              <a:t>Lūdzam ņemt vērā!</a:t>
            </a:r>
          </a:p>
        </p:txBody>
      </p:sp>
      <p:sp>
        <p:nvSpPr>
          <p:cNvPr id="6" name="TextBox 5">
            <a:extLst>
              <a:ext uri="{FF2B5EF4-FFF2-40B4-BE49-F238E27FC236}">
                <a16:creationId xmlns:a16="http://schemas.microsoft.com/office/drawing/2014/main" id="{72E807EF-49F3-5E2A-6362-B2660FCE328B}"/>
              </a:ext>
            </a:extLst>
          </p:cNvPr>
          <p:cNvSpPr txBox="1"/>
          <p:nvPr/>
        </p:nvSpPr>
        <p:spPr>
          <a:xfrm>
            <a:off x="841480" y="5458938"/>
            <a:ext cx="1106193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600"/>
              </a:spcBef>
              <a:defRPr/>
            </a:pPr>
            <a:r>
              <a:rPr lang="lv-LV" sz="1800" b="1" dirty="0">
                <a:solidFill>
                  <a:schemeClr val="bg1"/>
                </a:solidFill>
                <a:latin typeface="Helvetica Neue Medium"/>
              </a:rPr>
              <a:t>Publiskas personas kapitālsabiedrības </a:t>
            </a:r>
            <a:r>
              <a:rPr lang="lv-LV" sz="1800" dirty="0">
                <a:solidFill>
                  <a:schemeClr val="bg1"/>
                </a:solidFill>
                <a:latin typeface="Helvetica Neue Medium"/>
              </a:rPr>
              <a:t>iepirkumu veic saskaņā ar tām piemērojamiem normatīvajiem aktiem: Sabiedrisko pakalpojumu sniedzēju iepirkumu likums  (SPSIL) </a:t>
            </a:r>
            <a:r>
              <a:rPr lang="lv-LV" sz="1800" i="1" dirty="0">
                <a:solidFill>
                  <a:schemeClr val="bg1"/>
                </a:solidFill>
                <a:latin typeface="Helvetica Neue Medium"/>
              </a:rPr>
              <a:t>Vai </a:t>
            </a:r>
            <a:r>
              <a:rPr lang="lv-LV" sz="1800" dirty="0">
                <a:solidFill>
                  <a:schemeClr val="bg1"/>
                </a:solidFill>
                <a:latin typeface="Helvetica Neue Medium"/>
              </a:rPr>
              <a:t>Publisko iepirkumu likums (PIL)</a:t>
            </a:r>
          </a:p>
        </p:txBody>
      </p:sp>
    </p:spTree>
    <p:extLst>
      <p:ext uri="{BB962C8B-B14F-4D97-AF65-F5344CB8AC3E}">
        <p14:creationId xmlns:p14="http://schemas.microsoft.com/office/powerpoint/2010/main" val="42826572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79CC81-8755-7B3E-5234-C639A79E51D1}"/>
              </a:ext>
            </a:extLst>
          </p:cNvPr>
          <p:cNvPicPr>
            <a:picLocks noChangeAspect="1"/>
          </p:cNvPicPr>
          <p:nvPr/>
        </p:nvPicPr>
        <p:blipFill>
          <a:blip r:embed="rId2"/>
          <a:stretch>
            <a:fillRect/>
          </a:stretch>
        </p:blipFill>
        <p:spPr>
          <a:xfrm>
            <a:off x="295712" y="235928"/>
            <a:ext cx="1550321" cy="2199048"/>
          </a:xfrm>
          <a:prstGeom prst="rect">
            <a:avLst/>
          </a:prstGeom>
        </p:spPr>
      </p:pic>
      <p:sp>
        <p:nvSpPr>
          <p:cNvPr id="3" name="Rectangle 2">
            <a:extLst>
              <a:ext uri="{FF2B5EF4-FFF2-40B4-BE49-F238E27FC236}">
                <a16:creationId xmlns:a16="http://schemas.microsoft.com/office/drawing/2014/main" id="{66CB6B19-BF99-7A01-2AD9-17496F985138}"/>
              </a:ext>
            </a:extLst>
          </p:cNvPr>
          <p:cNvSpPr/>
          <p:nvPr/>
        </p:nvSpPr>
        <p:spPr>
          <a:xfrm>
            <a:off x="510891" y="148089"/>
            <a:ext cx="11405720" cy="6561821"/>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E1C3A67A-38F2-59AD-5ECF-AB8E500F8C11}"/>
              </a:ext>
            </a:extLst>
          </p:cNvPr>
          <p:cNvSpPr txBox="1"/>
          <p:nvPr/>
        </p:nvSpPr>
        <p:spPr>
          <a:xfrm>
            <a:off x="0" y="292815"/>
            <a:ext cx="6596265" cy="507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spAutoFit/>
          </a:bodyPr>
          <a:lstStyle/>
          <a:p>
            <a:pPr marL="0" marR="0" lvl="0" indent="0" algn="ctr" defTabSz="457200" rtl="0" eaLnBrk="1" fontAlgn="auto" latinLnBrk="0" hangingPunct="0">
              <a:lnSpc>
                <a:spcPct val="100000"/>
              </a:lnSpc>
              <a:spcBef>
                <a:spcPts val="0"/>
              </a:spcBef>
              <a:spcAft>
                <a:spcPts val="600"/>
              </a:spcAft>
              <a:buClrTx/>
              <a:buSzPct val="100000"/>
              <a:buFontTx/>
              <a:buNone/>
              <a:tabLst/>
              <a:defRPr sz="2400">
                <a:solidFill>
                  <a:srgbClr val="FFFFFF"/>
                </a:solidFill>
              </a:defRPr>
            </a:pPr>
            <a:r>
              <a:rPr lang="lv-LV" sz="2700" b="1" dirty="0">
                <a:solidFill>
                  <a:schemeClr val="bg1"/>
                </a:solidFill>
                <a:effectLst>
                  <a:outerShdw blurRad="38100" dist="38100" dir="2700000" algn="tl">
                    <a:srgbClr val="000000">
                      <a:alpha val="43137"/>
                    </a:srgbClr>
                  </a:outerShdw>
                </a:effectLst>
                <a:latin typeface="Proxima Nova Regular"/>
              </a:rPr>
              <a:t>Prasības visiem iesniedzējiem:</a:t>
            </a:r>
          </a:p>
        </p:txBody>
      </p:sp>
      <p:sp>
        <p:nvSpPr>
          <p:cNvPr id="7" name="TextBox 6">
            <a:extLst>
              <a:ext uri="{FF2B5EF4-FFF2-40B4-BE49-F238E27FC236}">
                <a16:creationId xmlns:a16="http://schemas.microsoft.com/office/drawing/2014/main" id="{C5FCC808-877B-2831-4B19-67E37154531F}"/>
              </a:ext>
            </a:extLst>
          </p:cNvPr>
          <p:cNvSpPr txBox="1"/>
          <p:nvPr/>
        </p:nvSpPr>
        <p:spPr>
          <a:xfrm>
            <a:off x="705747" y="986969"/>
            <a:ext cx="10975362"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000" b="1" i="0" u="none" strike="noStrike" kern="1200" cap="none" spc="0" normalizeH="0" baseline="0" noProof="0" dirty="0">
                <a:ln>
                  <a:noFill/>
                </a:ln>
                <a:solidFill>
                  <a:schemeClr val="bg1"/>
                </a:solidFill>
                <a:effectLst/>
                <a:uLnTx/>
                <a:uFillTx/>
                <a:sym typeface="Proxima Nova Regular"/>
              </a:rPr>
              <a:t>Nodokļu parāds </a:t>
            </a:r>
            <a:r>
              <a:rPr kumimoji="0" lang="lv-LV" sz="2000" b="0" i="0" u="none" strike="noStrike" kern="1200" cap="none" spc="0" normalizeH="0" baseline="0" noProof="0" dirty="0">
                <a:ln>
                  <a:noFill/>
                </a:ln>
                <a:solidFill>
                  <a:schemeClr val="bg1"/>
                </a:solidFill>
                <a:effectLst/>
                <a:uLnTx/>
                <a:uFillTx/>
                <a:sym typeface="Proxima Nova Regular"/>
              </a:rPr>
              <a:t>nepārsniedz 150 EUR vai ir vienošanās par </a:t>
            </a:r>
            <a:r>
              <a:rPr kumimoji="0" lang="lv-LV" sz="2000" b="0" i="0" u="none" kern="1200" cap="none" spc="0" normalizeH="0" baseline="0" noProof="0" dirty="0">
                <a:ln>
                  <a:noFill/>
                </a:ln>
                <a:solidFill>
                  <a:schemeClr val="bg1"/>
                </a:solidFill>
                <a:effectLst/>
                <a:uLnTx/>
                <a:uFillTx/>
                <a:sym typeface="Proxima Nova Regular"/>
              </a:rPr>
              <a:t>parāda sadalīšanu termiņos (saskaņā ar </a:t>
            </a:r>
            <a:r>
              <a:rPr lang="lv-LV" sz="2000" b="0" i="0" dirty="0">
                <a:solidFill>
                  <a:schemeClr val="bg1"/>
                </a:solidFill>
                <a:effectLst/>
              </a:rPr>
              <a:t>saskaņā ar likuma </a:t>
            </a:r>
            <a:r>
              <a:rPr lang="lv-LV" sz="2000" b="0" i="0" u="none" strike="noStrike" dirty="0">
                <a:solidFill>
                  <a:schemeClr val="bg1"/>
                </a:solidFill>
                <a:effectLst/>
                <a:hlinkClick r:id="rId3">
                  <a:extLst>
                    <a:ext uri="{A12FA001-AC4F-418D-AE19-62706E023703}">
                      <ahyp:hlinkClr xmlns:ahyp="http://schemas.microsoft.com/office/drawing/2018/hyperlinkcolor" val="tx"/>
                    </a:ext>
                  </a:extLst>
                </a:hlinkClick>
              </a:rPr>
              <a:t>"Par nodokļiem un nodevām"</a:t>
            </a:r>
            <a:r>
              <a:rPr lang="lv-LV" sz="2000" b="0" i="0" dirty="0">
                <a:solidFill>
                  <a:schemeClr val="bg1"/>
                </a:solidFill>
                <a:effectLst/>
              </a:rPr>
              <a:t> </a:t>
            </a:r>
            <a:r>
              <a:rPr lang="lv-LV" sz="2000" b="0" i="0" u="none" strike="noStrike" dirty="0">
                <a:solidFill>
                  <a:schemeClr val="bg1"/>
                </a:solidFill>
                <a:effectLst/>
                <a:hlinkClick r:id="rId4">
                  <a:extLst>
                    <a:ext uri="{A12FA001-AC4F-418D-AE19-62706E023703}">
                      <ahyp:hlinkClr xmlns:ahyp="http://schemas.microsoft.com/office/drawing/2018/hyperlinkcolor" val="tx"/>
                    </a:ext>
                  </a:extLst>
                </a:hlinkClick>
              </a:rPr>
              <a:t>24. panta</a:t>
            </a:r>
            <a:r>
              <a:rPr lang="lv-LV" sz="2000" b="0" i="0" dirty="0">
                <a:solidFill>
                  <a:schemeClr val="bg1"/>
                </a:solidFill>
                <a:effectLst/>
              </a:rPr>
              <a:t> pirmo, 1.</a:t>
            </a:r>
            <a:r>
              <a:rPr lang="lv-LV" sz="2000" b="0" i="0" baseline="30000" dirty="0">
                <a:solidFill>
                  <a:schemeClr val="bg1"/>
                </a:solidFill>
                <a:effectLst/>
              </a:rPr>
              <a:t>3</a:t>
            </a:r>
            <a:r>
              <a:rPr lang="lv-LV" sz="2000" b="0" i="0" dirty="0">
                <a:solidFill>
                  <a:schemeClr val="bg1"/>
                </a:solidFill>
                <a:effectLst/>
              </a:rPr>
              <a:t> un 1.</a:t>
            </a:r>
            <a:r>
              <a:rPr lang="lv-LV" sz="2000" b="0" i="0" baseline="30000" dirty="0">
                <a:solidFill>
                  <a:schemeClr val="bg1"/>
                </a:solidFill>
                <a:effectLst/>
              </a:rPr>
              <a:t>7</a:t>
            </a:r>
            <a:r>
              <a:rPr lang="lv-LV" sz="2000" b="0" i="0" dirty="0">
                <a:solidFill>
                  <a:schemeClr val="bg1"/>
                </a:solidFill>
                <a:effectLst/>
              </a:rPr>
              <a:t> daļu)</a:t>
            </a:r>
            <a:endParaRPr kumimoji="0" lang="lv-LV" sz="2000" b="0" i="0" u="none" kern="1200" cap="none" spc="0" normalizeH="0" baseline="0" noProof="0" dirty="0">
              <a:ln>
                <a:noFill/>
              </a:ln>
              <a:solidFill>
                <a:schemeClr val="bg1"/>
              </a:solidFill>
              <a:effectLst/>
              <a:uLnTx/>
              <a:uFillTx/>
              <a:sym typeface="Proxima Nova Regular"/>
            </a:endParaRPr>
          </a:p>
          <a:p>
            <a:pPr marL="285750" marR="0" lvl="0" indent="-28575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000" kern="1200" dirty="0">
                <a:solidFill>
                  <a:schemeClr val="bg1"/>
                </a:solidFill>
              </a:rPr>
              <a:t>Projekta aktivitātes var būt saistītas (apvienotas) ar ALTUM programmu 2.2.1.4.i. “Finanšu instrumenti komersantu digitālās transformācijas veicināšanai”, taču nepieļaujot </a:t>
            </a:r>
            <a:r>
              <a:rPr lang="lv-LV" sz="2000" kern="1200" dirty="0" err="1">
                <a:solidFill>
                  <a:schemeClr val="bg1"/>
                </a:solidFill>
              </a:rPr>
              <a:t>dubultfinansējumu</a:t>
            </a:r>
            <a:endParaRPr lang="lv-LV" sz="2000" kern="1200" dirty="0">
              <a:solidFill>
                <a:schemeClr val="bg1"/>
              </a:solidFill>
            </a:endParaRPr>
          </a:p>
          <a:p>
            <a:pPr marL="285750" marR="0" lvl="0" indent="-28575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000" kern="1200" dirty="0">
                <a:solidFill>
                  <a:schemeClr val="bg1"/>
                </a:solidFill>
              </a:rPr>
              <a:t>NAV noteiktas sankcijas</a:t>
            </a:r>
          </a:p>
          <a:p>
            <a:pPr marL="342900" marR="0" lvl="0" indent="-34290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tab pos="457200" algn="l"/>
              </a:tabLst>
              <a:defRPr/>
            </a:pPr>
            <a:r>
              <a:rPr lang="lv-LV" sz="2000" kern="1200" dirty="0">
                <a:solidFill>
                  <a:schemeClr val="bg1"/>
                </a:solidFill>
              </a:rPr>
              <a:t>Nenodarīs būtisku kaitējumu vides mērķiem</a:t>
            </a:r>
          </a:p>
          <a:p>
            <a:pPr marL="285750" marR="0" lvl="0" indent="-28575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000" kern="1200" dirty="0">
                <a:solidFill>
                  <a:schemeClr val="bg1"/>
                </a:solidFill>
              </a:rPr>
              <a:t>NAV bankrots, maksātnespēja, likvidācijas procedūra, krāpšana vai noziedzīga organizācija</a:t>
            </a:r>
          </a:p>
          <a:p>
            <a:pPr marL="285750" marR="0" lvl="0" indent="-28575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lang="lv-LV" sz="2000" kern="1200" dirty="0">
                <a:solidFill>
                  <a:schemeClr val="bg1"/>
                </a:solidFill>
              </a:rPr>
              <a:t>Ja komersants darbojas gan neatbalstāmajās, gan atbalstāmajās nozarēs, tad skaidri jānodala atbalstāmās darbības vai finanšu plūsmas no citu darbības nozaru finanšu plūsmas, nodrošinot, ka darbības izslēgtajās nozarēs negūst labumu no atbalsta, un par šo jāsniedz apliecinājums</a:t>
            </a:r>
          </a:p>
        </p:txBody>
      </p:sp>
    </p:spTree>
    <p:extLst>
      <p:ext uri="{BB962C8B-B14F-4D97-AF65-F5344CB8AC3E}">
        <p14:creationId xmlns:p14="http://schemas.microsoft.com/office/powerpoint/2010/main" val="37413562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478E71-2BCE-4D39-477B-597984013697}"/>
              </a:ext>
            </a:extLst>
          </p:cNvPr>
          <p:cNvPicPr>
            <a:picLocks noChangeAspect="1"/>
          </p:cNvPicPr>
          <p:nvPr/>
        </p:nvPicPr>
        <p:blipFill>
          <a:blip r:embed="rId2"/>
          <a:stretch>
            <a:fillRect/>
          </a:stretch>
        </p:blipFill>
        <p:spPr>
          <a:xfrm>
            <a:off x="295712" y="235928"/>
            <a:ext cx="1550321" cy="2199048"/>
          </a:xfrm>
          <a:prstGeom prst="rect">
            <a:avLst/>
          </a:prstGeom>
        </p:spPr>
      </p:pic>
      <p:sp>
        <p:nvSpPr>
          <p:cNvPr id="5" name="Rectangle 4">
            <a:extLst>
              <a:ext uri="{FF2B5EF4-FFF2-40B4-BE49-F238E27FC236}">
                <a16:creationId xmlns:a16="http://schemas.microsoft.com/office/drawing/2014/main" id="{5C28FA76-CC73-00D7-CB78-B2A40BAB5556}"/>
              </a:ext>
            </a:extLst>
          </p:cNvPr>
          <p:cNvSpPr/>
          <p:nvPr/>
        </p:nvSpPr>
        <p:spPr>
          <a:xfrm>
            <a:off x="410920" y="241334"/>
            <a:ext cx="11451933" cy="6375332"/>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3" name="TextBox 2">
            <a:extLst>
              <a:ext uri="{FF2B5EF4-FFF2-40B4-BE49-F238E27FC236}">
                <a16:creationId xmlns:a16="http://schemas.microsoft.com/office/drawing/2014/main" id="{B1D2E58A-3950-17FA-C87E-1A872A73EFC0}"/>
              </a:ext>
            </a:extLst>
          </p:cNvPr>
          <p:cNvSpPr txBox="1"/>
          <p:nvPr/>
        </p:nvSpPr>
        <p:spPr>
          <a:xfrm>
            <a:off x="911830" y="786937"/>
            <a:ext cx="9896583" cy="35548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lv-LV" sz="2000" b="1" dirty="0">
                <a:solidFill>
                  <a:schemeClr val="bg1"/>
                </a:solidFill>
                <a:effectLst>
                  <a:outerShdw blurRad="38100" dist="38100" dir="2700000" algn="tl">
                    <a:srgbClr val="000000">
                      <a:alpha val="43137"/>
                    </a:srgbClr>
                  </a:outerShdw>
                </a:effectLst>
                <a:latin typeface="Proxima Nova Regular"/>
              </a:rPr>
              <a:t>Netiek nodarīts būtisks kaitējums šādiem vides mērķiem </a:t>
            </a:r>
            <a:r>
              <a:rPr lang="lv-LV" sz="2000" dirty="0">
                <a:solidFill>
                  <a:schemeClr val="bg1"/>
                </a:solidFill>
                <a:effectLst>
                  <a:outerShdw blurRad="38100" dist="38100" dir="2700000" algn="tl">
                    <a:srgbClr val="000000">
                      <a:alpha val="43137"/>
                    </a:srgbClr>
                  </a:outerShdw>
                </a:effectLst>
                <a:highlight>
                  <a:srgbClr val="3E9097"/>
                </a:highlight>
                <a:latin typeface="Proxima Nova Regular"/>
              </a:rPr>
              <a:t>(ja vērtējamā atbalstāmā darbība visā aprites ciklā ir saistīta ar ražošanu, jaunu produktu un tehnoloģiju ieviešanu):</a:t>
            </a:r>
          </a:p>
          <a:p>
            <a:pPr marL="0" marR="0" lvl="0" indent="0" algn="l" defTabSz="914400" rtl="0" eaLnBrk="1" fontAlgn="auto" latinLnBrk="0" hangingPunct="0">
              <a:lnSpc>
                <a:spcPct val="100000"/>
              </a:lnSpc>
              <a:spcBef>
                <a:spcPts val="0"/>
              </a:spcBef>
              <a:spcAft>
                <a:spcPts val="0"/>
              </a:spcAft>
              <a:buClrTx/>
              <a:buSzTx/>
              <a:buFontTx/>
              <a:buNone/>
              <a:tabLst/>
              <a:defRPr/>
            </a:pPr>
            <a:endParaRPr lang="lv-LV" sz="2000" dirty="0">
              <a:solidFill>
                <a:srgbClr val="FF0000"/>
              </a:solidFill>
              <a:effectLst>
                <a:outerShdw blurRad="38100" dist="38100" dir="2700000" algn="tl">
                  <a:srgbClr val="000000">
                    <a:alpha val="43137"/>
                  </a:srgbClr>
                </a:outerShdw>
              </a:effectLst>
              <a:highlight>
                <a:srgbClr val="FFFF00"/>
              </a:highlight>
              <a:latin typeface="Proxima Nova Regular"/>
            </a:endParaRPr>
          </a:p>
          <a:p>
            <a:pPr marL="342900" marR="0" lvl="0" indent="-342900" algn="l" defTabSz="9144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lv-LV" sz="2000" b="0" i="0" u="none" strike="noStrike" kern="1200" cap="none" spc="0" normalizeH="0" baseline="0" noProof="0" dirty="0">
                <a:ln>
                  <a:noFill/>
                </a:ln>
                <a:solidFill>
                  <a:schemeClr val="bg1"/>
                </a:solidFill>
                <a:effectLst/>
                <a:uLnTx/>
                <a:uFillTx/>
                <a:sym typeface="Proxima Nova Regular"/>
              </a:rPr>
              <a:t>klimata pārmaiņu mazināšanai</a:t>
            </a:r>
          </a:p>
          <a:p>
            <a:pPr marL="342900" marR="0" lvl="0" indent="-34290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000" b="0" i="0" u="none" strike="noStrike" kern="1200" cap="none" spc="0" normalizeH="0" baseline="0" noProof="0" dirty="0">
                <a:ln>
                  <a:noFill/>
                </a:ln>
                <a:solidFill>
                  <a:schemeClr val="bg1"/>
                </a:solidFill>
                <a:effectLst/>
                <a:uLnTx/>
                <a:uFillTx/>
                <a:sym typeface="Proxima Nova Regular"/>
              </a:rPr>
              <a:t>pielāgošanās klimata pārmaiņām</a:t>
            </a:r>
          </a:p>
          <a:p>
            <a:pPr marL="342900" marR="0" lvl="0" indent="-34290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000" b="0" i="0" u="none" strike="noStrike" kern="1200" cap="none" spc="0" normalizeH="0" baseline="0" noProof="0" dirty="0">
                <a:ln>
                  <a:noFill/>
                </a:ln>
                <a:solidFill>
                  <a:schemeClr val="bg1"/>
                </a:solidFill>
                <a:effectLst/>
                <a:uLnTx/>
                <a:uFillTx/>
                <a:sym typeface="Proxima Nova Regular"/>
              </a:rPr>
              <a:t>ilgtspējīgai ūdens un jūras resursu izmantošanai un aizsardzībai</a:t>
            </a:r>
          </a:p>
          <a:p>
            <a:pPr marL="342900" marR="0" lvl="0" indent="-34290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000" b="0" i="0" u="none" strike="noStrike" kern="1200" cap="none" spc="0" normalizeH="0" baseline="0" noProof="0" dirty="0">
                <a:ln>
                  <a:noFill/>
                </a:ln>
                <a:solidFill>
                  <a:schemeClr val="bg1"/>
                </a:solidFill>
                <a:effectLst/>
                <a:uLnTx/>
                <a:uFillTx/>
                <a:sym typeface="Proxima Nova Regular"/>
              </a:rPr>
              <a:t>aprites ekonomikai, tostarp atkritumu rašanās novēršanai un </a:t>
            </a:r>
            <a:r>
              <a:rPr kumimoji="0" lang="lv-LV" sz="2000" b="0" i="0" u="none" strike="noStrike" kern="1200" cap="none" spc="0" normalizeH="0" baseline="0" noProof="0" dirty="0" err="1">
                <a:ln>
                  <a:noFill/>
                </a:ln>
                <a:solidFill>
                  <a:schemeClr val="bg1"/>
                </a:solidFill>
                <a:effectLst/>
                <a:uLnTx/>
                <a:uFillTx/>
                <a:sym typeface="Proxima Nova Regular"/>
              </a:rPr>
              <a:t>reciklēšanai</a:t>
            </a:r>
            <a:endParaRPr kumimoji="0" lang="lv-LV" sz="2000" b="0" i="0" u="none" strike="noStrike" kern="1200" cap="none" spc="0" normalizeH="0" baseline="0" noProof="0" dirty="0">
              <a:ln>
                <a:noFill/>
              </a:ln>
              <a:solidFill>
                <a:schemeClr val="bg1"/>
              </a:solidFill>
              <a:effectLst/>
              <a:uLnTx/>
              <a:uFillTx/>
              <a:sym typeface="Proxima Nova Regular"/>
            </a:endParaRPr>
          </a:p>
          <a:p>
            <a:pPr marL="342900" marR="0" lvl="0" indent="-34290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000" b="0" i="0" u="none" strike="noStrike" kern="1200" cap="none" spc="0" normalizeH="0" baseline="0" noProof="0" dirty="0">
                <a:ln>
                  <a:noFill/>
                </a:ln>
                <a:solidFill>
                  <a:schemeClr val="bg1"/>
                </a:solidFill>
                <a:effectLst/>
                <a:uLnTx/>
                <a:uFillTx/>
                <a:sym typeface="Proxima Nova Regular"/>
              </a:rPr>
              <a:t>piesārņojuma novēršanai un kontrolei vai</a:t>
            </a:r>
          </a:p>
          <a:p>
            <a:pPr marL="342900" marR="0" lvl="0" indent="-342900" algn="l" defTabSz="914400" rtl="0" eaLnBrk="1" fontAlgn="auto" latinLnBrk="0" hangingPunct="0">
              <a:lnSpc>
                <a:spcPct val="100000"/>
              </a:lnSpc>
              <a:spcBef>
                <a:spcPts val="600"/>
              </a:spcBef>
              <a:spcAft>
                <a:spcPts val="0"/>
              </a:spcAft>
              <a:buClrTx/>
              <a:buSzTx/>
              <a:buFont typeface="Wingdings" panose="05000000000000000000" pitchFamily="2" charset="2"/>
              <a:buChar char="ü"/>
              <a:tabLst/>
              <a:defRPr/>
            </a:pPr>
            <a:r>
              <a:rPr kumimoji="0" lang="lv-LV" sz="2000" b="0" i="0" u="none" strike="noStrike" kern="1200" cap="none" spc="0" normalizeH="0" baseline="0" noProof="0" dirty="0">
                <a:ln>
                  <a:noFill/>
                </a:ln>
                <a:solidFill>
                  <a:schemeClr val="bg1"/>
                </a:solidFill>
                <a:effectLst/>
                <a:uLnTx/>
                <a:uFillTx/>
                <a:sym typeface="Proxima Nova Regular"/>
              </a:rPr>
              <a:t>bioloģiskās daudzveidības un ekosistēmu aizsardzībai un atjaunošanai</a:t>
            </a:r>
          </a:p>
        </p:txBody>
      </p:sp>
    </p:spTree>
    <p:extLst>
      <p:ext uri="{BB962C8B-B14F-4D97-AF65-F5344CB8AC3E}">
        <p14:creationId xmlns:p14="http://schemas.microsoft.com/office/powerpoint/2010/main" val="342920814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625DEF-FFB0-E2E5-6BCE-9184D63DF8EE}"/>
              </a:ext>
            </a:extLst>
          </p:cNvPr>
          <p:cNvSpPr/>
          <p:nvPr/>
        </p:nvSpPr>
        <p:spPr>
          <a:xfrm>
            <a:off x="3348796" y="1"/>
            <a:ext cx="8574937" cy="6858000"/>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2" name="Text Placeholder 1">
            <a:extLst>
              <a:ext uri="{FF2B5EF4-FFF2-40B4-BE49-F238E27FC236}">
                <a16:creationId xmlns:a16="http://schemas.microsoft.com/office/drawing/2014/main" id="{CAF5D864-991E-48D1-2E5A-2E93DB484512}"/>
              </a:ext>
            </a:extLst>
          </p:cNvPr>
          <p:cNvSpPr txBox="1"/>
          <p:nvPr/>
        </p:nvSpPr>
        <p:spPr>
          <a:xfrm>
            <a:off x="3389617" y="15485"/>
            <a:ext cx="8410366" cy="1506747"/>
          </a:xfrm>
          <a:prstGeom prst="rect">
            <a:avLst/>
          </a:prstGeom>
          <a:solidFill>
            <a:srgbClr val="203864">
              <a:alpha val="64000"/>
            </a:srgbClr>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solidFill>
                  <a:srgbClr val="132B6F"/>
                </a:solidFill>
              </a:defRPr>
            </a:lvl1pPr>
          </a:lstStyle>
          <a:p>
            <a:pPr marL="0" marR="0" lvl="0" indent="0" algn="l" defTabSz="914400" rtl="0" eaLnBrk="1" fontAlgn="auto" latinLnBrk="0" hangingPunct="0">
              <a:lnSpc>
                <a:spcPct val="200000"/>
              </a:lnSpc>
              <a:spcBef>
                <a:spcPts val="0"/>
              </a:spcBef>
              <a:spcAft>
                <a:spcPts val="0"/>
              </a:spcAft>
              <a:buClrTx/>
              <a:buSzTx/>
              <a:buFontTx/>
              <a:buNone/>
              <a:tabLst/>
              <a:defRPr/>
            </a:pPr>
            <a:r>
              <a:rPr lang="lv-LV" sz="2400" dirty="0">
                <a:solidFill>
                  <a:schemeClr val="bg1"/>
                </a:solidFill>
                <a:latin typeface="Proxima Nova Regular"/>
              </a:rPr>
              <a:t>  </a:t>
            </a:r>
            <a:r>
              <a:rPr lang="lv-LV" sz="2700" dirty="0">
                <a:solidFill>
                  <a:schemeClr val="bg1"/>
                </a:solidFill>
                <a:effectLst>
                  <a:outerShdw blurRad="38100" dist="38100" dir="2700000" algn="tl">
                    <a:srgbClr val="000000">
                      <a:alpha val="43137"/>
                    </a:srgbClr>
                  </a:outerShdw>
                </a:effectLst>
                <a:latin typeface="Proxima Nova Regular"/>
              </a:rPr>
              <a:t>Pieteikuma iesniegšana </a:t>
            </a:r>
            <a:r>
              <a:rPr lang="lv-LV" sz="2700" dirty="0">
                <a:solidFill>
                  <a:schemeClr val="bg1"/>
                </a:solidFill>
                <a:effectLst>
                  <a:outerShdw blurRad="38100" dist="38100" dir="2700000" algn="tl">
                    <a:srgbClr val="000000">
                      <a:alpha val="43137"/>
                    </a:srgbClr>
                  </a:outerShdw>
                </a:effectLst>
                <a:latin typeface="Proxima Nova Regular"/>
                <a:hlinkClick r:id="rId2">
                  <a:extLst>
                    <a:ext uri="{A12FA001-AC4F-418D-AE19-62706E023703}">
                      <ahyp:hlinkClr xmlns:ahyp="http://schemas.microsoft.com/office/drawing/2018/hyperlinkcolor" val="tx"/>
                    </a:ext>
                  </a:extLst>
                </a:hlinkClick>
              </a:rPr>
              <a:t>business.gov.lv</a:t>
            </a:r>
            <a:r>
              <a:rPr lang="lv-LV" sz="2700" dirty="0">
                <a:solidFill>
                  <a:schemeClr val="bg1"/>
                </a:solidFill>
                <a:effectLst>
                  <a:outerShdw blurRad="38100" dist="38100" dir="2700000" algn="tl">
                    <a:srgbClr val="000000">
                      <a:alpha val="43137"/>
                    </a:srgbClr>
                  </a:outerShdw>
                </a:effectLst>
                <a:latin typeface="Proxima Nova Regular"/>
              </a:rPr>
              <a:t> </a:t>
            </a:r>
          </a:p>
          <a:p>
            <a:pPr marL="0" marR="0" lvl="0" indent="0" algn="l" defTabSz="914400" rtl="0" eaLnBrk="1" fontAlgn="auto" latinLnBrk="0" hangingPunct="0">
              <a:lnSpc>
                <a:spcPct val="100000"/>
              </a:lnSpc>
              <a:spcBef>
                <a:spcPts val="0"/>
              </a:spcBef>
              <a:spcAft>
                <a:spcPts val="0"/>
              </a:spcAft>
              <a:buClrTx/>
              <a:buSzTx/>
              <a:buFontTx/>
              <a:buNone/>
              <a:tabLst/>
              <a:defRPr/>
            </a:pPr>
            <a:r>
              <a:rPr lang="lv-LV" sz="2700" dirty="0">
                <a:solidFill>
                  <a:schemeClr val="bg1"/>
                </a:solidFill>
                <a:effectLst>
                  <a:outerShdw blurRad="38100" dist="38100" dir="2700000" algn="tl">
                    <a:srgbClr val="000000">
                      <a:alpha val="43137"/>
                    </a:srgbClr>
                  </a:outerShdw>
                </a:effectLst>
                <a:latin typeface="Proxima Nova Regular"/>
              </a:rPr>
              <a:t>  </a:t>
            </a:r>
            <a:r>
              <a:rPr lang="lv-LV" sz="2700" dirty="0">
                <a:solidFill>
                  <a:schemeClr val="bg1"/>
                </a:solidFill>
                <a:effectLst>
                  <a:outerShdw blurRad="38100" dist="38100" dir="2700000" algn="tl">
                    <a:srgbClr val="000000">
                      <a:alpha val="43137"/>
                    </a:srgbClr>
                  </a:outerShdw>
                </a:effectLst>
                <a:latin typeface="Proxima Nova Regular"/>
                <a:hlinkClick r:id="rId3">
                  <a:extLst>
                    <a:ext uri="{A12FA001-AC4F-418D-AE19-62706E023703}">
                      <ahyp:hlinkClr xmlns:ahyp="http://schemas.microsoft.com/office/drawing/2018/hyperlinkcolor" val="tx"/>
                    </a:ext>
                  </a:extLst>
                </a:hlinkClick>
              </a:rPr>
              <a:t>Pakalpojums "Atbalsts procesu </a:t>
            </a:r>
            <a:r>
              <a:rPr lang="lv-LV" sz="2700" dirty="0" err="1">
                <a:solidFill>
                  <a:schemeClr val="bg1"/>
                </a:solidFill>
                <a:effectLst>
                  <a:outerShdw blurRad="38100" dist="38100" dir="2700000" algn="tl">
                    <a:srgbClr val="000000">
                      <a:alpha val="43137"/>
                    </a:srgbClr>
                  </a:outerShdw>
                </a:effectLst>
                <a:latin typeface="Proxima Nova Regular"/>
                <a:hlinkClick r:id="rId3">
                  <a:extLst>
                    <a:ext uri="{A12FA001-AC4F-418D-AE19-62706E023703}">
                      <ahyp:hlinkClr xmlns:ahyp="http://schemas.microsoft.com/office/drawing/2018/hyperlinkcolor" val="tx"/>
                    </a:ext>
                  </a:extLst>
                </a:hlinkClick>
              </a:rPr>
              <a:t>digitalizācijai</a:t>
            </a:r>
            <a:r>
              <a:rPr lang="lv-LV" sz="2700" dirty="0">
                <a:solidFill>
                  <a:schemeClr val="bg1"/>
                </a:solidFill>
                <a:effectLst>
                  <a:outerShdw blurRad="38100" dist="38100" dir="2700000" algn="tl">
                    <a:srgbClr val="000000">
                      <a:alpha val="43137"/>
                    </a:srgbClr>
                  </a:outerShdw>
                </a:effectLst>
                <a:latin typeface="Proxima Nova Regular"/>
                <a:hlinkClick r:id="rId3">
                  <a:extLst>
                    <a:ext uri="{A12FA001-AC4F-418D-AE19-62706E023703}">
                      <ahyp:hlinkClr xmlns:ahyp="http://schemas.microsoft.com/office/drawing/2018/hyperlinkcolor" val="tx"/>
                    </a:ext>
                  </a:extLst>
                </a:hlinkClick>
              </a:rPr>
              <a:t>’’</a:t>
            </a:r>
            <a:endParaRPr lang="lv-LV" sz="2700" dirty="0">
              <a:solidFill>
                <a:schemeClr val="bg1"/>
              </a:solidFill>
              <a:effectLst>
                <a:outerShdw blurRad="38100" dist="38100" dir="2700000" algn="tl">
                  <a:srgbClr val="000000">
                    <a:alpha val="43137"/>
                  </a:srgbClr>
                </a:outerShdw>
              </a:effectLst>
              <a:latin typeface="Proxima Nova Regular"/>
            </a:endParaRPr>
          </a:p>
        </p:txBody>
      </p:sp>
      <p:sp>
        <p:nvSpPr>
          <p:cNvPr id="6" name="TextBox 5">
            <a:extLst>
              <a:ext uri="{FF2B5EF4-FFF2-40B4-BE49-F238E27FC236}">
                <a16:creationId xmlns:a16="http://schemas.microsoft.com/office/drawing/2014/main" id="{62259E03-7932-290B-F2C8-FBEBA092E450}"/>
              </a:ext>
            </a:extLst>
          </p:cNvPr>
          <p:cNvSpPr txBox="1"/>
          <p:nvPr/>
        </p:nvSpPr>
        <p:spPr>
          <a:xfrm>
            <a:off x="3630918" y="2005582"/>
            <a:ext cx="8183381" cy="2862322"/>
          </a:xfrm>
          <a:prstGeom prst="rect">
            <a:avLst/>
          </a:prstGeom>
          <a:noFill/>
        </p:spPr>
        <p:txBody>
          <a:bodyPr wrap="square">
            <a:spAutoFit/>
          </a:bodyPr>
          <a:lstStyle/>
          <a:p>
            <a:pPr marR="0" lvl="0" indent="0" algn="just" defTabSz="914400" rtl="0" eaLnBrk="1" fontAlgn="auto" latinLnBrk="0" hangingPunct="0">
              <a:buClrTx/>
              <a:buSzTx/>
              <a:buFontTx/>
              <a:buNone/>
              <a:tabLst/>
              <a:defRPr/>
            </a:pPr>
            <a:r>
              <a:rPr kumimoji="0" lang="lv-LV" b="1" i="0" u="none" strike="noStrike" kern="0" cap="none" spc="0" normalizeH="0" baseline="0" noProof="0" dirty="0">
                <a:ln>
                  <a:noFill/>
                </a:ln>
                <a:solidFill>
                  <a:schemeClr val="bg1"/>
                </a:solidFill>
                <a:effectLst/>
                <a:uLnTx/>
                <a:uFillTx/>
                <a:cs typeface="Arial" panose="020B0604020202020204" pitchFamily="34" charset="0"/>
                <a:sym typeface="Proxima Nova Regular"/>
              </a:rPr>
              <a:t>Pieteikumā pievienojams:</a:t>
            </a:r>
          </a:p>
          <a:p>
            <a:pPr marR="0" lvl="0" indent="0" algn="just" defTabSz="914400" rtl="0" eaLnBrk="1" fontAlgn="auto" latinLnBrk="0" hangingPunct="0">
              <a:buClrTx/>
              <a:buSzTx/>
              <a:buFontTx/>
              <a:buNone/>
              <a:tabLst/>
              <a:defRPr/>
            </a:pPr>
            <a:endParaRPr kumimoji="0" lang="lv-LV" b="1" i="0" u="none" strike="noStrike" kern="0" cap="none" spc="0" normalizeH="0" baseline="0" noProof="0" dirty="0">
              <a:ln>
                <a:noFill/>
              </a:ln>
              <a:solidFill>
                <a:schemeClr val="bg1"/>
              </a:solidFill>
              <a:effectLst/>
              <a:uLnTx/>
              <a:uFillTx/>
              <a:cs typeface="Arial" panose="020B0604020202020204" pitchFamily="34" charset="0"/>
              <a:sym typeface="Proxima Nova Regular"/>
            </a:endParaRPr>
          </a:p>
          <a:p>
            <a:pPr marR="0" lvl="0" indent="-285750" algn="just" defTabSz="914400" rtl="0" eaLnBrk="1" fontAlgn="auto" latinLnBrk="0" hangingPunct="0">
              <a:buClrTx/>
              <a:buSzTx/>
              <a:buFont typeface="Wingdings" panose="05000000000000000000" pitchFamily="2" charset="2"/>
              <a:buChar char="ü"/>
              <a:tabLst/>
              <a:defRPr/>
            </a:pPr>
            <a:r>
              <a:rPr kumimoji="0" lang="lv-LV" b="0" i="0" u="none" strike="noStrike" kern="0" cap="none" spc="0" normalizeH="0" baseline="0" noProof="0" dirty="0">
                <a:ln>
                  <a:noFill/>
                </a:ln>
                <a:solidFill>
                  <a:schemeClr val="bg1"/>
                </a:solidFill>
                <a:effectLst/>
                <a:uLnTx/>
                <a:uFillTx/>
                <a:cs typeface="Arial" panose="020B0604020202020204" pitchFamily="34" charset="0"/>
                <a:sym typeface="Proxima Nova Regular"/>
              </a:rPr>
              <a:t>Sākotnējais digitālā brieduma tests</a:t>
            </a:r>
            <a:r>
              <a:rPr kumimoji="0" lang="lv-LV" b="0" i="0" u="none" strike="noStrike" kern="1200" cap="none" spc="0" normalizeH="0" baseline="0" noProof="0" dirty="0">
                <a:ln>
                  <a:noFill/>
                </a:ln>
                <a:solidFill>
                  <a:schemeClr val="bg1"/>
                </a:solidFill>
                <a:effectLst/>
                <a:uLnTx/>
                <a:uFillTx/>
                <a:ea typeface="+mn-ea"/>
                <a:cs typeface="+mn-cs"/>
                <a:sym typeface="Proxima Nova Regular"/>
              </a:rPr>
              <a:t> </a:t>
            </a:r>
          </a:p>
          <a:p>
            <a:pPr marR="0" lvl="0" indent="-285750" algn="just" defTabSz="914400" rtl="0" eaLnBrk="1" fontAlgn="auto" latinLnBrk="0" hangingPunct="0">
              <a:buClrTx/>
              <a:buSzTx/>
              <a:buFont typeface="Wingdings" panose="05000000000000000000" pitchFamily="2" charset="2"/>
              <a:buChar char="ü"/>
              <a:tabLst/>
              <a:defRPr/>
            </a:pPr>
            <a:r>
              <a:rPr kumimoji="0" lang="lv-LV" b="0" i="0" u="none" strike="noStrike" kern="0" cap="none" spc="0" normalizeH="0" baseline="0" noProof="0" dirty="0">
                <a:ln>
                  <a:noFill/>
                </a:ln>
                <a:solidFill>
                  <a:schemeClr val="bg1"/>
                </a:solidFill>
                <a:effectLst/>
                <a:uLnTx/>
                <a:uFillTx/>
                <a:sym typeface="Proxima Nova Regular"/>
              </a:rPr>
              <a:t>D</a:t>
            </a:r>
            <a:r>
              <a:rPr kumimoji="0" lang="lv-LV" b="0" i="0" u="none" strike="noStrike" kern="1200" cap="none" spc="0" normalizeH="0" baseline="0" noProof="0" dirty="0" err="1">
                <a:ln>
                  <a:noFill/>
                </a:ln>
                <a:solidFill>
                  <a:schemeClr val="bg1"/>
                </a:solidFill>
                <a:effectLst/>
                <a:uLnTx/>
                <a:uFillTx/>
                <a:ea typeface="+mn-ea"/>
                <a:cs typeface="+mn-cs"/>
                <a:sym typeface="Proxima Nova Regular"/>
              </a:rPr>
              <a:t>igitālās</a:t>
            </a:r>
            <a:r>
              <a:rPr kumimoji="0" lang="lv-LV" b="0" i="0" u="none" strike="noStrike" kern="1200" cap="none" spc="0" normalizeH="0" baseline="0" noProof="0" dirty="0">
                <a:ln>
                  <a:noFill/>
                </a:ln>
                <a:solidFill>
                  <a:schemeClr val="bg1"/>
                </a:solidFill>
                <a:effectLst/>
                <a:uLnTx/>
                <a:uFillTx/>
                <a:sym typeface="Proxima Nova Regular"/>
              </a:rPr>
              <a:t> attīstības ceļa karte</a:t>
            </a:r>
            <a:endParaRPr kumimoji="0" lang="lv-LV" b="0" i="0" u="none" strike="noStrike" kern="0" cap="none" spc="0" normalizeH="0" baseline="0" noProof="0" dirty="0">
              <a:ln>
                <a:noFill/>
              </a:ln>
              <a:solidFill>
                <a:schemeClr val="bg1"/>
              </a:solidFill>
              <a:effectLst/>
              <a:uLnTx/>
              <a:uFillTx/>
              <a:sym typeface="Proxima Nova Regular"/>
            </a:endParaRPr>
          </a:p>
          <a:p>
            <a:pPr marR="0" lvl="0" indent="-285750" algn="l" defTabSz="914400" rtl="0" eaLnBrk="1" fontAlgn="auto" latinLnBrk="0" hangingPunct="0">
              <a:buClrTx/>
              <a:buSzTx/>
              <a:buFont typeface="Wingdings" panose="05000000000000000000" pitchFamily="2" charset="2"/>
              <a:buChar char="ü"/>
              <a:tabLst/>
              <a:defRPr/>
            </a:pPr>
            <a:r>
              <a:rPr kumimoji="0" lang="lv-LV" b="0" i="0" u="none" strike="noStrike" kern="0" cap="none" spc="0" normalizeH="0" baseline="0" noProof="0" dirty="0">
                <a:ln>
                  <a:noFill/>
                </a:ln>
                <a:solidFill>
                  <a:schemeClr val="bg1"/>
                </a:solidFill>
                <a:effectLst/>
                <a:uLnTx/>
                <a:uFillTx/>
                <a:sym typeface="Proxima Nova Regular"/>
              </a:rPr>
              <a:t>Biedrībām – b</a:t>
            </a:r>
            <a:r>
              <a:rPr kumimoji="0" lang="lv-LV" b="0" i="0" u="none" strike="noStrike" kern="1200" cap="none" spc="0" normalizeH="0" baseline="0" noProof="0" dirty="0">
                <a:ln>
                  <a:noFill/>
                </a:ln>
                <a:solidFill>
                  <a:schemeClr val="bg1"/>
                </a:solidFill>
                <a:effectLst/>
                <a:uLnTx/>
                <a:uFillTx/>
                <a:ea typeface="+mn-ea"/>
                <a:cs typeface="+mn-cs"/>
                <a:sym typeface="Proxima Nova Regular"/>
              </a:rPr>
              <a:t>iedru </a:t>
            </a:r>
            <a:r>
              <a:rPr kumimoji="0" lang="lv-LV" b="0" i="0" u="none" strike="noStrike" kern="0" cap="none" spc="0" normalizeH="0" baseline="0" noProof="0" dirty="0">
                <a:ln>
                  <a:noFill/>
                </a:ln>
                <a:solidFill>
                  <a:schemeClr val="bg1"/>
                </a:solidFill>
                <a:effectLst/>
                <a:uLnTx/>
                <a:uFillTx/>
                <a:sym typeface="Proxima Nova Regular"/>
              </a:rPr>
              <a:t>saraksts / nodibinājumiem – </a:t>
            </a:r>
            <a:r>
              <a:rPr kumimoji="0" lang="lv-LV" b="0" i="0" u="none" strike="noStrike" kern="1200" cap="none" spc="0" normalizeH="0" baseline="0" noProof="0" dirty="0">
                <a:ln>
                  <a:noFill/>
                </a:ln>
                <a:solidFill>
                  <a:schemeClr val="bg1"/>
                </a:solidFill>
                <a:effectLst/>
                <a:uLnTx/>
                <a:uFillTx/>
                <a:ea typeface="+mn-ea"/>
                <a:cs typeface="+mn-cs"/>
                <a:sym typeface="Proxima Nova Regular"/>
              </a:rPr>
              <a:t>dibinātāju </a:t>
            </a:r>
            <a:r>
              <a:rPr kumimoji="0" lang="lv-LV" b="0" i="0" u="none" strike="noStrike" kern="1200" cap="none" spc="0" normalizeH="0" baseline="0" noProof="0" dirty="0">
                <a:ln>
                  <a:noFill/>
                </a:ln>
                <a:solidFill>
                  <a:schemeClr val="bg1"/>
                </a:solidFill>
                <a:effectLst/>
                <a:uLnTx/>
                <a:uFillTx/>
                <a:sym typeface="Proxima Nova Regular"/>
              </a:rPr>
              <a:t>lēmums</a:t>
            </a:r>
            <a:endParaRPr kumimoji="0" lang="lv-LV" b="0" i="0" u="none" strike="noStrike" kern="0" cap="none" spc="0" normalizeH="0" baseline="0" noProof="0" dirty="0">
              <a:ln>
                <a:noFill/>
              </a:ln>
              <a:solidFill>
                <a:schemeClr val="bg1"/>
              </a:solidFill>
              <a:effectLst/>
              <a:uLnTx/>
              <a:uFillTx/>
              <a:sym typeface="Proxima Nova Regular"/>
            </a:endParaRPr>
          </a:p>
          <a:p>
            <a:pPr marR="0" lvl="0" indent="-285750" algn="just" defTabSz="914400" rtl="0" eaLnBrk="1" fontAlgn="auto" latinLnBrk="0" hangingPunct="0">
              <a:buClrTx/>
              <a:buSzTx/>
              <a:buFont typeface="Wingdings" panose="05000000000000000000" pitchFamily="2" charset="2"/>
              <a:buChar char="ü"/>
              <a:tabLst/>
              <a:defRPr/>
            </a:pPr>
            <a:r>
              <a:rPr kumimoji="0" lang="lv-LV" b="0" i="1" u="none" strike="noStrike" kern="1200" cap="none" spc="0" normalizeH="0" baseline="0" noProof="0" dirty="0" err="1">
                <a:ln>
                  <a:noFill/>
                </a:ln>
                <a:solidFill>
                  <a:schemeClr val="bg1"/>
                </a:solidFill>
                <a:effectLst/>
                <a:uLnTx/>
                <a:uFillTx/>
                <a:ea typeface="+mn-ea"/>
                <a:cs typeface="+mn-cs"/>
                <a:sym typeface="Proxima Nova Regular"/>
              </a:rPr>
              <a:t>De</a:t>
            </a:r>
            <a:r>
              <a:rPr kumimoji="0" lang="lv-LV" b="0" i="1" u="none" strike="noStrike" kern="1200" cap="none" spc="0" normalizeH="0" baseline="0" noProof="0" dirty="0">
                <a:ln>
                  <a:noFill/>
                </a:ln>
                <a:solidFill>
                  <a:schemeClr val="bg1"/>
                </a:solidFill>
                <a:effectLst/>
                <a:uLnTx/>
                <a:uFillTx/>
                <a:ea typeface="+mn-ea"/>
                <a:cs typeface="+mn-cs"/>
                <a:sym typeface="Proxima Nova Regular"/>
              </a:rPr>
              <a:t> </a:t>
            </a:r>
            <a:r>
              <a:rPr kumimoji="0" lang="lv-LV" b="0" i="1" u="none" strike="noStrike" kern="1200" cap="none" spc="0" normalizeH="0" baseline="0" noProof="0" dirty="0" err="1">
                <a:ln>
                  <a:noFill/>
                </a:ln>
                <a:solidFill>
                  <a:schemeClr val="bg1"/>
                </a:solidFill>
                <a:effectLst/>
                <a:uLnTx/>
                <a:uFillTx/>
                <a:ea typeface="+mn-ea"/>
                <a:cs typeface="+mn-cs"/>
                <a:sym typeface="Proxima Nova Regular"/>
              </a:rPr>
              <a:t>minimis</a:t>
            </a:r>
            <a:r>
              <a:rPr kumimoji="0" lang="lv-LV" b="0" i="0" u="none" strike="noStrike" kern="1200" cap="none" spc="0" normalizeH="0" baseline="0" noProof="0" dirty="0">
                <a:ln>
                  <a:noFill/>
                </a:ln>
                <a:solidFill>
                  <a:schemeClr val="bg1"/>
                </a:solidFill>
                <a:effectLst/>
                <a:uLnTx/>
                <a:uFillTx/>
                <a:ea typeface="+mn-ea"/>
                <a:cs typeface="+mn-cs"/>
                <a:sym typeface="Proxima Nova Regular"/>
              </a:rPr>
              <a:t> veidlapa</a:t>
            </a:r>
          </a:p>
          <a:p>
            <a:pPr marR="0" lvl="0" indent="-285750" algn="just" defTabSz="914400" rtl="0" eaLnBrk="1" fontAlgn="auto" latinLnBrk="0" hangingPunct="0">
              <a:buClrTx/>
              <a:buSzTx/>
              <a:buFont typeface="Wingdings" panose="05000000000000000000" pitchFamily="2" charset="2"/>
              <a:buChar char="ü"/>
              <a:tabLst/>
              <a:defRPr/>
            </a:pPr>
            <a:r>
              <a:rPr kumimoji="0" lang="lv-LV" b="0" i="0" u="none" strike="noStrike" kern="0" cap="none" spc="0" normalizeH="0" baseline="0" noProof="0" dirty="0">
                <a:ln>
                  <a:noFill/>
                </a:ln>
                <a:solidFill>
                  <a:schemeClr val="bg1"/>
                </a:solidFill>
                <a:effectLst/>
                <a:uLnTx/>
                <a:uFillTx/>
                <a:sym typeface="Proxima Nova Regular"/>
              </a:rPr>
              <a:t>D</a:t>
            </a:r>
            <a:r>
              <a:rPr kumimoji="0" lang="lv-LV" b="0" i="0" u="none" strike="noStrike" kern="1200" cap="none" spc="0" normalizeH="0" baseline="0" noProof="0" dirty="0">
                <a:ln>
                  <a:noFill/>
                </a:ln>
                <a:solidFill>
                  <a:schemeClr val="bg1"/>
                </a:solidFill>
                <a:effectLst/>
                <a:uLnTx/>
                <a:uFillTx/>
                <a:ea typeface="+mn-ea"/>
                <a:cs typeface="+mn-cs"/>
                <a:sym typeface="Proxima Nova Regular"/>
              </a:rPr>
              <a:t>eklarācija par MVK </a:t>
            </a:r>
            <a:r>
              <a:rPr kumimoji="0" lang="lv-LV" b="0" i="0" u="none" strike="noStrike" kern="1200" cap="none" spc="0" normalizeH="0" baseline="0" noProof="0" dirty="0">
                <a:ln>
                  <a:noFill/>
                </a:ln>
                <a:solidFill>
                  <a:schemeClr val="bg1"/>
                </a:solidFill>
                <a:effectLst/>
                <a:uLnTx/>
                <a:uFillTx/>
                <a:sym typeface="Proxima Nova Regular"/>
              </a:rPr>
              <a:t>statusu</a:t>
            </a:r>
            <a:r>
              <a:rPr lang="lv-LV" kern="1200" dirty="0">
                <a:solidFill>
                  <a:schemeClr val="bg1"/>
                </a:solidFill>
              </a:rPr>
              <a:t> (</a:t>
            </a:r>
            <a:r>
              <a:rPr lang="lv-LV" kern="1200" dirty="0">
                <a:solidFill>
                  <a:schemeClr val="bg1"/>
                </a:solidFill>
                <a:highlight>
                  <a:srgbClr val="3E9097"/>
                </a:highlight>
              </a:rPr>
              <a:t>lielie komersanti arī pievieno)</a:t>
            </a:r>
          </a:p>
          <a:p>
            <a:pPr marR="0" lvl="0" indent="-285750" algn="just" defTabSz="914400" rtl="0" eaLnBrk="1" fontAlgn="auto" latinLnBrk="0" hangingPunct="0">
              <a:buClrTx/>
              <a:buSzTx/>
              <a:buFont typeface="Wingdings" panose="05000000000000000000" pitchFamily="2" charset="2"/>
              <a:buChar char="ü"/>
              <a:tabLst/>
              <a:defRPr/>
            </a:pPr>
            <a:r>
              <a:rPr lang="lv-LV" kern="1200" dirty="0">
                <a:solidFill>
                  <a:schemeClr val="bg1"/>
                </a:solidFill>
                <a:highlight>
                  <a:srgbClr val="3E9097"/>
                </a:highlight>
              </a:rPr>
              <a:t>Tāme (ja piesakās </a:t>
            </a:r>
            <a:r>
              <a:rPr lang="lv-LV" kern="1200" dirty="0" err="1">
                <a:solidFill>
                  <a:schemeClr val="bg1"/>
                </a:solidFill>
                <a:highlight>
                  <a:srgbClr val="3E9097"/>
                </a:highlight>
              </a:rPr>
              <a:t>grantam</a:t>
            </a:r>
            <a:r>
              <a:rPr lang="lv-LV" kern="1200" dirty="0">
                <a:solidFill>
                  <a:schemeClr val="bg1"/>
                </a:solidFill>
                <a:highlight>
                  <a:srgbClr val="3E9097"/>
                </a:highlight>
              </a:rPr>
              <a:t> līdz 100 000 EUR un saskaņā ar Regulu Nr.651/2014)</a:t>
            </a:r>
            <a:endParaRPr kumimoji="0" lang="lv-LV" b="0" i="0" u="none" strike="noStrike" kern="1200" cap="none" spc="0" normalizeH="0" baseline="0" noProof="0" dirty="0">
              <a:ln>
                <a:noFill/>
              </a:ln>
              <a:solidFill>
                <a:schemeClr val="bg1"/>
              </a:solidFill>
              <a:effectLst/>
              <a:highlight>
                <a:srgbClr val="3E9097"/>
              </a:highlight>
              <a:uLnTx/>
              <a:uFillTx/>
              <a:sym typeface="Proxima Nova Regular"/>
            </a:endParaRPr>
          </a:p>
          <a:p>
            <a:pPr marR="0" lvl="0" indent="-285750" algn="just" defTabSz="914400" rtl="0" eaLnBrk="1" fontAlgn="auto" latinLnBrk="0" hangingPunct="0">
              <a:buClrTx/>
              <a:buSzTx/>
              <a:buFont typeface="Wingdings" panose="05000000000000000000" pitchFamily="2" charset="2"/>
              <a:buChar char="ü"/>
              <a:tabLst/>
              <a:defRPr/>
            </a:pPr>
            <a:r>
              <a:rPr kumimoji="0" lang="lv-LV" b="0" i="0" u="none" strike="noStrike" kern="1200" cap="none" spc="0" normalizeH="0" baseline="0" noProof="0" dirty="0">
                <a:ln>
                  <a:noFill/>
                </a:ln>
                <a:solidFill>
                  <a:schemeClr val="bg1"/>
                </a:solidFill>
                <a:effectLst/>
                <a:uLnTx/>
                <a:uFillTx/>
                <a:ea typeface="+mn-ea"/>
                <a:cs typeface="+mn-cs"/>
                <a:sym typeface="Proxima Nova Regular"/>
              </a:rPr>
              <a:t>Pilnvara iesniedzējam (ja nav </a:t>
            </a:r>
            <a:r>
              <a:rPr kumimoji="0" lang="lv-LV" b="0" i="0" u="none" strike="noStrike" kern="1200" cap="none" spc="0" normalizeH="0" baseline="0" noProof="0" dirty="0" err="1">
                <a:ln>
                  <a:noFill/>
                </a:ln>
                <a:solidFill>
                  <a:schemeClr val="bg1"/>
                </a:solidFill>
                <a:effectLst/>
                <a:uLnTx/>
                <a:uFillTx/>
                <a:ea typeface="+mn-ea"/>
                <a:cs typeface="+mn-cs"/>
                <a:sym typeface="Proxima Nova Regular"/>
              </a:rPr>
              <a:t>paraksttiesības</a:t>
            </a:r>
            <a:r>
              <a:rPr kumimoji="0" lang="lv-LV" b="0" i="0" u="none" strike="noStrike" kern="1200" cap="none" spc="0" normalizeH="0" baseline="0" noProof="0" dirty="0">
                <a:ln>
                  <a:noFill/>
                </a:ln>
                <a:solidFill>
                  <a:schemeClr val="bg1"/>
                </a:solidFill>
                <a:effectLst/>
                <a:uLnTx/>
                <a:uFillTx/>
                <a:ea typeface="+mn-ea"/>
                <a:cs typeface="+mn-cs"/>
                <a:sym typeface="Proxima Nova Regular"/>
              </a:rPr>
              <a:t>)</a:t>
            </a:r>
          </a:p>
        </p:txBody>
      </p:sp>
      <p:sp>
        <p:nvSpPr>
          <p:cNvPr id="8" name="Line">
            <a:extLst>
              <a:ext uri="{FF2B5EF4-FFF2-40B4-BE49-F238E27FC236}">
                <a16:creationId xmlns:a16="http://schemas.microsoft.com/office/drawing/2014/main" id="{4086513C-2B38-2339-7FD7-6C1ED5A0B180}"/>
              </a:ext>
            </a:extLst>
          </p:cNvPr>
          <p:cNvSpPr/>
          <p:nvPr/>
        </p:nvSpPr>
        <p:spPr>
          <a:xfrm>
            <a:off x="529587" y="4844517"/>
            <a:ext cx="2165558" cy="23387"/>
          </a:xfrm>
          <a:prstGeom prst="line">
            <a:avLst/>
          </a:prstGeom>
          <a:ln w="25400">
            <a:solidFill>
              <a:srgbClr val="FFFFFF"/>
            </a:solidFill>
            <a:custDash>
              <a:ds d="100000" sp="200000"/>
            </a:custDash>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latin typeface="Proxima Nova Regular"/>
              <a:sym typeface="Proxima Nova Regular"/>
            </a:endParaRPr>
          </a:p>
        </p:txBody>
      </p:sp>
      <p:sp>
        <p:nvSpPr>
          <p:cNvPr id="12" name="TextBox 11">
            <a:extLst>
              <a:ext uri="{FF2B5EF4-FFF2-40B4-BE49-F238E27FC236}">
                <a16:creationId xmlns:a16="http://schemas.microsoft.com/office/drawing/2014/main" id="{9FBF9AFB-87D3-D6DD-F05E-3D0CE8FBC8D1}"/>
              </a:ext>
            </a:extLst>
          </p:cNvPr>
          <p:cNvSpPr txBox="1"/>
          <p:nvPr/>
        </p:nvSpPr>
        <p:spPr>
          <a:xfrm>
            <a:off x="249457" y="2890393"/>
            <a:ext cx="2601029"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lv-LV" sz="2800" b="1" i="0" u="none" strike="noStrike" kern="0" cap="none" spc="0" normalizeH="0" baseline="0" noProof="0" dirty="0">
                <a:ln>
                  <a:noFill/>
                </a:ln>
                <a:solidFill>
                  <a:schemeClr val="bg1"/>
                </a:solidFill>
                <a:effectLst/>
                <a:uLnTx/>
                <a:uFillTx/>
                <a:latin typeface="+mn-lt"/>
                <a:ea typeface="+mn-ea"/>
                <a:cs typeface="+mn-cs"/>
                <a:sym typeface="Proxima Nova Regular"/>
              </a:rPr>
              <a:t>↑</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lv-LV" sz="1800" b="1" i="0" u="none" strike="noStrike" kern="0" cap="none" spc="0" normalizeH="0" baseline="0" noProof="0" dirty="0">
                <a:ln>
                  <a:noFill/>
                </a:ln>
                <a:solidFill>
                  <a:schemeClr val="bg1"/>
                </a:solidFill>
                <a:effectLst/>
                <a:uLnTx/>
                <a:uFillTx/>
                <a:latin typeface="+mn-lt"/>
                <a:ea typeface="+mn-ea"/>
                <a:cs typeface="+mn-cs"/>
                <a:sym typeface="Proxima Nova Regular"/>
              </a:rPr>
              <a:t>Reģistrējies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lv-LV" sz="1800" b="1" i="0" u="none" strike="noStrike" kern="0" cap="none" spc="0" normalizeH="0" baseline="0" noProof="0" dirty="0">
                <a:ln>
                  <a:noFill/>
                </a:ln>
                <a:solidFill>
                  <a:schemeClr val="bg1"/>
                </a:solidFill>
                <a:effectLst/>
                <a:uLnTx/>
                <a:uFillTx/>
                <a:sym typeface="Proxima Nova Regular"/>
              </a:rPr>
              <a:t>(v</a:t>
            </a:r>
            <a:r>
              <a:rPr kumimoji="0" lang="lv-LV" sz="1800" b="1" i="0" u="none" strike="noStrike" kern="0" cap="none" spc="0" normalizeH="0" baseline="0" noProof="0" dirty="0">
                <a:ln>
                  <a:noFill/>
                </a:ln>
                <a:solidFill>
                  <a:schemeClr val="bg1"/>
                </a:solidFill>
                <a:effectLst/>
                <a:uLnTx/>
                <a:uFillTx/>
                <a:latin typeface="+mn-lt"/>
                <a:ea typeface="+mn-ea"/>
                <a:cs typeface="+mn-cs"/>
                <a:sym typeface="Proxima Nova Regular"/>
              </a:rPr>
              <a:t>ideo pamācība šeit)</a:t>
            </a:r>
          </a:p>
        </p:txBody>
      </p:sp>
      <p:pic>
        <p:nvPicPr>
          <p:cNvPr id="14" name="Picture 13" descr="Qr code&#10;&#10;Description automatically generated">
            <a:extLst>
              <a:ext uri="{FF2B5EF4-FFF2-40B4-BE49-F238E27FC236}">
                <a16:creationId xmlns:a16="http://schemas.microsoft.com/office/drawing/2014/main" id="{49663046-3EB6-E118-AD02-817962ECE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017" y="616684"/>
            <a:ext cx="2379054" cy="2379054"/>
          </a:xfrm>
          <a:prstGeom prst="rect">
            <a:avLst/>
          </a:prstGeom>
        </p:spPr>
      </p:pic>
      <p:sp>
        <p:nvSpPr>
          <p:cNvPr id="9" name="AutoShape 6" descr="Business.gov.lv - valsts platforma biznesa attīstībai">
            <a:extLst>
              <a:ext uri="{FF2B5EF4-FFF2-40B4-BE49-F238E27FC236}">
                <a16:creationId xmlns:a16="http://schemas.microsoft.com/office/drawing/2014/main" id="{27BDE7AC-F5A1-8C05-E804-6D8831DE85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solidFill>
                <a:schemeClr val="bg1"/>
              </a:solidFill>
            </a:endParaRPr>
          </a:p>
        </p:txBody>
      </p:sp>
      <p:pic>
        <p:nvPicPr>
          <p:cNvPr id="13" name="Graphic 12">
            <a:extLst>
              <a:ext uri="{FF2B5EF4-FFF2-40B4-BE49-F238E27FC236}">
                <a16:creationId xmlns:a16="http://schemas.microsoft.com/office/drawing/2014/main" id="{805ED29B-2C39-6872-BC08-A449B64739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7701" y="3929579"/>
            <a:ext cx="2744257" cy="926632"/>
          </a:xfrm>
          <a:prstGeom prst="rect">
            <a:avLst/>
          </a:prstGeom>
        </p:spPr>
      </p:pic>
      <p:pic>
        <p:nvPicPr>
          <p:cNvPr id="15" name="Picture 14">
            <a:extLst>
              <a:ext uri="{FF2B5EF4-FFF2-40B4-BE49-F238E27FC236}">
                <a16:creationId xmlns:a16="http://schemas.microsoft.com/office/drawing/2014/main" id="{E685BC09-625F-167D-226C-568406293028}"/>
              </a:ext>
            </a:extLst>
          </p:cNvPr>
          <p:cNvPicPr>
            <a:picLocks noChangeAspect="1"/>
          </p:cNvPicPr>
          <p:nvPr/>
        </p:nvPicPr>
        <p:blipFill>
          <a:blip r:embed="rId7"/>
          <a:stretch>
            <a:fillRect/>
          </a:stretch>
        </p:blipFill>
        <p:spPr>
          <a:xfrm>
            <a:off x="352157" y="195209"/>
            <a:ext cx="638175" cy="238289"/>
          </a:xfrm>
          <a:prstGeom prst="rect">
            <a:avLst/>
          </a:prstGeom>
        </p:spPr>
      </p:pic>
    </p:spTree>
    <p:extLst>
      <p:ext uri="{BB962C8B-B14F-4D97-AF65-F5344CB8AC3E}">
        <p14:creationId xmlns:p14="http://schemas.microsoft.com/office/powerpoint/2010/main" val="16198629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5D8AE3-351F-856E-311F-A513DE8BA9EF}"/>
              </a:ext>
            </a:extLst>
          </p:cNvPr>
          <p:cNvSpPr/>
          <p:nvPr/>
        </p:nvSpPr>
        <p:spPr>
          <a:xfrm>
            <a:off x="1962364" y="241334"/>
            <a:ext cx="9900489" cy="5805292"/>
          </a:xfrm>
          <a:prstGeom prst="rect">
            <a:avLst/>
          </a:prstGeom>
          <a:solidFill>
            <a:srgbClr val="203864">
              <a:alpha val="64000"/>
            </a:srgbClr>
          </a:solidFill>
          <a:ln w="12700">
            <a:miter lim="400000"/>
          </a:ln>
        </p:spPr>
        <p:txBody>
          <a:bodyPr lIns="45718" tIns="45718" rIns="45718" bIns="45718" anchor="ctr"/>
          <a:lstStyle/>
          <a:p>
            <a:pPr>
              <a:defRPr sz="3600">
                <a:solidFill>
                  <a:srgbClr val="FFFFFF"/>
                </a:solidFill>
              </a:defRPr>
            </a:pPr>
            <a:endParaRPr sz="3600">
              <a:solidFill>
                <a:schemeClr val="bg1"/>
              </a:solidFill>
              <a:latin typeface="Proxima Nova Regular"/>
            </a:endParaRPr>
          </a:p>
        </p:txBody>
      </p:sp>
      <p:sp>
        <p:nvSpPr>
          <p:cNvPr id="9" name="TextBox 8">
            <a:extLst>
              <a:ext uri="{FF2B5EF4-FFF2-40B4-BE49-F238E27FC236}">
                <a16:creationId xmlns:a16="http://schemas.microsoft.com/office/drawing/2014/main" id="{DD3FA1E7-5BB1-D958-F1EB-86362AEC0429}"/>
              </a:ext>
            </a:extLst>
          </p:cNvPr>
          <p:cNvSpPr txBox="1"/>
          <p:nvPr/>
        </p:nvSpPr>
        <p:spPr>
          <a:xfrm>
            <a:off x="2390894" y="1507412"/>
            <a:ext cx="8870268" cy="2185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lv-LV" sz="2000" b="0" i="0" u="none" strike="noStrike" kern="0" cap="none" spc="0" normalizeH="0" baseline="0" noProof="0" dirty="0">
                <a:ln>
                  <a:noFill/>
                </a:ln>
                <a:solidFill>
                  <a:schemeClr val="bg1"/>
                </a:solidFill>
                <a:effectLst/>
                <a:uLnTx/>
                <a:uFillTx/>
                <a:ea typeface="Calibri" panose="020F0502020204030204" pitchFamily="34" charset="0"/>
                <a:sym typeface="Proxima Nova Regular"/>
              </a:rPr>
              <a:t>Tirgus izpētē nav salīdzināti 3 pakalpojuma sniedzēji</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lv-LV" sz="2000" b="0" i="0" u="none" strike="noStrike" kern="0" cap="none" spc="0" normalizeH="0" baseline="0" noProof="0" dirty="0">
                <a:ln>
                  <a:noFill/>
                </a:ln>
                <a:solidFill>
                  <a:schemeClr val="bg1"/>
                </a:solidFill>
                <a:effectLst/>
                <a:uLnTx/>
                <a:uFillTx/>
                <a:ea typeface="Calibri" panose="020F0502020204030204" pitchFamily="34" charset="0"/>
                <a:sym typeface="Proxima Nova Regular"/>
              </a:rPr>
              <a:t>Nav iekļauti visi saistītie uzņēmumi vienā vienotā uzņēmumā (</a:t>
            </a:r>
            <a:r>
              <a:rPr kumimoji="0" lang="lv-LV" sz="2000" b="0" i="0" u="none" strike="noStrike" kern="0" cap="none" spc="0" normalizeH="0" baseline="0" noProof="0" dirty="0" err="1">
                <a:ln>
                  <a:noFill/>
                </a:ln>
                <a:solidFill>
                  <a:schemeClr val="bg1"/>
                </a:solidFill>
                <a:effectLst/>
                <a:uLnTx/>
                <a:uFillTx/>
                <a:ea typeface="Calibri" panose="020F0502020204030204" pitchFamily="34" charset="0"/>
                <a:sym typeface="Proxima Nova Regular"/>
              </a:rPr>
              <a:t>de</a:t>
            </a:r>
            <a:r>
              <a:rPr kumimoji="0" lang="lv-LV" sz="2000" b="0" i="0" u="none" strike="noStrike" kern="0" cap="none" spc="0" normalizeH="0" baseline="0" noProof="0" dirty="0">
                <a:ln>
                  <a:noFill/>
                </a:ln>
                <a:solidFill>
                  <a:schemeClr val="bg1"/>
                </a:solidFill>
                <a:effectLst/>
                <a:uLnTx/>
                <a:uFillTx/>
                <a:ea typeface="Calibri" panose="020F0502020204030204" pitchFamily="34" charset="0"/>
                <a:sym typeface="Proxima Nova Regular"/>
              </a:rPr>
              <a:t> </a:t>
            </a:r>
            <a:r>
              <a:rPr kumimoji="0" lang="lv-LV" sz="2000" b="0" i="0" u="none" strike="noStrike" kern="0" cap="none" spc="0" normalizeH="0" baseline="0" noProof="0" dirty="0" err="1">
                <a:ln>
                  <a:noFill/>
                </a:ln>
                <a:solidFill>
                  <a:schemeClr val="bg1"/>
                </a:solidFill>
                <a:effectLst/>
                <a:uLnTx/>
                <a:uFillTx/>
                <a:ea typeface="Calibri" panose="020F0502020204030204" pitchFamily="34" charset="0"/>
                <a:sym typeface="Proxima Nova Regular"/>
              </a:rPr>
              <a:t>minimis</a:t>
            </a:r>
            <a:r>
              <a:rPr kumimoji="0" lang="lv-LV" sz="2000" b="0" i="0" u="none" strike="noStrike" kern="0" cap="none" spc="0" normalizeH="0" baseline="0" noProof="0" dirty="0">
                <a:ln>
                  <a:noFill/>
                </a:ln>
                <a:solidFill>
                  <a:schemeClr val="bg1"/>
                </a:solidFill>
                <a:effectLst/>
                <a:uLnTx/>
                <a:uFillTx/>
                <a:ea typeface="Calibri" panose="020F0502020204030204" pitchFamily="34" charset="0"/>
                <a:sym typeface="Proxima Nova Regular"/>
              </a:rPr>
              <a:t> veidlapa)</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lv-LV" sz="2000" b="0" i="0" u="none" strike="noStrike" kern="0" cap="none" spc="0" normalizeH="0" baseline="0" noProof="0" dirty="0">
                <a:ln>
                  <a:noFill/>
                </a:ln>
                <a:solidFill>
                  <a:schemeClr val="bg1"/>
                </a:solidFill>
                <a:effectLst/>
                <a:uLnTx/>
                <a:uFillTx/>
                <a:ea typeface="Calibri" panose="020F0502020204030204" pitchFamily="34" charset="0"/>
                <a:sym typeface="Proxima Nova Regular"/>
              </a:rPr>
              <a:t>Nav pareizi noteikts MVK statuss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lv-LV" sz="2000" b="0" i="0" u="none" strike="noStrike" kern="0" cap="none" spc="0" normalizeH="0" baseline="0" noProof="0" dirty="0">
                <a:ln>
                  <a:noFill/>
                </a:ln>
                <a:solidFill>
                  <a:schemeClr val="bg1"/>
                </a:solidFill>
                <a:effectLst/>
                <a:uLnTx/>
                <a:uFillTx/>
                <a:ea typeface="Calibri" panose="020F0502020204030204" pitchFamily="34" charset="0"/>
                <a:sym typeface="Proxima Nova Regular"/>
              </a:rPr>
              <a:t>Nav pareizi aprēķini. Visbiežāk nepareizas intensitātes dēļ</a:t>
            </a:r>
            <a:br>
              <a:rPr kumimoji="0" lang="lv-LV"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sym typeface="Proxima Nova Regular"/>
              </a:rPr>
            </a:br>
            <a:br>
              <a:rPr kumimoji="0" lang="lv-LV" sz="18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sym typeface="Proxima Nova Regular"/>
              </a:rPr>
            </a:br>
            <a:endParaRPr kumimoji="0" lang="lv-LV" sz="1800" b="0" i="0" u="none" strike="noStrike" kern="0" cap="none" spc="0" normalizeH="0" baseline="0" noProof="0" dirty="0">
              <a:ln>
                <a:noFill/>
              </a:ln>
              <a:solidFill>
                <a:schemeClr val="bg1"/>
              </a:solidFill>
              <a:effectLst/>
              <a:uLnTx/>
              <a:uFillTx/>
              <a:latin typeface="Proxima Nova Regular"/>
              <a:sym typeface="Proxima Nova Regular"/>
            </a:endParaRPr>
          </a:p>
        </p:txBody>
      </p:sp>
      <p:sp>
        <p:nvSpPr>
          <p:cNvPr id="3" name="Text Placeholder 2">
            <a:extLst>
              <a:ext uri="{FF2B5EF4-FFF2-40B4-BE49-F238E27FC236}">
                <a16:creationId xmlns:a16="http://schemas.microsoft.com/office/drawing/2014/main" id="{CE7D3435-6FCB-192B-D77E-CA81C6E3F2FF}"/>
              </a:ext>
            </a:extLst>
          </p:cNvPr>
          <p:cNvSpPr>
            <a:spLocks noGrp="1"/>
          </p:cNvSpPr>
          <p:nvPr>
            <p:ph type="body" sz="quarter" idx="1"/>
          </p:nvPr>
        </p:nvSpPr>
        <p:spPr>
          <a:xfrm>
            <a:off x="4616654" y="558085"/>
            <a:ext cx="10680700" cy="949327"/>
          </a:xfrm>
        </p:spPr>
        <p:txBody>
          <a:bodyPr>
            <a:normAutofit/>
          </a:bodyPr>
          <a:lstStyle/>
          <a:p>
            <a:r>
              <a:rPr lang="lv-LV" sz="2700" b="1" dirty="0">
                <a:solidFill>
                  <a:schemeClr val="bg1"/>
                </a:solidFill>
              </a:rPr>
              <a:t>Biežāk pieļautās kļūdas</a:t>
            </a:r>
          </a:p>
        </p:txBody>
      </p:sp>
      <p:pic>
        <p:nvPicPr>
          <p:cNvPr id="5" name="Picture 4">
            <a:extLst>
              <a:ext uri="{FF2B5EF4-FFF2-40B4-BE49-F238E27FC236}">
                <a16:creationId xmlns:a16="http://schemas.microsoft.com/office/drawing/2014/main" id="{4F46BFB5-ABF5-451D-9F5D-BA888FDBA4BC}"/>
              </a:ext>
            </a:extLst>
          </p:cNvPr>
          <p:cNvPicPr>
            <a:picLocks noChangeAspect="1"/>
          </p:cNvPicPr>
          <p:nvPr/>
        </p:nvPicPr>
        <p:blipFill>
          <a:blip r:embed="rId2"/>
          <a:stretch>
            <a:fillRect/>
          </a:stretch>
        </p:blipFill>
        <p:spPr>
          <a:xfrm>
            <a:off x="352157" y="195209"/>
            <a:ext cx="638175" cy="238289"/>
          </a:xfrm>
          <a:prstGeom prst="rect">
            <a:avLst/>
          </a:prstGeom>
        </p:spPr>
      </p:pic>
    </p:spTree>
    <p:extLst>
      <p:ext uri="{BB962C8B-B14F-4D97-AF65-F5344CB8AC3E}">
        <p14:creationId xmlns:p14="http://schemas.microsoft.com/office/powerpoint/2010/main" val="18664303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55971-4EFC-C23F-376A-C7F72985841C}"/>
              </a:ext>
            </a:extLst>
          </p:cNvPr>
          <p:cNvSpPr/>
          <p:nvPr/>
        </p:nvSpPr>
        <p:spPr>
          <a:xfrm>
            <a:off x="19505" y="5310884"/>
            <a:ext cx="12192000" cy="1535987"/>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n-lt"/>
              <a:ea typeface="+mn-ea"/>
              <a:cs typeface="+mn-cs"/>
              <a:sym typeface="Proxima Nova Regular"/>
            </a:endParaRPr>
          </a:p>
        </p:txBody>
      </p:sp>
      <p:sp>
        <p:nvSpPr>
          <p:cNvPr id="6" name="www.liaa.gov.lv">
            <a:extLst>
              <a:ext uri="{FF2B5EF4-FFF2-40B4-BE49-F238E27FC236}">
                <a16:creationId xmlns:a16="http://schemas.microsoft.com/office/drawing/2014/main" id="{04434FDA-2EC7-A26C-2D17-E55E0BAF278E}"/>
              </a:ext>
            </a:extLst>
          </p:cNvPr>
          <p:cNvSpPr txBox="1"/>
          <p:nvPr/>
        </p:nvSpPr>
        <p:spPr>
          <a:xfrm>
            <a:off x="2217287" y="1597087"/>
            <a:ext cx="3981454" cy="291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457200">
              <a:defRPr sz="3600">
                <a:solidFill>
                  <a:srgbClr val="FFFFFF"/>
                </a:solidFill>
              </a:defRPr>
            </a:lvl1pPr>
          </a:lstStyle>
          <a:p>
            <a:pPr marL="0" marR="0" lvl="0" indent="0" algn="l" defTabSz="342900" rtl="0" eaLnBrk="1" fontAlgn="auto" latinLnBrk="0" hangingPunct="0">
              <a:lnSpc>
                <a:spcPts val="2800"/>
              </a:lnSpc>
              <a:spcBef>
                <a:spcPts val="0"/>
              </a:spcBef>
              <a:spcAft>
                <a:spcPts val="0"/>
              </a:spcAft>
              <a:buClrTx/>
              <a:buSzTx/>
              <a:buFontTx/>
              <a:buNone/>
              <a:tabLst/>
              <a:defRPr/>
            </a:pPr>
            <a:r>
              <a:rPr kumimoji="0" lang="lv-LV" sz="4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Proxima Nova Regular"/>
              </a:rPr>
              <a:t>LIAA</a:t>
            </a:r>
          </a:p>
          <a:p>
            <a:pPr marL="0" marR="0" lvl="0" indent="0" algn="l" defTabSz="342900" rtl="0" eaLnBrk="1" fontAlgn="auto" latinLnBrk="0" hangingPunct="0">
              <a:lnSpc>
                <a:spcPts val="2800"/>
              </a:lnSpc>
              <a:spcBef>
                <a:spcPts val="0"/>
              </a:spcBef>
              <a:spcAft>
                <a:spcPts val="0"/>
              </a:spcAft>
              <a:buClrTx/>
              <a:buSzTx/>
              <a:buFontTx/>
              <a:buNone/>
              <a:tabLst/>
              <a:defRPr/>
            </a:pPr>
            <a:endParaRPr kumimoji="0" lang="lv-LV"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Proxima Nova Regular"/>
            </a:endParaRPr>
          </a:p>
          <a:p>
            <a:pPr marL="0" marR="0" lvl="0" indent="0" algn="l" defTabSz="342900" rtl="0" eaLnBrk="1" fontAlgn="auto" latinLnBrk="0" hangingPunct="0">
              <a:lnSpc>
                <a:spcPts val="2800"/>
              </a:lnSpc>
              <a:spcBef>
                <a:spcPts val="0"/>
              </a:spcBef>
              <a:spcAft>
                <a:spcPts val="0"/>
              </a:spcAft>
              <a:buClrTx/>
              <a:buSzTx/>
              <a:buFontTx/>
              <a:buNone/>
              <a:tabLst/>
              <a:defRPr/>
            </a:pPr>
            <a:r>
              <a:rPr kumimoji="0" lang="lv-LV" sz="2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Proxima Nova Regular"/>
              </a:rPr>
              <a:t>Klientu apkalpošanas nodaļa</a:t>
            </a:r>
          </a:p>
          <a:p>
            <a:pPr marL="0" marR="0" lvl="0" indent="0" algn="l" defTabSz="342900" rtl="0" eaLnBrk="1" fontAlgn="auto" latinLnBrk="0" hangingPunct="0">
              <a:lnSpc>
                <a:spcPts val="2800"/>
              </a:lnSpc>
              <a:spcBef>
                <a:spcPts val="0"/>
              </a:spcBef>
              <a:spcAft>
                <a:spcPts val="0"/>
              </a:spcAft>
              <a:buClrTx/>
              <a:buSzTx/>
              <a:buFontTx/>
              <a:buNone/>
              <a:tabLst/>
              <a:defRPr/>
            </a:pPr>
            <a:r>
              <a:rPr kumimoji="0" lang="lv-LV" sz="2400" b="0" i="0" u="sng" strike="noStrike" kern="0" cap="none" spc="0" normalizeH="0" baseline="0" noProof="0" dirty="0">
                <a:ln>
                  <a:noFill/>
                </a:ln>
                <a:solidFill>
                  <a:schemeClr val="accent1">
                    <a:lumMod val="20000"/>
                    <a:lumOff val="80000"/>
                  </a:schemeClr>
                </a:solidFill>
                <a:effectLst/>
                <a:uLnTx/>
                <a:uFillTx/>
                <a:latin typeface="Arial" panose="020B0604020202020204" pitchFamily="34" charset="0"/>
                <a:cs typeface="Arial" panose="020B0604020202020204" pitchFamily="34" charset="0"/>
                <a:sym typeface="Proxima Nova Regular"/>
                <a:hlinkClick r:id="rId2">
                  <a:extLst>
                    <a:ext uri="{A12FA001-AC4F-418D-AE19-62706E023703}">
                      <ahyp:hlinkClr xmlns:ahyp="http://schemas.microsoft.com/office/drawing/2018/hyperlinkcolor" val="tx"/>
                    </a:ext>
                  </a:extLst>
                </a:hlinkClick>
              </a:rPr>
              <a:t>jautajumi@liaa.gov.lv</a:t>
            </a:r>
            <a:endParaRPr kumimoji="0" lang="lv-LV" sz="2400" b="0" i="0" u="sng" strike="noStrike" kern="0" cap="none" spc="0" normalizeH="0" baseline="0" noProof="0" dirty="0">
              <a:ln>
                <a:noFill/>
              </a:ln>
              <a:solidFill>
                <a:schemeClr val="accent1">
                  <a:lumMod val="20000"/>
                  <a:lumOff val="80000"/>
                </a:schemeClr>
              </a:solidFill>
              <a:effectLst/>
              <a:uLnTx/>
              <a:uFillTx/>
              <a:latin typeface="Arial" panose="020B0604020202020204" pitchFamily="34" charset="0"/>
              <a:cs typeface="Arial" panose="020B0604020202020204" pitchFamily="34" charset="0"/>
              <a:sym typeface="Proxima Nova Regular"/>
            </a:endParaRPr>
          </a:p>
          <a:p>
            <a:pPr marL="0" marR="0" lvl="0" indent="0" algn="l" defTabSz="342900" rtl="0" eaLnBrk="1" fontAlgn="auto" latinLnBrk="0" hangingPunct="0">
              <a:lnSpc>
                <a:spcPts val="2800"/>
              </a:lnSpc>
              <a:spcBef>
                <a:spcPts val="0"/>
              </a:spcBef>
              <a:spcAft>
                <a:spcPts val="0"/>
              </a:spcAft>
              <a:buClrTx/>
              <a:buSzTx/>
              <a:buFontTx/>
              <a:buNone/>
              <a:tabLst/>
              <a:defRPr/>
            </a:pPr>
            <a:r>
              <a:rPr kumimoji="0" lang="lv-LV" sz="2400" b="0" i="0" u="none" strike="noStrike" kern="0" cap="none" spc="0" normalizeH="0" baseline="0" noProof="0" dirty="0">
                <a:ln>
                  <a:noFill/>
                </a:ln>
                <a:solidFill>
                  <a:schemeClr val="accent1">
                    <a:lumMod val="20000"/>
                    <a:lumOff val="80000"/>
                  </a:schemeClr>
                </a:solidFill>
                <a:effectLst/>
                <a:uLnTx/>
                <a:uFillTx/>
                <a:latin typeface="Arial" panose="020B0604020202020204" pitchFamily="34" charset="0"/>
                <a:cs typeface="Arial" panose="020B0604020202020204" pitchFamily="34" charset="0"/>
                <a:sym typeface="Proxima Nova Regular"/>
                <a:hlinkClick r:id="rId3">
                  <a:extLst>
                    <a:ext uri="{A12FA001-AC4F-418D-AE19-62706E023703}">
                      <ahyp:hlinkClr xmlns:ahyp="http://schemas.microsoft.com/office/drawing/2018/hyperlinkcolor" val="tx"/>
                    </a:ext>
                  </a:extLst>
                </a:hlinkClick>
              </a:rPr>
              <a:t>business.gov.lv</a:t>
            </a:r>
            <a:endParaRPr kumimoji="0" lang="lv-LV" sz="2400" b="0" i="0" u="none" strike="noStrike" kern="0" cap="none" spc="0" normalizeH="0" baseline="0" noProof="0" dirty="0">
              <a:ln>
                <a:noFill/>
              </a:ln>
              <a:solidFill>
                <a:schemeClr val="accent1">
                  <a:lumMod val="20000"/>
                  <a:lumOff val="80000"/>
                </a:schemeClr>
              </a:solidFill>
              <a:effectLst/>
              <a:uLnTx/>
              <a:uFillTx/>
              <a:latin typeface="Arial" panose="020B0604020202020204" pitchFamily="34" charset="0"/>
              <a:cs typeface="Arial" panose="020B0604020202020204" pitchFamily="34" charset="0"/>
              <a:sym typeface="Proxima Nova Regular"/>
            </a:endParaRPr>
          </a:p>
          <a:p>
            <a:pPr marL="0" marR="0" lvl="0" indent="0" algn="l" defTabSz="342900" rtl="0" eaLnBrk="1" fontAlgn="auto" latinLnBrk="0" hangingPunct="0">
              <a:lnSpc>
                <a:spcPts val="2800"/>
              </a:lnSpc>
              <a:spcBef>
                <a:spcPts val="0"/>
              </a:spcBef>
              <a:spcAft>
                <a:spcPts val="0"/>
              </a:spcAft>
              <a:buClrTx/>
              <a:buSzTx/>
              <a:buFontTx/>
              <a:buNone/>
              <a:tabLst/>
              <a:defRPr/>
            </a:pPr>
            <a:endParaRPr kumimoji="0" lang="lv-LV" sz="2400" b="0" i="0" u="none" strike="noStrike" kern="0" cap="none" spc="0" normalizeH="0" baseline="0" noProof="0" dirty="0">
              <a:ln>
                <a:noFill/>
              </a:ln>
              <a:solidFill>
                <a:srgbClr val="ED7D31">
                  <a:lumMod val="40000"/>
                  <a:lumOff val="60000"/>
                </a:srgbClr>
              </a:solidFill>
              <a:effectLst/>
              <a:uLnTx/>
              <a:uFillTx/>
              <a:latin typeface="Arial" panose="020B0604020202020204" pitchFamily="34" charset="0"/>
              <a:cs typeface="Arial" panose="020B0604020202020204" pitchFamily="34" charset="0"/>
              <a:sym typeface="Proxima Nova Regular"/>
            </a:endParaRPr>
          </a:p>
          <a:p>
            <a:pPr marL="0" marR="0" lvl="0" indent="0" algn="l" defTabSz="342900" rtl="0" eaLnBrk="1" fontAlgn="auto" latinLnBrk="0" hangingPunct="0">
              <a:lnSpc>
                <a:spcPts val="2800"/>
              </a:lnSpc>
              <a:spcBef>
                <a:spcPts val="0"/>
              </a:spcBef>
              <a:spcAft>
                <a:spcPts val="0"/>
              </a:spcAft>
              <a:buClrTx/>
              <a:buSzTx/>
              <a:buFontTx/>
              <a:buNone/>
              <a:tabLst/>
              <a:defRPr/>
            </a:pPr>
            <a:endParaRPr kumimoji="0" lang="lv-LV" sz="2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Proxima Nova Regular"/>
            </a:endParaRPr>
          </a:p>
        </p:txBody>
      </p:sp>
      <p:pic>
        <p:nvPicPr>
          <p:cNvPr id="7" name="Picture 2" descr="Pieslēgties | business.gov.lv - Valsts platforma biznesa attīstībai">
            <a:extLst>
              <a:ext uri="{FF2B5EF4-FFF2-40B4-BE49-F238E27FC236}">
                <a16:creationId xmlns:a16="http://schemas.microsoft.com/office/drawing/2014/main" id="{47091AD5-1DA1-547D-5669-9994E4CFE0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3053" y="5599718"/>
            <a:ext cx="1957869" cy="1055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usiness.gov.lv by Latvijas Investīciju un attīstības aģentūra">
            <a:extLst>
              <a:ext uri="{FF2B5EF4-FFF2-40B4-BE49-F238E27FC236}">
                <a16:creationId xmlns:a16="http://schemas.microsoft.com/office/drawing/2014/main" id="{07330884-6C99-6902-01D1-0FA5E72E28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39" t="6581" r="2646" b="4597"/>
          <a:stretch/>
        </p:blipFill>
        <p:spPr bwMode="auto">
          <a:xfrm>
            <a:off x="3963442" y="5622257"/>
            <a:ext cx="831451" cy="793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16BB5BD-770E-E2D5-73E6-F3225BEC40EC}"/>
              </a:ext>
            </a:extLst>
          </p:cNvPr>
          <p:cNvPicPr>
            <a:picLocks noChangeAspect="1"/>
          </p:cNvPicPr>
          <p:nvPr/>
        </p:nvPicPr>
        <p:blipFill>
          <a:blip r:embed="rId6"/>
          <a:stretch>
            <a:fillRect/>
          </a:stretch>
        </p:blipFill>
        <p:spPr>
          <a:xfrm>
            <a:off x="820881" y="5375648"/>
            <a:ext cx="2461379" cy="1287143"/>
          </a:xfrm>
          <a:prstGeom prst="rect">
            <a:avLst/>
          </a:prstGeom>
        </p:spPr>
      </p:pic>
      <p:pic>
        <p:nvPicPr>
          <p:cNvPr id="5" name="Picture 4">
            <a:extLst>
              <a:ext uri="{FF2B5EF4-FFF2-40B4-BE49-F238E27FC236}">
                <a16:creationId xmlns:a16="http://schemas.microsoft.com/office/drawing/2014/main" id="{5CF62C4D-6AC3-5E23-B14F-9F9D8474D744}"/>
              </a:ext>
            </a:extLst>
          </p:cNvPr>
          <p:cNvPicPr>
            <a:picLocks noChangeAspect="1"/>
          </p:cNvPicPr>
          <p:nvPr/>
        </p:nvPicPr>
        <p:blipFill>
          <a:blip r:embed="rId7"/>
          <a:stretch>
            <a:fillRect/>
          </a:stretch>
        </p:blipFill>
        <p:spPr>
          <a:xfrm>
            <a:off x="352157" y="195209"/>
            <a:ext cx="638175" cy="238289"/>
          </a:xfrm>
          <a:prstGeom prst="rect">
            <a:avLst/>
          </a:prstGeom>
        </p:spPr>
      </p:pic>
      <p:pic>
        <p:nvPicPr>
          <p:cNvPr id="11" name="Picture 2" descr="EDIC Latvija | EDIC atbildības un jomas">
            <a:extLst>
              <a:ext uri="{FF2B5EF4-FFF2-40B4-BE49-F238E27FC236}">
                <a16:creationId xmlns:a16="http://schemas.microsoft.com/office/drawing/2014/main" id="{5ABBB234-DD03-8E84-A4EF-E7AAB49402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7258" y="5599718"/>
            <a:ext cx="3584851" cy="9230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52744E3-CD44-D960-2CEF-168621E8BC43}"/>
              </a:ext>
            </a:extLst>
          </p:cNvPr>
          <p:cNvSpPr txBox="1"/>
          <p:nvPr/>
        </p:nvSpPr>
        <p:spPr>
          <a:xfrm>
            <a:off x="7155950" y="1597087"/>
            <a:ext cx="3981454"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342900" rtl="0" eaLnBrk="1" fontAlgn="auto" latinLnBrk="0" hangingPunct="0">
              <a:lnSpc>
                <a:spcPts val="2800"/>
              </a:lnSpc>
              <a:spcBef>
                <a:spcPts val="0"/>
              </a:spcBef>
              <a:spcAft>
                <a:spcPts val="0"/>
              </a:spcAft>
              <a:buClrTx/>
              <a:buSzTx/>
              <a:buFontTx/>
              <a:buNone/>
              <a:tabLst/>
              <a:defRPr/>
            </a:pPr>
            <a:r>
              <a:rPr lang="lv-LV" sz="4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EDIC</a:t>
            </a:r>
            <a:r>
              <a:rPr lang="lv-LV"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marR="0" lvl="0" indent="0" algn="l" defTabSz="342900" rtl="0" eaLnBrk="1" fontAlgn="auto" latinLnBrk="0" hangingPunct="0">
              <a:lnSpc>
                <a:spcPts val="2800"/>
              </a:lnSpc>
              <a:spcBef>
                <a:spcPts val="0"/>
              </a:spcBef>
              <a:spcAft>
                <a:spcPts val="0"/>
              </a:spcAft>
              <a:buClrTx/>
              <a:buSzTx/>
              <a:buFontTx/>
              <a:buNone/>
              <a:tabLst/>
              <a:defRPr/>
            </a:pPr>
            <a:endParaRPr lang="lv-LV"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342900" rtl="0" eaLnBrk="1" fontAlgn="auto" latinLnBrk="0" hangingPunct="0">
              <a:lnSpc>
                <a:spcPts val="2800"/>
              </a:lnSpc>
              <a:spcBef>
                <a:spcPts val="0"/>
              </a:spcBef>
              <a:spcAft>
                <a:spcPts val="0"/>
              </a:spcAft>
              <a:buClrTx/>
              <a:buSzTx/>
              <a:buFontTx/>
              <a:buNone/>
              <a:tabLst/>
              <a:defRPr/>
            </a:pPr>
            <a:r>
              <a:rPr lang="lv-LV"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(Latvijas IT Klasteris)</a:t>
            </a:r>
          </a:p>
          <a:p>
            <a:pPr marL="0" marR="0" lvl="0" indent="0" algn="l" defTabSz="342900" rtl="0" eaLnBrk="1" fontAlgn="auto" latinLnBrk="0" hangingPunct="0">
              <a:lnSpc>
                <a:spcPts val="2800"/>
              </a:lnSpc>
              <a:spcBef>
                <a:spcPts val="0"/>
              </a:spcBef>
              <a:spcAft>
                <a:spcPts val="0"/>
              </a:spcAft>
              <a:buClrTx/>
              <a:buSzTx/>
              <a:buFontTx/>
              <a:buNone/>
              <a:tabLst/>
              <a:defRPr/>
            </a:pPr>
            <a:endParaRPr lang="lv-LV"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342900" rtl="0" eaLnBrk="1" fontAlgn="auto" latinLnBrk="0" hangingPunct="0">
              <a:lnSpc>
                <a:spcPts val="2800"/>
              </a:lnSpc>
              <a:spcBef>
                <a:spcPts val="0"/>
              </a:spcBef>
              <a:spcAft>
                <a:spcPts val="0"/>
              </a:spcAft>
              <a:buClrTx/>
              <a:buSzTx/>
              <a:buFontTx/>
              <a:buNone/>
              <a:tabLst/>
              <a:defRPr/>
            </a:pPr>
            <a:r>
              <a:rPr lang="lv-LV" sz="2400" u="sng" dirty="0" err="1">
                <a:solidFill>
                  <a:schemeClr val="accent1">
                    <a:lumMod val="20000"/>
                    <a:lumOff val="8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edic</a:t>
            </a:r>
            <a:r>
              <a:rPr lang="lv-LV" sz="2400" u="sng" dirty="0">
                <a:solidFill>
                  <a:schemeClr val="accent1">
                    <a:lumMod val="20000"/>
                    <a:lumOff val="8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@itbaltic.com</a:t>
            </a:r>
            <a:endParaRPr lang="lv-LV" sz="2400" u="sng" dirty="0">
              <a:solidFill>
                <a:schemeClr val="accent1">
                  <a:lumMod val="20000"/>
                  <a:lumOff val="80000"/>
                </a:schemeClr>
              </a:solidFill>
              <a:latin typeface="Arial" panose="020B0604020202020204" pitchFamily="34" charset="0"/>
              <a:cs typeface="Arial" panose="020B0604020202020204" pitchFamily="34" charset="0"/>
            </a:endParaRPr>
          </a:p>
          <a:p>
            <a:pPr marL="0" marR="0" lvl="0" indent="0" algn="l" defTabSz="342900" rtl="0" eaLnBrk="1" fontAlgn="auto" latinLnBrk="0" hangingPunct="0">
              <a:lnSpc>
                <a:spcPts val="2800"/>
              </a:lnSpc>
              <a:spcBef>
                <a:spcPts val="0"/>
              </a:spcBef>
              <a:spcAft>
                <a:spcPts val="0"/>
              </a:spcAft>
              <a:buClrTx/>
              <a:buSzTx/>
              <a:buFontTx/>
              <a:buNone/>
              <a:tabLst/>
              <a:defRPr/>
            </a:pPr>
            <a:r>
              <a:rPr lang="lv-LV" sz="2400" u="sng" dirty="0">
                <a:solidFill>
                  <a:schemeClr val="accent1">
                    <a:lumMod val="20000"/>
                    <a:lumOff val="80000"/>
                  </a:schemeClr>
                </a:solidFill>
                <a:latin typeface="Arial" panose="020B0604020202020204" pitchFamily="34" charset="0"/>
                <a:cs typeface="Arial" panose="020B0604020202020204" pitchFamily="34" charset="0"/>
              </a:rPr>
              <a:t>dih.lv</a:t>
            </a:r>
          </a:p>
        </p:txBody>
      </p:sp>
    </p:spTree>
    <p:extLst>
      <p:ext uri="{BB962C8B-B14F-4D97-AF65-F5344CB8AC3E}">
        <p14:creationId xmlns:p14="http://schemas.microsoft.com/office/powerpoint/2010/main" val="15577575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E10137-47E9-9831-AF2E-2281EA4D5FB8}"/>
              </a:ext>
            </a:extLst>
          </p:cNvPr>
          <p:cNvPicPr>
            <a:picLocks noChangeAspect="1"/>
          </p:cNvPicPr>
          <p:nvPr/>
        </p:nvPicPr>
        <p:blipFill>
          <a:blip r:embed="rId3"/>
          <a:stretch>
            <a:fillRect/>
          </a:stretch>
        </p:blipFill>
        <p:spPr>
          <a:xfrm>
            <a:off x="352157" y="246580"/>
            <a:ext cx="638175" cy="186918"/>
          </a:xfrm>
          <a:prstGeom prst="rect">
            <a:avLst/>
          </a:prstGeom>
        </p:spPr>
      </p:pic>
      <p:sp>
        <p:nvSpPr>
          <p:cNvPr id="8" name="Rectangle 7">
            <a:extLst>
              <a:ext uri="{FF2B5EF4-FFF2-40B4-BE49-F238E27FC236}">
                <a16:creationId xmlns:a16="http://schemas.microsoft.com/office/drawing/2014/main" id="{C2959DAE-5649-B1A9-A77E-76C618D8C8B1}"/>
              </a:ext>
            </a:extLst>
          </p:cNvPr>
          <p:cNvSpPr/>
          <p:nvPr/>
        </p:nvSpPr>
        <p:spPr>
          <a:xfrm>
            <a:off x="0" y="0"/>
            <a:ext cx="12192000" cy="4818580"/>
          </a:xfrm>
          <a:prstGeom prst="rect">
            <a:avLst/>
          </a:prstGeom>
          <a:solidFill>
            <a:srgbClr val="203864">
              <a:alpha val="89020"/>
            </a:srgbClr>
          </a:solidFill>
          <a:ln w="25400" cap="flat">
            <a:solidFill>
              <a:srgbClr val="20386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n-lt"/>
              <a:ea typeface="+mn-ea"/>
              <a:cs typeface="+mn-cs"/>
              <a:sym typeface="Proxima Nova Regular"/>
            </a:endParaRPr>
          </a:p>
        </p:txBody>
      </p:sp>
      <p:sp>
        <p:nvSpPr>
          <p:cNvPr id="3" name="Text Placeholder 2">
            <a:extLst>
              <a:ext uri="{FF2B5EF4-FFF2-40B4-BE49-F238E27FC236}">
                <a16:creationId xmlns:a16="http://schemas.microsoft.com/office/drawing/2014/main" id="{B34EFE78-890C-1E41-6537-AB90C34254A3}"/>
              </a:ext>
            </a:extLst>
          </p:cNvPr>
          <p:cNvSpPr>
            <a:spLocks noGrp="1"/>
          </p:cNvSpPr>
          <p:nvPr>
            <p:ph type="body" sz="quarter" idx="1"/>
          </p:nvPr>
        </p:nvSpPr>
        <p:spPr>
          <a:xfrm>
            <a:off x="116328" y="5285758"/>
            <a:ext cx="10680700" cy="949327"/>
          </a:xfrm>
        </p:spPr>
        <p:txBody>
          <a:bodyPr>
            <a:normAutofit/>
          </a:bodyPr>
          <a:lstStyle/>
          <a:p>
            <a:r>
              <a:rPr lang="lv-LV" b="1" dirty="0"/>
              <a:t>Projektu piemēri </a:t>
            </a:r>
          </a:p>
        </p:txBody>
      </p:sp>
      <p:sp>
        <p:nvSpPr>
          <p:cNvPr id="6" name="TextBox 5">
            <a:extLst>
              <a:ext uri="{FF2B5EF4-FFF2-40B4-BE49-F238E27FC236}">
                <a16:creationId xmlns:a16="http://schemas.microsoft.com/office/drawing/2014/main" id="{7BA401E3-722B-2F76-AF97-DEC70EBF7CD5}"/>
              </a:ext>
            </a:extLst>
          </p:cNvPr>
          <p:cNvSpPr txBox="1"/>
          <p:nvPr/>
        </p:nvSpPr>
        <p:spPr>
          <a:xfrm>
            <a:off x="1893872" y="-7999"/>
            <a:ext cx="10453165" cy="5293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3D </a:t>
            </a:r>
            <a:r>
              <a:rPr lang="lv-LV" sz="2000" dirty="0" err="1">
                <a:solidFill>
                  <a:srgbClr val="FFFFFF"/>
                </a:solidFill>
                <a:effectLst>
                  <a:outerShdw blurRad="38100" dist="38100" dir="2700000" algn="tl">
                    <a:srgbClr val="000000">
                      <a:alpha val="43137"/>
                    </a:srgbClr>
                  </a:outerShdw>
                </a:effectLst>
              </a:rPr>
              <a:t>lāzerskenēšanas</a:t>
            </a:r>
            <a:r>
              <a:rPr lang="lv-LV" sz="2000" dirty="0">
                <a:solidFill>
                  <a:srgbClr val="FFFFFF"/>
                </a:solidFill>
                <a:effectLst>
                  <a:outerShdw blurRad="38100" dist="38100" dir="2700000" algn="tl">
                    <a:srgbClr val="000000">
                      <a:alpha val="43137"/>
                    </a:srgbClr>
                  </a:outerShdw>
                </a:effectLst>
              </a:rPr>
              <a:t> iekārtas iegāde un programmatūra</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K</a:t>
            </a:r>
            <a:r>
              <a:rPr lang="pt-BR" sz="2000" dirty="0">
                <a:solidFill>
                  <a:srgbClr val="FFFFFF"/>
                </a:solidFill>
                <a:effectLst>
                  <a:outerShdw blurRad="38100" dist="38100" dir="2700000" algn="tl">
                    <a:srgbClr val="000000">
                      <a:alpha val="43137"/>
                    </a:srgbClr>
                  </a:outerShdw>
                </a:effectLst>
              </a:rPr>
              <a:t>ases aparāts ar fiskālo bloku</a:t>
            </a:r>
            <a:endParaRPr lang="lv-LV" sz="2000" dirty="0">
              <a:solidFill>
                <a:srgbClr val="FFFFFF"/>
              </a:solidFill>
              <a:effectLst>
                <a:outerShdw blurRad="38100" dist="38100" dir="2700000" algn="tl">
                  <a:srgbClr val="000000">
                    <a:alpha val="43137"/>
                  </a:srgbClr>
                </a:outerShdw>
              </a:effectLst>
            </a:endParaRP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Digitālā platforma (virtuālā dizaina konstruktors ar automatizētu pasūtījumu veikšanas iespēju)</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Noliktavas uzskaites moduļa izstrāde</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CRM sistēmas iegāde</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CNC vadāma metāla rāmju metināšanas līnija</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Robotizēts pusautomātiskās metināšanas komplekss ar programmatūru</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Paplašinātās realitātes brilles ar programmatūru</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Jauno un topošo vecāku atbalsta speciālistu pakalpojumu platformas izstrāde</a:t>
            </a:r>
          </a:p>
          <a:p>
            <a:pPr marL="457200" indent="-457200">
              <a:spcBef>
                <a:spcPts val="600"/>
              </a:spcBef>
              <a:spcAft>
                <a:spcPts val="600"/>
              </a:spcAft>
              <a:buFont typeface="Wingdings" panose="05000000000000000000" pitchFamily="2" charset="2"/>
              <a:buChar char="ü"/>
            </a:pPr>
            <a:r>
              <a:rPr lang="lv-LV" sz="2000" dirty="0">
                <a:solidFill>
                  <a:srgbClr val="FFFFFF"/>
                </a:solidFill>
                <a:effectLst>
                  <a:outerShdw blurRad="38100" dist="38100" dir="2700000" algn="tl">
                    <a:srgbClr val="000000">
                      <a:alpha val="43137"/>
                    </a:srgbClr>
                  </a:outerShdw>
                </a:effectLst>
              </a:rPr>
              <a:t>Koka karkasa paneļu projektēšanas programmatūra</a:t>
            </a:r>
            <a:br>
              <a:rPr lang="lv-LV" sz="1800" dirty="0">
                <a:effectLst/>
                <a:latin typeface="Segoe UI" panose="020B0502040204020203" pitchFamily="34" charset="0"/>
              </a:rPr>
            </a:br>
            <a:endParaRPr lang="lv-LV" sz="2800" dirty="0">
              <a:solidFill>
                <a:srgbClr val="FFFFFF"/>
              </a:solidFill>
              <a:effectLst>
                <a:outerShdw blurRad="38100" dist="38100" dir="2700000" algn="tl">
                  <a:srgbClr val="000000">
                    <a:alpha val="43137"/>
                  </a:srgbClr>
                </a:outerShdw>
              </a:effectLst>
            </a:endParaRPr>
          </a:p>
        </p:txBody>
      </p:sp>
      <p:pic>
        <p:nvPicPr>
          <p:cNvPr id="9" name="D burts.png" descr="D burts.png">
            <a:extLst>
              <a:ext uri="{FF2B5EF4-FFF2-40B4-BE49-F238E27FC236}">
                <a16:creationId xmlns:a16="http://schemas.microsoft.com/office/drawing/2014/main" id="{4148CB12-85CC-4231-5495-4B3D80E4306D}"/>
              </a:ext>
            </a:extLst>
          </p:cNvPr>
          <p:cNvPicPr>
            <a:picLocks noChangeAspect="1"/>
          </p:cNvPicPr>
          <p:nvPr/>
        </p:nvPicPr>
        <p:blipFill>
          <a:blip r:embed="rId4"/>
          <a:stretch>
            <a:fillRect/>
          </a:stretch>
        </p:blipFill>
        <p:spPr>
          <a:xfrm>
            <a:off x="149761" y="467178"/>
            <a:ext cx="1899148" cy="2135293"/>
          </a:xfrm>
          <a:prstGeom prst="rect">
            <a:avLst/>
          </a:prstGeom>
          <a:ln w="12700">
            <a:miter lim="400000"/>
          </a:ln>
        </p:spPr>
      </p:pic>
    </p:spTree>
    <p:extLst>
      <p:ext uri="{BB962C8B-B14F-4D97-AF65-F5344CB8AC3E}">
        <p14:creationId xmlns:p14="http://schemas.microsoft.com/office/powerpoint/2010/main" val="4423145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4EB5E-B43D-8263-7BEB-975BF16DFD72}"/>
              </a:ext>
            </a:extLst>
          </p:cNvPr>
          <p:cNvPicPr>
            <a:picLocks noChangeAspect="1"/>
          </p:cNvPicPr>
          <p:nvPr/>
        </p:nvPicPr>
        <p:blipFill>
          <a:blip r:embed="rId2"/>
          <a:stretch>
            <a:fillRect/>
          </a:stretch>
        </p:blipFill>
        <p:spPr>
          <a:xfrm>
            <a:off x="352157" y="300148"/>
            <a:ext cx="638175" cy="133350"/>
          </a:xfrm>
          <a:prstGeom prst="rect">
            <a:avLst/>
          </a:prstGeom>
        </p:spPr>
      </p:pic>
      <p:sp>
        <p:nvSpPr>
          <p:cNvPr id="12" name="Rectangle 11">
            <a:extLst>
              <a:ext uri="{FF2B5EF4-FFF2-40B4-BE49-F238E27FC236}">
                <a16:creationId xmlns:a16="http://schemas.microsoft.com/office/drawing/2014/main" id="{0BB14900-9FD8-85AD-DF90-1396D046376F}"/>
              </a:ext>
            </a:extLst>
          </p:cNvPr>
          <p:cNvSpPr/>
          <p:nvPr/>
        </p:nvSpPr>
        <p:spPr>
          <a:xfrm>
            <a:off x="12395" y="3180"/>
            <a:ext cx="12167210" cy="6868377"/>
          </a:xfrm>
          <a:prstGeom prst="rect">
            <a:avLst/>
          </a:prstGeom>
          <a:solidFill>
            <a:srgbClr val="203864">
              <a:alpha val="64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lv-LV" sz="2400" b="0" i="0" u="none" strike="noStrike" kern="0" cap="none" spc="0" normalizeH="0" baseline="0" noProof="0" dirty="0">
              <a:ln>
                <a:noFill/>
              </a:ln>
              <a:solidFill>
                <a:srgbClr val="FFFFFF"/>
              </a:solidFill>
              <a:effectLst/>
              <a:uLnTx/>
              <a:uFillTx/>
              <a:sym typeface="Proxima Nova Regular"/>
            </a:endParaRPr>
          </a:p>
        </p:txBody>
      </p:sp>
      <p:sp>
        <p:nvSpPr>
          <p:cNvPr id="30" name="Rectangle 4">
            <a:extLst>
              <a:ext uri="{FF2B5EF4-FFF2-40B4-BE49-F238E27FC236}">
                <a16:creationId xmlns:a16="http://schemas.microsoft.com/office/drawing/2014/main" id="{4435990C-352E-798C-33B5-34C6BE8AB846}"/>
              </a:ext>
            </a:extLst>
          </p:cNvPr>
          <p:cNvSpPr/>
          <p:nvPr/>
        </p:nvSpPr>
        <p:spPr>
          <a:xfrm>
            <a:off x="754740" y="3090446"/>
            <a:ext cx="10629026" cy="3559017"/>
          </a:xfrm>
          <a:prstGeom prst="rect">
            <a:avLst/>
          </a:prstGeom>
          <a:solidFill>
            <a:srgbClr val="3E9097">
              <a:alpha val="64000"/>
            </a:srgbClr>
          </a:solidFill>
          <a:ln w="12700">
            <a:solidFill>
              <a:schemeClr val="bg1">
                <a:lumMod val="95000"/>
              </a:schemeClr>
            </a:solidFill>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defRPr>
            </a:pPr>
            <a:endParaRPr kumimoji="0" sz="3600" b="0" i="0" u="none" strike="noStrike" kern="0" cap="none" spc="0" normalizeH="0" baseline="0" noProof="0">
              <a:ln>
                <a:noFill/>
              </a:ln>
              <a:solidFill>
                <a:srgbClr val="132B6F"/>
              </a:solidFill>
              <a:effectLst/>
              <a:uLnTx/>
              <a:uFillTx/>
              <a:latin typeface="Proxima Nova Regular"/>
              <a:sym typeface="Proxima Nova Regular"/>
            </a:endParaRPr>
          </a:p>
        </p:txBody>
      </p:sp>
      <p:sp>
        <p:nvSpPr>
          <p:cNvPr id="2" name="Text Placeholder 1">
            <a:extLst>
              <a:ext uri="{FF2B5EF4-FFF2-40B4-BE49-F238E27FC236}">
                <a16:creationId xmlns:a16="http://schemas.microsoft.com/office/drawing/2014/main" id="{68834022-9D93-2F63-707D-CCDFBFEDB445}"/>
              </a:ext>
            </a:extLst>
          </p:cNvPr>
          <p:cNvSpPr txBox="1"/>
          <p:nvPr/>
        </p:nvSpPr>
        <p:spPr>
          <a:xfrm>
            <a:off x="1931385" y="1957304"/>
            <a:ext cx="2668445" cy="561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marL="0" marR="0" lvl="0" indent="0" algn="l" defTabSz="1828800" rtl="0" eaLnBrk="1" fontAlgn="auto" latinLnBrk="0" hangingPunct="0">
              <a:lnSpc>
                <a:spcPct val="80000"/>
              </a:lnSpc>
              <a:spcBef>
                <a:spcPts val="2000"/>
              </a:spcBef>
              <a:spcAft>
                <a:spcPts val="0"/>
              </a:spcAft>
              <a:buClrTx/>
              <a:buSzTx/>
              <a:buFontTx/>
              <a:buNone/>
              <a:tabLst/>
              <a:defRPr/>
            </a:pPr>
            <a:r>
              <a:rPr kumimoji="0" lang="lv-LV" sz="4000" b="1" i="0" u="none" strike="noStrike" kern="1200" cap="none" spc="0" normalizeH="0" baseline="0" noProof="0" dirty="0">
                <a:ln>
                  <a:noFill/>
                </a:ln>
                <a:solidFill>
                  <a:prstClr val="white"/>
                </a:solidFill>
                <a:effectLst/>
                <a:uLnTx/>
                <a:uFillTx/>
                <a:cs typeface="Arial" panose="020B0604020202020204" pitchFamily="34" charset="0"/>
                <a:sym typeface="Proxima Nova Regular"/>
              </a:rPr>
              <a:t>Piemērs</a:t>
            </a:r>
          </a:p>
        </p:txBody>
      </p:sp>
      <p:sp>
        <p:nvSpPr>
          <p:cNvPr id="13" name="TextBox 5">
            <a:extLst>
              <a:ext uri="{FF2B5EF4-FFF2-40B4-BE49-F238E27FC236}">
                <a16:creationId xmlns:a16="http://schemas.microsoft.com/office/drawing/2014/main" id="{F3129DBA-B049-C0B8-9781-89C39F54FCEF}"/>
              </a:ext>
            </a:extLst>
          </p:cNvPr>
          <p:cNvSpPr txBox="1"/>
          <p:nvPr/>
        </p:nvSpPr>
        <p:spPr>
          <a:xfrm>
            <a:off x="4509673" y="230215"/>
            <a:ext cx="3500701" cy="2308324"/>
          </a:xfrm>
          <a:prstGeom prst="rect">
            <a:avLst/>
          </a:prstGeom>
          <a:noFill/>
          <a:ln cap="flat">
            <a:noFill/>
          </a:ln>
        </p:spPr>
        <p:txBody>
          <a:bodyPr vert="horz" wrap="square" lIns="91440" tIns="45720" rIns="91440" bIns="45720" anchor="t" anchorCtr="0" compatLnSpc="1">
            <a:spAutoFit/>
          </a:bodyPr>
          <a:lstStyle/>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lv-LV" sz="2400" b="1" i="0" u="none" strike="noStrike" kern="0" cap="none" spc="0" normalizeH="0" baseline="0" noProof="0" dirty="0">
                <a:ln>
                  <a:noFill/>
                </a:ln>
                <a:solidFill>
                  <a:schemeClr val="bg1"/>
                </a:solidFill>
                <a:effectLst/>
                <a:uLnTx/>
                <a:uFillTx/>
                <a:latin typeface="Calibri"/>
                <a:sym typeface="Proxima Nova Regular"/>
              </a:rPr>
              <a:t>Uzņēmums:</a:t>
            </a:r>
          </a:p>
          <a:p>
            <a:pPr marL="457189" marR="0" lvl="0" indent="-457189"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sz="1800" b="0" i="0" u="none" strike="noStrike" kern="0" cap="none" spc="0" baseline="0">
                <a:solidFill>
                  <a:srgbClr val="000000"/>
                </a:solidFill>
                <a:uFillTx/>
              </a:defRPr>
            </a:pPr>
            <a:r>
              <a:rPr kumimoji="0" lang="lv-LV" sz="2400" b="0" i="0" u="none" strike="noStrike" kern="0" cap="none" spc="0" normalizeH="0" baseline="0" noProof="0" dirty="0">
                <a:ln>
                  <a:noFill/>
                </a:ln>
                <a:solidFill>
                  <a:schemeClr val="bg1"/>
                </a:solidFill>
                <a:effectLst/>
                <a:uLnTx/>
                <a:uFillTx/>
                <a:latin typeface="Calibri"/>
                <a:sym typeface="Proxima Nova Regular"/>
              </a:rPr>
              <a:t>ražotājs</a:t>
            </a:r>
          </a:p>
          <a:p>
            <a:pPr marL="457189" marR="0" lvl="0" indent="-457189"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sz="1800" b="0" i="0" u="none" strike="noStrike" kern="0" cap="none" spc="0" baseline="0">
                <a:solidFill>
                  <a:srgbClr val="000000"/>
                </a:solidFill>
                <a:uFillTx/>
              </a:defRPr>
            </a:pPr>
            <a:r>
              <a:rPr kumimoji="0" lang="lv-LV" sz="2400" b="0" i="0" u="none" strike="noStrike" kern="0" cap="none" spc="0" normalizeH="0" baseline="0" noProof="0" dirty="0">
                <a:ln>
                  <a:noFill/>
                </a:ln>
                <a:solidFill>
                  <a:schemeClr val="bg1"/>
                </a:solidFill>
                <a:effectLst/>
                <a:uLnTx/>
                <a:uFillTx/>
                <a:latin typeface="Calibri"/>
                <a:sym typeface="Proxima Nova Regular"/>
              </a:rPr>
              <a:t>mazais komersants</a:t>
            </a:r>
          </a:p>
          <a:p>
            <a:pPr marL="457189" marR="0" lvl="0" indent="-457189"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sz="1800" b="0" i="0" u="none" strike="noStrike" kern="0" cap="none" spc="0" baseline="0">
                <a:solidFill>
                  <a:srgbClr val="000000"/>
                </a:solidFill>
                <a:uFillTx/>
              </a:defRPr>
            </a:pPr>
            <a:r>
              <a:rPr kumimoji="0" lang="lv-LV" sz="2400" b="0" i="0" u="none" strike="noStrike" kern="0" cap="none" spc="0" normalizeH="0" baseline="0" noProof="0" dirty="0">
                <a:ln>
                  <a:noFill/>
                </a:ln>
                <a:solidFill>
                  <a:schemeClr val="bg1"/>
                </a:solidFill>
                <a:effectLst/>
                <a:uLnTx/>
                <a:uFillTx/>
                <a:latin typeface="Calibri"/>
                <a:sym typeface="Proxima Nova Regular"/>
              </a:rPr>
              <a:t>saimniecisko darbību veic  Vidzemes statistiskajā reģionā</a:t>
            </a:r>
          </a:p>
        </p:txBody>
      </p:sp>
      <p:sp>
        <p:nvSpPr>
          <p:cNvPr id="14" name="TextBox 5">
            <a:extLst>
              <a:ext uri="{FF2B5EF4-FFF2-40B4-BE49-F238E27FC236}">
                <a16:creationId xmlns:a16="http://schemas.microsoft.com/office/drawing/2014/main" id="{538E2747-9EA9-7DF0-6C52-0D607ACBB923}"/>
              </a:ext>
            </a:extLst>
          </p:cNvPr>
          <p:cNvSpPr txBox="1"/>
          <p:nvPr/>
        </p:nvSpPr>
        <p:spPr>
          <a:xfrm>
            <a:off x="8166138" y="258709"/>
            <a:ext cx="3838045" cy="3170291"/>
          </a:xfrm>
          <a:prstGeom prst="rect">
            <a:avLst/>
          </a:prstGeom>
          <a:noFill/>
          <a:ln cap="flat">
            <a:noFill/>
          </a:ln>
        </p:spPr>
        <p:txBody>
          <a:bodyPr vert="horz" wrap="square" lIns="91440" tIns="45720" rIns="91440" bIns="45720" anchor="t" anchorCtr="0" compatLnSpc="1">
            <a:spAutoFit/>
          </a:bodyPr>
          <a:lstStyle/>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lv-LV" sz="2000" b="1" i="0" u="none" strike="noStrike" kern="0" cap="none" spc="0" normalizeH="0" baseline="0" noProof="0" dirty="0">
                <a:ln>
                  <a:noFill/>
                </a:ln>
                <a:solidFill>
                  <a:schemeClr val="bg1"/>
                </a:solidFill>
                <a:effectLst/>
                <a:uLnTx/>
                <a:uFillTx/>
                <a:latin typeface="Calibri"/>
                <a:sym typeface="Proxima Nova Regular"/>
              </a:rPr>
              <a:t>LIAA programmas ietvaros: </a:t>
            </a:r>
          </a:p>
          <a:p>
            <a:pPr marL="457189" marR="0" lvl="0" indent="-457189"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sz="1800" b="0" i="0" u="none" strike="noStrike" kern="0" cap="none" spc="0" baseline="0">
                <a:solidFill>
                  <a:srgbClr val="000000"/>
                </a:solidFill>
                <a:uFillTx/>
              </a:defRPr>
            </a:pPr>
            <a:r>
              <a:rPr kumimoji="0" lang="lv-LV" sz="20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sym typeface="Proxima Nova Regular"/>
              </a:rPr>
              <a:t>Resursu pārvaldības procesi – ERP sistēmas licences iegāde</a:t>
            </a:r>
          </a:p>
          <a:p>
            <a:pPr marL="457189" marR="0" lvl="0" indent="-457189" algn="l" defTabSz="914377" rtl="0" eaLnBrk="1" fontAlgn="auto" latinLnBrk="0" hangingPunct="1">
              <a:lnSpc>
                <a:spcPct val="100000"/>
              </a:lnSpc>
              <a:spcBef>
                <a:spcPts val="0"/>
              </a:spcBef>
              <a:spcAft>
                <a:spcPts val="0"/>
              </a:spcAft>
              <a:buClrTx/>
              <a:buSzTx/>
              <a:buFont typeface="Wingdings" panose="05000000000000000000" pitchFamily="2" charset="2"/>
              <a:buChar char="ü"/>
              <a:tabLst/>
              <a:defRPr sz="1800" b="0" i="0" u="none" strike="noStrike" kern="0" cap="none" spc="0" baseline="0">
                <a:solidFill>
                  <a:srgbClr val="000000"/>
                </a:solidFill>
                <a:uFillTx/>
              </a:defRPr>
            </a:pPr>
            <a:r>
              <a:rPr kumimoji="0" lang="lv-LV" sz="2000" b="0" i="0" u="none" strike="noStrike" kern="0" cap="none" spc="0" normalizeH="0" baseline="0" noProof="0" dirty="0">
                <a:ln>
                  <a:noFill/>
                </a:ln>
                <a:solidFill>
                  <a:schemeClr val="bg1"/>
                </a:solidFill>
                <a:effectLst/>
                <a:uLnTx/>
                <a:uFillTx/>
                <a:latin typeface="Calibri" panose="020F0502020204030204" pitchFamily="34" charset="0"/>
                <a:sym typeface="Proxima Nova Regular"/>
              </a:rPr>
              <a:t>grants līdz 100 000 EURO atbalsta intensitāte </a:t>
            </a:r>
            <a:r>
              <a:rPr kumimoji="0" lang="lv-LV" sz="2000" b="0" i="0" u="none" strike="noStrike" kern="0" cap="none" spc="0" normalizeH="0" baseline="0" noProof="0" dirty="0">
                <a:ln>
                  <a:noFill/>
                </a:ln>
                <a:solidFill>
                  <a:schemeClr val="bg1"/>
                </a:solidFill>
                <a:effectLst/>
                <a:uLnTx/>
                <a:uFillTx/>
                <a:latin typeface="Calibri"/>
                <a:sym typeface="Proxima Nova Regular"/>
              </a:rPr>
              <a:t>risinājumiem 60%</a:t>
            </a:r>
          </a:p>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lv-LV" sz="2667" b="0" i="0" u="none" strike="noStrike" kern="0" cap="none" spc="0" normalizeH="0" baseline="0" noProof="0" dirty="0">
              <a:ln>
                <a:noFill/>
              </a:ln>
              <a:solidFill>
                <a:srgbClr val="FFFFFF"/>
              </a:solidFill>
              <a:effectLst/>
              <a:uLnTx/>
              <a:uFillTx/>
              <a:latin typeface="Calibri"/>
              <a:sym typeface="Proxima Nova Regular"/>
            </a:endParaRPr>
          </a:p>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lv-LV" sz="2667" b="0" i="0" u="none" strike="noStrike" kern="0" cap="none" spc="0" normalizeH="0" baseline="0" noProof="0" dirty="0">
              <a:ln>
                <a:noFill/>
              </a:ln>
              <a:solidFill>
                <a:srgbClr val="FFFFFF"/>
              </a:solidFill>
              <a:effectLst/>
              <a:uLnTx/>
              <a:uFillTx/>
              <a:latin typeface="Calibri"/>
              <a:sym typeface="Proxima Nova Regular"/>
            </a:endParaRPr>
          </a:p>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lv-LV" sz="2667" b="0" i="0" u="none" strike="noStrike" kern="0" cap="none" spc="0" normalizeH="0" baseline="0" noProof="0" dirty="0">
              <a:ln>
                <a:noFill/>
              </a:ln>
              <a:solidFill>
                <a:srgbClr val="FFFFFF"/>
              </a:solidFill>
              <a:effectLst/>
              <a:uLnTx/>
              <a:uFillTx/>
              <a:latin typeface="Calibri"/>
              <a:sym typeface="Proxima Nova Regular"/>
            </a:endParaRPr>
          </a:p>
        </p:txBody>
      </p:sp>
      <p:graphicFrame>
        <p:nvGraphicFramePr>
          <p:cNvPr id="19" name="Table">
            <a:extLst>
              <a:ext uri="{FF2B5EF4-FFF2-40B4-BE49-F238E27FC236}">
                <a16:creationId xmlns:a16="http://schemas.microsoft.com/office/drawing/2014/main" id="{3481838B-7A08-CCFB-A2C5-BFD1A6A4D8BD}"/>
              </a:ext>
            </a:extLst>
          </p:cNvPr>
          <p:cNvGraphicFramePr/>
          <p:nvPr>
            <p:extLst>
              <p:ext uri="{D42A27DB-BD31-4B8C-83A1-F6EECF244321}">
                <p14:modId xmlns:p14="http://schemas.microsoft.com/office/powerpoint/2010/main" val="4278584033"/>
              </p:ext>
            </p:extLst>
          </p:nvPr>
        </p:nvGraphicFramePr>
        <p:xfrm>
          <a:off x="1318702" y="3804392"/>
          <a:ext cx="9453481" cy="2569735"/>
        </p:xfrm>
        <a:graphic>
          <a:graphicData uri="http://schemas.openxmlformats.org/drawingml/2006/table">
            <a:tbl>
              <a:tblPr bandRow="1">
                <a:tableStyleId>{4C3C2611-4C71-4FC5-86AE-919BDF0F9419}</a:tableStyleId>
              </a:tblPr>
              <a:tblGrid>
                <a:gridCol w="3356040">
                  <a:extLst>
                    <a:ext uri="{9D8B030D-6E8A-4147-A177-3AD203B41FA5}">
                      <a16:colId xmlns:a16="http://schemas.microsoft.com/office/drawing/2014/main" val="20000"/>
                    </a:ext>
                  </a:extLst>
                </a:gridCol>
                <a:gridCol w="3154166">
                  <a:extLst>
                    <a:ext uri="{9D8B030D-6E8A-4147-A177-3AD203B41FA5}">
                      <a16:colId xmlns:a16="http://schemas.microsoft.com/office/drawing/2014/main" val="20001"/>
                    </a:ext>
                  </a:extLst>
                </a:gridCol>
                <a:gridCol w="2943275">
                  <a:extLst>
                    <a:ext uri="{9D8B030D-6E8A-4147-A177-3AD203B41FA5}">
                      <a16:colId xmlns:a16="http://schemas.microsoft.com/office/drawing/2014/main" val="20002"/>
                    </a:ext>
                  </a:extLst>
                </a:gridCol>
              </a:tblGrid>
              <a:tr h="2569735">
                <a:tc>
                  <a:txBody>
                    <a:bodyPr/>
                    <a:lstStyle/>
                    <a:p>
                      <a:pPr algn="l" defTabSz="457200">
                        <a:spcBef>
                          <a:spcPts val="800"/>
                        </a:spcBef>
                        <a:defRPr sz="1800"/>
                      </a:pPr>
                      <a:r>
                        <a:rPr lang="lv-LV" dirty="0">
                          <a:solidFill>
                            <a:schemeClr val="bg1"/>
                          </a:solidFill>
                        </a:rPr>
                        <a:t>1) Pieaugot pasūtījumu skaitam, nepieciešams automatizēt detaļu uzskaiti, to izlietojumu un pasūtīšanu (piemēram, skrūves, ko paši neražo)</a:t>
                      </a:r>
                    </a:p>
                    <a:p>
                      <a:pPr algn="l" defTabSz="457200">
                        <a:spcBef>
                          <a:spcPts val="800"/>
                        </a:spcBef>
                        <a:defRPr sz="1800"/>
                      </a:pPr>
                      <a:r>
                        <a:rPr lang="lv-LV" dirty="0">
                          <a:solidFill>
                            <a:schemeClr val="bg1"/>
                          </a:solidFill>
                        </a:rPr>
                        <a:t>2) Veidot dažādas atskaites, dinamikas</a:t>
                      </a:r>
                    </a:p>
                  </a:txBody>
                  <a:tcPr marL="121920" marR="121920" marT="60960" marB="60960" horzOverflow="overflow">
                    <a:lnL w="0">
                      <a:miter lim="400000"/>
                    </a:lnL>
                    <a:lnR w="6350">
                      <a:solidFill>
                        <a:srgbClr val="FFFFFF"/>
                      </a:solidFill>
                      <a:miter lim="400000"/>
                    </a:lnR>
                    <a:lnT w="0">
                      <a:miter lim="400000"/>
                    </a:lnT>
                    <a:lnB w="0">
                      <a:miter lim="400000"/>
                    </a:lnB>
                    <a:noFill/>
                  </a:tcPr>
                </a:tc>
                <a:tc>
                  <a:txBody>
                    <a:bodyPr/>
                    <a:lstStyle/>
                    <a:p>
                      <a:pPr algn="l" defTabSz="457200">
                        <a:lnSpc>
                          <a:spcPct val="150000"/>
                        </a:lnSpc>
                        <a:spcBef>
                          <a:spcPts val="800"/>
                        </a:spcBef>
                        <a:defRPr sz="1800"/>
                      </a:pPr>
                      <a:r>
                        <a:rPr lang="lv-LV" dirty="0">
                          <a:solidFill>
                            <a:schemeClr val="bg1"/>
                          </a:solidFill>
                        </a:rPr>
                        <a:t>Resursu vadības sistēma ERP</a:t>
                      </a:r>
                    </a:p>
                  </a:txBody>
                  <a:tcPr marL="121920" marR="121920" marT="60960" marB="60960" horzOverflow="overflow">
                    <a:lnL w="6350">
                      <a:solidFill>
                        <a:srgbClr val="FFFFFF"/>
                      </a:solidFill>
                      <a:miter lim="400000"/>
                    </a:lnL>
                    <a:lnR w="6350">
                      <a:solidFill>
                        <a:srgbClr val="FFFFFF"/>
                      </a:solidFill>
                      <a:miter lim="400000"/>
                    </a:lnR>
                    <a:lnT w="0">
                      <a:miter lim="400000"/>
                    </a:lnT>
                    <a:lnB w="0">
                      <a:miter lim="400000"/>
                    </a:lnB>
                    <a:noFill/>
                  </a:tcPr>
                </a:tc>
                <a:tc>
                  <a:txBody>
                    <a:bodyPr/>
                    <a:lstStyle/>
                    <a:p>
                      <a:pPr algn="l" defTabSz="457200">
                        <a:lnSpc>
                          <a:spcPts val="2800"/>
                        </a:lnSpc>
                        <a:spcBef>
                          <a:spcPts val="800"/>
                        </a:spcBef>
                        <a:defRPr sz="1800"/>
                      </a:pPr>
                      <a:r>
                        <a:rPr lang="lv-LV" dirty="0">
                          <a:solidFill>
                            <a:schemeClr val="bg1"/>
                          </a:solidFill>
                        </a:rPr>
                        <a:t>Ar ERP sistēmu, uzņēmums var plānot savus resursus un veidot dažādas atskaites</a:t>
                      </a:r>
                    </a:p>
                  </a:txBody>
                  <a:tcPr marL="121920" marR="121920" marT="60960" marB="60960" horzOverflow="overflow">
                    <a:lnL w="6350">
                      <a:solidFill>
                        <a:srgbClr val="FFFFFF"/>
                      </a:solidFill>
                      <a:miter lim="400000"/>
                    </a:lnL>
                    <a:lnR w="6350">
                      <a:solidFill>
                        <a:srgbClr val="FFFFFF"/>
                      </a:solidFill>
                      <a:miter lim="400000"/>
                    </a:lnR>
                    <a:lnT w="0">
                      <a:miter lim="400000"/>
                    </a:lnT>
                    <a:lnB w="0">
                      <a:miter lim="400000"/>
                    </a:lnB>
                    <a:noFill/>
                  </a:tcPr>
                </a:tc>
                <a:extLst>
                  <a:ext uri="{0D108BD9-81ED-4DB2-BD59-A6C34878D82A}">
                    <a16:rowId xmlns:a16="http://schemas.microsoft.com/office/drawing/2014/main" val="10000"/>
                  </a:ext>
                </a:extLst>
              </a:tr>
            </a:tbl>
          </a:graphicData>
        </a:graphic>
      </p:graphicFrame>
      <p:sp>
        <p:nvSpPr>
          <p:cNvPr id="24" name="TextBox 23">
            <a:extLst>
              <a:ext uri="{FF2B5EF4-FFF2-40B4-BE49-F238E27FC236}">
                <a16:creationId xmlns:a16="http://schemas.microsoft.com/office/drawing/2014/main" id="{1326A63B-3679-6A42-89DB-B7550A711594}"/>
              </a:ext>
            </a:extLst>
          </p:cNvPr>
          <p:cNvSpPr txBox="1"/>
          <p:nvPr/>
        </p:nvSpPr>
        <p:spPr>
          <a:xfrm>
            <a:off x="2002461" y="3347314"/>
            <a:ext cx="1391204"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lv-LV" sz="1600" b="1" i="0" u="none" strike="noStrike" kern="0" cap="none" spc="0" normalizeH="0" baseline="0" noProof="0" dirty="0">
                <a:ln>
                  <a:noFill/>
                </a:ln>
                <a:solidFill>
                  <a:schemeClr val="bg1"/>
                </a:solidFill>
                <a:effectLst/>
                <a:uLnTx/>
                <a:uFillTx/>
                <a:sym typeface="Proxima Nova Regular"/>
              </a:rPr>
              <a:t>PROBLĒMA</a:t>
            </a:r>
          </a:p>
        </p:txBody>
      </p:sp>
      <p:sp>
        <p:nvSpPr>
          <p:cNvPr id="25" name="TextBox 24">
            <a:extLst>
              <a:ext uri="{FF2B5EF4-FFF2-40B4-BE49-F238E27FC236}">
                <a16:creationId xmlns:a16="http://schemas.microsoft.com/office/drawing/2014/main" id="{8F157A97-4928-295A-51BE-B5D3AFC65E9E}"/>
              </a:ext>
            </a:extLst>
          </p:cNvPr>
          <p:cNvSpPr txBox="1"/>
          <p:nvPr/>
        </p:nvSpPr>
        <p:spPr>
          <a:xfrm>
            <a:off x="8181548" y="3368201"/>
            <a:ext cx="1391204"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lv-LV" sz="1600" b="1" i="0" u="none" strike="noStrike" kern="0" cap="none" spc="0" normalizeH="0" baseline="0" noProof="0" dirty="0">
                <a:ln>
                  <a:noFill/>
                </a:ln>
                <a:solidFill>
                  <a:schemeClr val="bg1"/>
                </a:solidFill>
                <a:effectLst/>
                <a:uLnTx/>
                <a:uFillTx/>
                <a:sym typeface="Proxima Nova Regular"/>
              </a:rPr>
              <a:t>IEGUVUMI</a:t>
            </a:r>
          </a:p>
        </p:txBody>
      </p:sp>
      <p:sp>
        <p:nvSpPr>
          <p:cNvPr id="26" name="TextBox 25">
            <a:extLst>
              <a:ext uri="{FF2B5EF4-FFF2-40B4-BE49-F238E27FC236}">
                <a16:creationId xmlns:a16="http://schemas.microsoft.com/office/drawing/2014/main" id="{08B9798B-8512-214B-EBDC-D42329608777}"/>
              </a:ext>
            </a:extLst>
          </p:cNvPr>
          <p:cNvSpPr txBox="1"/>
          <p:nvPr/>
        </p:nvSpPr>
        <p:spPr>
          <a:xfrm>
            <a:off x="5042673" y="3421193"/>
            <a:ext cx="1613497"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lv-LV" sz="1600" b="1" i="0" u="none" strike="noStrike" kern="0" cap="none" spc="0" normalizeH="0" baseline="0" noProof="0" dirty="0">
                <a:ln>
                  <a:noFill/>
                </a:ln>
                <a:solidFill>
                  <a:schemeClr val="bg1"/>
                </a:solidFill>
                <a:effectLst/>
                <a:uLnTx/>
                <a:uFillTx/>
                <a:sym typeface="Proxima Nova Regular"/>
              </a:rPr>
              <a:t>RISINĀJUMS</a:t>
            </a:r>
          </a:p>
        </p:txBody>
      </p:sp>
      <p:pic>
        <p:nvPicPr>
          <p:cNvPr id="4" name="D burts.png" descr="D burts.png">
            <a:extLst>
              <a:ext uri="{FF2B5EF4-FFF2-40B4-BE49-F238E27FC236}">
                <a16:creationId xmlns:a16="http://schemas.microsoft.com/office/drawing/2014/main" id="{882027BF-5F92-3B95-40BA-64732A5EE403}"/>
              </a:ext>
            </a:extLst>
          </p:cNvPr>
          <p:cNvPicPr>
            <a:picLocks noChangeAspect="1"/>
          </p:cNvPicPr>
          <p:nvPr/>
        </p:nvPicPr>
        <p:blipFill>
          <a:blip r:embed="rId3"/>
          <a:stretch>
            <a:fillRect/>
          </a:stretch>
        </p:blipFill>
        <p:spPr>
          <a:xfrm>
            <a:off x="-11793" y="412950"/>
            <a:ext cx="2128270" cy="2275348"/>
          </a:xfrm>
          <a:prstGeom prst="rect">
            <a:avLst/>
          </a:prstGeom>
          <a:ln w="12700">
            <a:miter lim="400000"/>
          </a:ln>
        </p:spPr>
      </p:pic>
      <p:cxnSp>
        <p:nvCxnSpPr>
          <p:cNvPr id="6" name="Straight Arrow Connector 5">
            <a:extLst>
              <a:ext uri="{FF2B5EF4-FFF2-40B4-BE49-F238E27FC236}">
                <a16:creationId xmlns:a16="http://schemas.microsoft.com/office/drawing/2014/main" id="{59EE7898-A984-B007-1560-939B7B8C9A9C}"/>
              </a:ext>
            </a:extLst>
          </p:cNvPr>
          <p:cNvCxnSpPr>
            <a:cxnSpLocks/>
          </p:cNvCxnSpPr>
          <p:nvPr/>
        </p:nvCxnSpPr>
        <p:spPr>
          <a:xfrm>
            <a:off x="1419817" y="3804392"/>
            <a:ext cx="2352782" cy="0"/>
          </a:xfrm>
          <a:prstGeom prst="straightConnector1">
            <a:avLst/>
          </a:prstGeom>
          <a:noFill/>
          <a:ln w="57150" cap="flat">
            <a:solidFill>
              <a:schemeClr val="bg1"/>
            </a:solidFill>
            <a:prstDash val="solid"/>
            <a:round/>
            <a:tailEnd type="triangle"/>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74F528F5-DA80-58B1-4FF1-96D91D9949B9}"/>
              </a:ext>
            </a:extLst>
          </p:cNvPr>
          <p:cNvCxnSpPr>
            <a:cxnSpLocks/>
          </p:cNvCxnSpPr>
          <p:nvPr/>
        </p:nvCxnSpPr>
        <p:spPr>
          <a:xfrm>
            <a:off x="4673031" y="3858717"/>
            <a:ext cx="2352782" cy="0"/>
          </a:xfrm>
          <a:prstGeom prst="straightConnector1">
            <a:avLst/>
          </a:prstGeom>
          <a:noFill/>
          <a:ln w="57150" cap="flat">
            <a:solidFill>
              <a:schemeClr val="bg1"/>
            </a:solidFill>
            <a:prstDash val="solid"/>
            <a:round/>
            <a:tailEnd type="triangle"/>
          </a:ln>
          <a:effectLst/>
          <a:sp3d/>
        </p:spPr>
        <p:style>
          <a:lnRef idx="0">
            <a:scrgbClr r="0" g="0" b="0"/>
          </a:lnRef>
          <a:fillRef idx="0">
            <a:scrgbClr r="0" g="0" b="0"/>
          </a:fillRef>
          <a:effectRef idx="0">
            <a:scrgbClr r="0" g="0" b="0"/>
          </a:effectRef>
          <a:fontRef idx="none"/>
        </p:style>
      </p:cxnSp>
      <p:cxnSp>
        <p:nvCxnSpPr>
          <p:cNvPr id="9" name="Straight Arrow Connector 8">
            <a:extLst>
              <a:ext uri="{FF2B5EF4-FFF2-40B4-BE49-F238E27FC236}">
                <a16:creationId xmlns:a16="http://schemas.microsoft.com/office/drawing/2014/main" id="{6E7B5EB9-7B91-A9DE-4A5D-5CB65623313C}"/>
              </a:ext>
            </a:extLst>
          </p:cNvPr>
          <p:cNvCxnSpPr>
            <a:cxnSpLocks/>
          </p:cNvCxnSpPr>
          <p:nvPr/>
        </p:nvCxnSpPr>
        <p:spPr>
          <a:xfrm>
            <a:off x="7828907" y="3797072"/>
            <a:ext cx="2352782" cy="0"/>
          </a:xfrm>
          <a:prstGeom prst="straightConnector1">
            <a:avLst/>
          </a:prstGeom>
          <a:noFill/>
          <a:ln w="57150" cap="flat">
            <a:solidFill>
              <a:schemeClr val="bg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833074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72E7B5-D182-E219-37D9-2317C7F55309}"/>
              </a:ext>
            </a:extLst>
          </p:cNvPr>
          <p:cNvSpPr/>
          <p:nvPr/>
        </p:nvSpPr>
        <p:spPr>
          <a:xfrm>
            <a:off x="1967024" y="0"/>
            <a:ext cx="9090837" cy="6858000"/>
          </a:xfrm>
          <a:prstGeom prst="rect">
            <a:avLst/>
          </a:prstGeom>
          <a:solidFill>
            <a:srgbClr val="203864">
              <a:alpha val="64000"/>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lv-LV" sz="3600" b="0" i="0" u="none" strike="noStrike" kern="0" cap="none" spc="0" normalizeH="0" baseline="0" noProof="0">
              <a:ln>
                <a:noFill/>
              </a:ln>
              <a:solidFill>
                <a:srgbClr val="132B6F"/>
              </a:solidFill>
              <a:effectLst/>
              <a:uLnTx/>
              <a:uFillTx/>
              <a:latin typeface="Proxima Nova Regular"/>
              <a:sym typeface="Proxima Nova Regular"/>
            </a:endParaRPr>
          </a:p>
        </p:txBody>
      </p:sp>
      <p:sp>
        <p:nvSpPr>
          <p:cNvPr id="60" name="Attiecināmās izmaksas:"/>
          <p:cNvSpPr txBox="1"/>
          <p:nvPr/>
        </p:nvSpPr>
        <p:spPr>
          <a:xfrm>
            <a:off x="2366457" y="235927"/>
            <a:ext cx="9239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2400">
                <a:solidFill>
                  <a:srgbClr val="8B8B8B"/>
                </a:solidFill>
                <a:latin typeface="Proxima Nova Bold"/>
                <a:ea typeface="Proxima Nova Bold"/>
                <a:cs typeface="Proxima Nova Bold"/>
                <a:sym typeface="Proxima Nova Bold"/>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2800" b="1" i="0" u="none" strike="noStrike" kern="0" cap="none" spc="0" normalizeH="0" baseline="0" noProof="0" dirty="0">
              <a:ln>
                <a:noFill/>
              </a:ln>
              <a:solidFill>
                <a:srgbClr val="142971"/>
              </a:solidFill>
              <a:effectLst/>
              <a:uLnTx/>
              <a:uFillTx/>
              <a:latin typeface="Proxima Nova Bold"/>
              <a:sym typeface="Proxima Nova Bold"/>
            </a:endParaRPr>
          </a:p>
        </p:txBody>
      </p:sp>
      <p:sp>
        <p:nvSpPr>
          <p:cNvPr id="61" name="gatavo risinājumu, aparatūras, sensoru, iekārtu, programmatūras un informācijas tehnoloģiju infrastruktūras iegādes, uzstādīšanas un pielāgošanas izmaksas…"/>
          <p:cNvSpPr txBox="1"/>
          <p:nvPr/>
        </p:nvSpPr>
        <p:spPr>
          <a:xfrm>
            <a:off x="2211519" y="995070"/>
            <a:ext cx="8601845" cy="563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457200" marR="0" lvl="0" indent="-4572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r>
              <a:rPr lang="lv-LV" sz="2000" dirty="0">
                <a:solidFill>
                  <a:schemeClr val="bg1"/>
                </a:solidFill>
              </a:rPr>
              <a:t>Gatavo risinājumu, aparatūras, sensoru, iekārtu, programmatūras un informācijas tehnoloģiju infrastruktūras iegādes, izstrādes,</a:t>
            </a:r>
            <a:r>
              <a:rPr lang="lv-LV" sz="2000" dirty="0">
                <a:solidFill>
                  <a:srgbClr val="FF0000"/>
                </a:solidFill>
              </a:rPr>
              <a:t> </a:t>
            </a:r>
            <a:r>
              <a:rPr lang="lv-LV" sz="2000" dirty="0" err="1">
                <a:solidFill>
                  <a:schemeClr val="bg1"/>
                </a:solidFill>
                <a:highlight>
                  <a:srgbClr val="008080"/>
                </a:highlight>
              </a:rPr>
              <a:t>prototipēšanas</a:t>
            </a:r>
            <a:r>
              <a:rPr lang="lv-LV" sz="2000" dirty="0">
                <a:solidFill>
                  <a:schemeClr val="bg1"/>
                </a:solidFill>
                <a:highlight>
                  <a:srgbClr val="008080"/>
                </a:highlight>
              </a:rPr>
              <a:t>, </a:t>
            </a:r>
            <a:r>
              <a:rPr lang="lv-LV" sz="2000" dirty="0">
                <a:solidFill>
                  <a:schemeClr val="bg1"/>
                </a:solidFill>
              </a:rPr>
              <a:t>uzstādīšanas un pielāgošanas izmaksas, tai skaitā licences iegādes izmaksas</a:t>
            </a:r>
          </a:p>
          <a:p>
            <a:pPr marL="457200" marR="0" lvl="0" indent="-4572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lang="lv-LV" sz="2000" dirty="0">
              <a:solidFill>
                <a:schemeClr val="bg1"/>
              </a:solidFill>
            </a:endParaRPr>
          </a:p>
          <a:p>
            <a:pPr marL="457200" marR="0" lvl="0" indent="-4572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r>
              <a:rPr lang="lv-LV" sz="2000" dirty="0">
                <a:solidFill>
                  <a:schemeClr val="bg1"/>
                </a:solidFill>
              </a:rPr>
              <a:t>Licences iegādes izmaksas iespējams attiecināt: ja licence attiecas uz konkrētās tehnoloģijas vai programmatūras ieviešanu investīcijas ietvaros </a:t>
            </a:r>
          </a:p>
          <a:p>
            <a:pPr marL="342900" marR="0" lvl="0" indent="-3429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lang="lv-LV" sz="2000" dirty="0">
              <a:solidFill>
                <a:schemeClr val="bg1"/>
              </a:solidFill>
            </a:endParaRPr>
          </a:p>
          <a:p>
            <a:pPr marL="457200" marR="0" lvl="0" indent="-4572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r>
              <a:rPr lang="lv-LV" sz="2000" dirty="0">
                <a:solidFill>
                  <a:schemeClr val="bg1"/>
                </a:solidFill>
                <a:highlight>
                  <a:srgbClr val="008080"/>
                </a:highlight>
              </a:rPr>
              <a:t>Iekārtu un programmatūras noma: tikai kā </a:t>
            </a:r>
            <a:r>
              <a:rPr lang="lv-LV" sz="2000" i="1" dirty="0" err="1">
                <a:solidFill>
                  <a:schemeClr val="bg1"/>
                </a:solidFill>
                <a:highlight>
                  <a:srgbClr val="008080"/>
                </a:highlight>
              </a:rPr>
              <a:t>de</a:t>
            </a:r>
            <a:r>
              <a:rPr lang="lv-LV" sz="2000" i="1" dirty="0">
                <a:solidFill>
                  <a:schemeClr val="bg1"/>
                </a:solidFill>
                <a:highlight>
                  <a:srgbClr val="008080"/>
                </a:highlight>
              </a:rPr>
              <a:t> </a:t>
            </a:r>
            <a:r>
              <a:rPr lang="lv-LV" sz="2000" i="1" dirty="0" err="1">
                <a:solidFill>
                  <a:schemeClr val="bg1"/>
                </a:solidFill>
                <a:highlight>
                  <a:srgbClr val="008080"/>
                </a:highlight>
              </a:rPr>
              <a:t>minimis</a:t>
            </a:r>
            <a:r>
              <a:rPr lang="lv-LV" sz="2000" dirty="0">
                <a:solidFill>
                  <a:schemeClr val="bg1"/>
                </a:solidFill>
                <a:highlight>
                  <a:srgbClr val="008080"/>
                </a:highlight>
              </a:rPr>
              <a:t> atbalsts</a:t>
            </a:r>
          </a:p>
          <a:p>
            <a:pPr marL="457200" marR="0" lvl="0" indent="-4572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lang="lv-LV" sz="2000" dirty="0">
              <a:solidFill>
                <a:srgbClr val="FF0000"/>
              </a:solidFill>
            </a:endParaRPr>
          </a:p>
          <a:p>
            <a:pPr marL="457200" indent="-457200" defTabSz="457200" hangingPunct="1">
              <a:buSzPct val="120000"/>
              <a:buFont typeface="Wingdings" panose="05000000000000000000" pitchFamily="2" charset="2"/>
              <a:buChar char="ü"/>
              <a:defRPr>
                <a:solidFill>
                  <a:srgbClr val="FFFFFF"/>
                </a:solidFill>
              </a:defRPr>
            </a:pPr>
            <a:r>
              <a:rPr kumimoji="0" lang="lv-LV" sz="2000" b="0" i="0" u="none" strike="noStrike" kern="0" cap="none" spc="0" normalizeH="0" baseline="0" noProof="0" dirty="0">
                <a:ln>
                  <a:noFill/>
                </a:ln>
                <a:solidFill>
                  <a:schemeClr val="bg1"/>
                </a:solidFill>
                <a:effectLst/>
                <a:uLnTx/>
                <a:uFillTx/>
                <a:sym typeface="Proxima Nova Regular"/>
              </a:rPr>
              <a:t>Konsultācijām par konkrēto iekārtu, programmatūru un risinājumiem </a:t>
            </a:r>
            <a:r>
              <a:rPr kumimoji="0" lang="lv-LV" sz="2400" b="0" i="0" u="none" strike="noStrike" kern="0" cap="none" spc="0" normalizeH="0" baseline="0" noProof="0" dirty="0">
                <a:ln>
                  <a:noFill/>
                </a:ln>
                <a:solidFill>
                  <a:schemeClr val="bg1"/>
                </a:solidFill>
                <a:effectLst/>
                <a:uLnTx/>
                <a:uFillTx/>
                <a:sym typeface="Proxima Nova Regular"/>
              </a:rPr>
              <a:t> </a:t>
            </a:r>
            <a:r>
              <a:rPr lang="lv-LV" sz="1600" i="1" dirty="0">
                <a:solidFill>
                  <a:schemeClr val="bg1"/>
                </a:solidFill>
              </a:rPr>
              <a:t>(</a:t>
            </a:r>
            <a:r>
              <a:rPr lang="lv-LV" sz="1600" i="1" dirty="0" err="1">
                <a:solidFill>
                  <a:schemeClr val="bg1"/>
                </a:solidFill>
              </a:rPr>
              <a:t>granta</a:t>
            </a:r>
            <a:r>
              <a:rPr lang="lv-LV" sz="1600" i="1" dirty="0">
                <a:solidFill>
                  <a:schemeClr val="bg1"/>
                </a:solidFill>
              </a:rPr>
              <a:t> daļa konsultāciju izmaksu segšanai, proporcionāli nevar pārsniegt </a:t>
            </a:r>
            <a:r>
              <a:rPr lang="lv-LV" sz="1600" i="1" dirty="0" err="1">
                <a:solidFill>
                  <a:schemeClr val="bg1"/>
                </a:solidFill>
              </a:rPr>
              <a:t>granta</a:t>
            </a:r>
            <a:r>
              <a:rPr lang="lv-LV" sz="1600" i="1" dirty="0">
                <a:solidFill>
                  <a:schemeClr val="bg1"/>
                </a:solidFill>
              </a:rPr>
              <a:t> daļu, kas paredzēta risinājumu izmaksu segšanai)</a:t>
            </a:r>
          </a:p>
          <a:p>
            <a:pPr defTabSz="457200" hangingPunct="1">
              <a:buSzPct val="120000"/>
              <a:defRPr>
                <a:solidFill>
                  <a:srgbClr val="FFFFFF"/>
                </a:solidFill>
              </a:defRPr>
            </a:pPr>
            <a:endParaRPr lang="lv-LV" sz="1600" i="1" dirty="0">
              <a:solidFill>
                <a:schemeClr val="bg1"/>
              </a:solidFill>
            </a:endParaRPr>
          </a:p>
          <a:p>
            <a:pPr marL="457200" indent="-457200" defTabSz="457200" hangingPunct="1">
              <a:buSzPct val="120000"/>
              <a:buFont typeface="Wingdings" panose="05000000000000000000" pitchFamily="2" charset="2"/>
              <a:buChar char="ü"/>
              <a:defRPr>
                <a:solidFill>
                  <a:srgbClr val="FFFFFF"/>
                </a:solidFill>
              </a:defRPr>
            </a:pPr>
            <a:endParaRPr lang="lv-LV" sz="1200" i="1" dirty="0">
              <a:solidFill>
                <a:schemeClr val="bg1"/>
              </a:solidFill>
            </a:endParaRPr>
          </a:p>
          <a:p>
            <a:pPr defTabSz="457200" hangingPunct="1">
              <a:buSzPct val="120000"/>
              <a:defRPr>
                <a:solidFill>
                  <a:srgbClr val="FFFFFF"/>
                </a:solidFill>
              </a:defRPr>
            </a:pPr>
            <a:r>
              <a:rPr lang="lv-LV" sz="1600" dirty="0">
                <a:solidFill>
                  <a:schemeClr val="bg1"/>
                </a:solidFill>
                <a:highlight>
                  <a:srgbClr val="008080"/>
                </a:highlight>
              </a:rPr>
              <a:t>	Ir atļauta iekārtas uzstādīšana ārpus projekta īstenošanas vietas rādījumu uzskaitei</a:t>
            </a:r>
          </a:p>
          <a:p>
            <a:pPr marL="457200" indent="-457200" defTabSz="457200" hangingPunct="1">
              <a:buSzPct val="120000"/>
              <a:buFont typeface="Courier New" panose="02070309020205020404" pitchFamily="49" charset="0"/>
              <a:buChar char="o"/>
              <a:defRPr>
                <a:solidFill>
                  <a:srgbClr val="FFFFFF"/>
                </a:solidFill>
              </a:defRPr>
            </a:pPr>
            <a:endParaRPr lang="lv-LV" sz="1600" i="1" dirty="0">
              <a:solidFill>
                <a:schemeClr val="bg1"/>
              </a:solidFill>
            </a:endParaRPr>
          </a:p>
          <a:p>
            <a:pPr marR="0" lvl="0" algn="l" defTabSz="457200" rtl="0" eaLnBrk="1" fontAlgn="auto" latinLnBrk="0" hangingPunct="1">
              <a:lnSpc>
                <a:spcPct val="100000"/>
              </a:lnSpc>
              <a:spcBef>
                <a:spcPts val="0"/>
              </a:spcBef>
              <a:spcAft>
                <a:spcPts val="0"/>
              </a:spcAft>
              <a:buClrTx/>
              <a:buSzPct val="120000"/>
              <a:tabLst/>
              <a:defRPr>
                <a:solidFill>
                  <a:srgbClr val="FFFFFF"/>
                </a:solidFill>
              </a:defRPr>
            </a:pPr>
            <a:endParaRPr kumimoji="0" lang="lv-LV" sz="2400" b="0" i="0" u="none" strike="noStrike" kern="0" cap="none" spc="0" normalizeH="0" baseline="0" noProof="0" dirty="0">
              <a:ln>
                <a:noFill/>
              </a:ln>
              <a:solidFill>
                <a:srgbClr val="2C5794"/>
              </a:solidFill>
              <a:effectLst/>
              <a:highlight>
                <a:srgbClr val="FFFF00"/>
              </a:highlight>
              <a:uLnTx/>
              <a:uFillTx/>
              <a:sym typeface="Proxima Nova Regular"/>
            </a:endParaRPr>
          </a:p>
        </p:txBody>
      </p:sp>
      <p:sp>
        <p:nvSpPr>
          <p:cNvPr id="11" name="Text Placeholder 1">
            <a:extLst>
              <a:ext uri="{FF2B5EF4-FFF2-40B4-BE49-F238E27FC236}">
                <a16:creationId xmlns:a16="http://schemas.microsoft.com/office/drawing/2014/main" id="{85D96699-607A-3DD7-EBEC-EF9224050354}"/>
              </a:ext>
            </a:extLst>
          </p:cNvPr>
          <p:cNvSpPr txBox="1"/>
          <p:nvPr/>
        </p:nvSpPr>
        <p:spPr>
          <a:xfrm>
            <a:off x="3391207" y="263880"/>
            <a:ext cx="5192602" cy="9905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marL="0" marR="0" lvl="0" indent="0" algn="ctr" defTabSz="1828800" rtl="0" eaLnBrk="1" fontAlgn="auto" latinLnBrk="0" hangingPunct="0">
              <a:lnSpc>
                <a:spcPct val="80000"/>
              </a:lnSpc>
              <a:spcBef>
                <a:spcPts val="2000"/>
              </a:spcBef>
              <a:spcAft>
                <a:spcPts val="0"/>
              </a:spcAft>
              <a:buClrTx/>
              <a:buSzTx/>
              <a:buFontTx/>
              <a:buNone/>
              <a:tabLst/>
              <a:defRPr/>
            </a:pPr>
            <a:r>
              <a:rPr kumimoji="0" lang="lv-LV" sz="3000" b="1" i="0" u="none" strike="noStrike" kern="1200" cap="none" spc="0" normalizeH="0" baseline="0" noProof="0" dirty="0">
                <a:ln>
                  <a:noFill/>
                </a:ln>
                <a:solidFill>
                  <a:srgbClr val="FFFFFF"/>
                </a:solidFill>
                <a:effectLst/>
                <a:uLnTx/>
                <a:uFillTx/>
                <a:cs typeface="Arial" panose="020B0604020202020204" pitchFamily="34" charset="0"/>
                <a:sym typeface="Proxima Nova Bold"/>
              </a:rPr>
              <a:t>Attiecināmās izmaksas</a:t>
            </a:r>
          </a:p>
          <a:p>
            <a:pPr marL="0" marR="0" lvl="0" indent="0" algn="ctr" defTabSz="1828800" rtl="0" eaLnBrk="1" fontAlgn="auto" latinLnBrk="0" hangingPunct="0">
              <a:lnSpc>
                <a:spcPct val="80000"/>
              </a:lnSpc>
              <a:spcBef>
                <a:spcPts val="2000"/>
              </a:spcBef>
              <a:spcAft>
                <a:spcPts val="0"/>
              </a:spcAft>
              <a:buClrTx/>
              <a:buSzTx/>
              <a:buFontTx/>
              <a:buNone/>
              <a:tabLst/>
              <a:defRPr/>
            </a:pPr>
            <a:endParaRPr kumimoji="0" lang="lv-LV" sz="2400" b="1" i="0" u="none" strike="noStrike" kern="0" cap="none" spc="0" normalizeH="0" baseline="0" noProof="0" dirty="0">
              <a:ln>
                <a:noFill/>
              </a:ln>
              <a:solidFill>
                <a:srgbClr val="FFFFFF"/>
              </a:solidFill>
              <a:effectLst/>
              <a:uLnTx/>
              <a:uFillTx/>
              <a:cs typeface="Arial" panose="020B0604020202020204" pitchFamily="34" charset="0"/>
              <a:sym typeface="Proxima Nova Regular"/>
            </a:endParaRPr>
          </a:p>
        </p:txBody>
      </p:sp>
      <p:pic>
        <p:nvPicPr>
          <p:cNvPr id="3" name="Picture 2">
            <a:extLst>
              <a:ext uri="{FF2B5EF4-FFF2-40B4-BE49-F238E27FC236}">
                <a16:creationId xmlns:a16="http://schemas.microsoft.com/office/drawing/2014/main" id="{F3AD2E2E-2BC1-07B5-E363-F103FAE497F0}"/>
              </a:ext>
            </a:extLst>
          </p:cNvPr>
          <p:cNvPicPr>
            <a:picLocks noChangeAspect="1"/>
          </p:cNvPicPr>
          <p:nvPr/>
        </p:nvPicPr>
        <p:blipFill>
          <a:blip r:embed="rId3"/>
          <a:stretch>
            <a:fillRect/>
          </a:stretch>
        </p:blipFill>
        <p:spPr>
          <a:xfrm>
            <a:off x="352157" y="300148"/>
            <a:ext cx="638175" cy="133350"/>
          </a:xfrm>
          <a:prstGeom prst="rect">
            <a:avLst/>
          </a:prstGeom>
        </p:spPr>
      </p:pic>
    </p:spTree>
    <p:extLst>
      <p:ext uri="{BB962C8B-B14F-4D97-AF65-F5344CB8AC3E}">
        <p14:creationId xmlns:p14="http://schemas.microsoft.com/office/powerpoint/2010/main" val="33559595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4E1D538-EC71-7EDE-EBD3-B2D549A6D146}"/>
              </a:ext>
            </a:extLst>
          </p:cNvPr>
          <p:cNvPicPr>
            <a:picLocks noChangeAspect="1"/>
          </p:cNvPicPr>
          <p:nvPr/>
        </p:nvPicPr>
        <p:blipFill>
          <a:blip r:embed="rId2"/>
          <a:stretch>
            <a:fillRect/>
          </a:stretch>
        </p:blipFill>
        <p:spPr>
          <a:xfrm>
            <a:off x="352157" y="113016"/>
            <a:ext cx="638175" cy="320481"/>
          </a:xfrm>
          <a:prstGeom prst="rect">
            <a:avLst/>
          </a:prstGeom>
        </p:spPr>
      </p:pic>
      <p:sp>
        <p:nvSpPr>
          <p:cNvPr id="4" name="Rectangle 4">
            <a:extLst>
              <a:ext uri="{FF2B5EF4-FFF2-40B4-BE49-F238E27FC236}">
                <a16:creationId xmlns:a16="http://schemas.microsoft.com/office/drawing/2014/main" id="{1ECC5DB6-9CA2-05C0-F5B4-DBB7ECB3562F}"/>
              </a:ext>
            </a:extLst>
          </p:cNvPr>
          <p:cNvSpPr/>
          <p:nvPr/>
        </p:nvSpPr>
        <p:spPr>
          <a:xfrm>
            <a:off x="0" y="0"/>
            <a:ext cx="12192000" cy="4715838"/>
          </a:xfrm>
          <a:prstGeom prst="rect">
            <a:avLst/>
          </a:prstGeom>
          <a:solidFill>
            <a:srgbClr val="203864">
              <a:alpha val="64000"/>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defRPr>
            </a:pPr>
            <a:endParaRPr kumimoji="0" lang="lv-LV" sz="3600" b="0" i="0" u="none" strike="noStrike" kern="0" cap="none" spc="0" normalizeH="0" baseline="0" noProof="0">
              <a:ln>
                <a:noFill/>
              </a:ln>
              <a:solidFill>
                <a:srgbClr val="132B6F"/>
              </a:solidFill>
              <a:effectLst/>
              <a:uLnTx/>
              <a:uFillTx/>
              <a:sym typeface="Proxima Nova Regular"/>
            </a:endParaRPr>
          </a:p>
        </p:txBody>
      </p:sp>
      <p:sp>
        <p:nvSpPr>
          <p:cNvPr id="5" name="gatavo risinājumu, aparatūras, sensoru, iekārtu, programmatūras un informācijas tehnoloģiju infrastruktūras iegādes, uzstādīšanas un pielāgošanas izmaksas…">
            <a:extLst>
              <a:ext uri="{FF2B5EF4-FFF2-40B4-BE49-F238E27FC236}">
                <a16:creationId xmlns:a16="http://schemas.microsoft.com/office/drawing/2014/main" id="{6AE332F5-76B7-C14E-6451-01D17B0604F5}"/>
              </a:ext>
            </a:extLst>
          </p:cNvPr>
          <p:cNvSpPr txBox="1"/>
          <p:nvPr/>
        </p:nvSpPr>
        <p:spPr>
          <a:xfrm>
            <a:off x="2403337" y="945092"/>
            <a:ext cx="8023123"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0" marR="0" lvl="0" indent="0" algn="l" defTabSz="457200" rtl="0" eaLnBrk="1" fontAlgn="auto" latinLnBrk="0" hangingPunct="0">
              <a:lnSpc>
                <a:spcPct val="100000"/>
              </a:lnSpc>
              <a:spcBef>
                <a:spcPts val="0"/>
              </a:spcBef>
              <a:spcAft>
                <a:spcPts val="600"/>
              </a:spcAft>
              <a:buClrTx/>
              <a:buSzPct val="100000"/>
              <a:buFontTx/>
              <a:buNone/>
              <a:tabLst/>
              <a:defRPr sz="2400">
                <a:solidFill>
                  <a:srgbClr val="FFFFFF"/>
                </a:solidFill>
              </a:defRPr>
            </a:pPr>
            <a:r>
              <a:rPr kumimoji="0" lang="lv-LV" sz="2400" b="0" i="0" u="none" strike="noStrike" kern="0" cap="none" spc="0" normalizeH="0" baseline="0" noProof="0" dirty="0">
                <a:ln>
                  <a:noFill/>
                </a:ln>
                <a:solidFill>
                  <a:schemeClr val="bg1"/>
                </a:solidFill>
                <a:effectLst/>
                <a:uLnTx/>
                <a:uFillTx/>
                <a:sym typeface="Proxima Nova Regular"/>
              </a:rPr>
              <a:t>Lai veiktu </a:t>
            </a:r>
            <a:r>
              <a:rPr kumimoji="0" lang="lv-LV" sz="2400" b="1" i="0" u="sng" strike="noStrike" kern="0" cap="none" spc="0" normalizeH="0" baseline="0" noProof="0" dirty="0">
                <a:ln>
                  <a:noFill/>
                </a:ln>
                <a:solidFill>
                  <a:schemeClr val="bg1"/>
                </a:solidFill>
                <a:effectLst/>
                <a:uLnTx/>
                <a:uFillTx/>
                <a:sym typeface="Proxima Nova Regular"/>
                <a:hlinkClick r:id="rId3">
                  <a:extLst>
                    <a:ext uri="{A12FA001-AC4F-418D-AE19-62706E023703}">
                      <ahyp:hlinkClr xmlns:ahyp="http://schemas.microsoft.com/office/drawing/2018/hyperlinkcolor" val="tx"/>
                    </a:ext>
                  </a:extLst>
                </a:hlinkClick>
              </a:rPr>
              <a:t>digitālā brieduma testu</a:t>
            </a:r>
            <a:r>
              <a:rPr kumimoji="0" lang="lv-LV" sz="2400" b="1" i="0" u="none" strike="noStrike" kern="0" cap="none" spc="0" normalizeH="0" baseline="0" noProof="0" dirty="0">
                <a:ln>
                  <a:noFill/>
                </a:ln>
                <a:solidFill>
                  <a:schemeClr val="bg1"/>
                </a:solidFill>
                <a:effectLst/>
                <a:uLnTx/>
                <a:uFillTx/>
                <a:sym typeface="Proxima Nova Regular"/>
                <a:hlinkClick r:id="rId3">
                  <a:extLst>
                    <a:ext uri="{A12FA001-AC4F-418D-AE19-62706E023703}">
                      <ahyp:hlinkClr xmlns:ahyp="http://schemas.microsoft.com/office/drawing/2018/hyperlinkcolor" val="tx"/>
                    </a:ext>
                  </a:extLst>
                </a:hlinkClick>
              </a:rPr>
              <a:t> </a:t>
            </a:r>
            <a:r>
              <a:rPr kumimoji="0" lang="lv-LV" sz="2400" b="0" i="0" u="none" strike="noStrike" kern="0" cap="none" spc="0" normalizeH="0" baseline="0" noProof="0" dirty="0">
                <a:ln>
                  <a:noFill/>
                </a:ln>
                <a:solidFill>
                  <a:schemeClr val="bg1"/>
                </a:solidFill>
                <a:effectLst/>
                <a:uLnTx/>
                <a:uFillTx/>
                <a:sym typeface="Proxima Nova Regular"/>
              </a:rPr>
              <a:t>un saņemtu </a:t>
            </a:r>
            <a:r>
              <a:rPr lang="lv-LV" sz="2400" dirty="0">
                <a:solidFill>
                  <a:schemeClr val="bg1"/>
                </a:solidFill>
              </a:rPr>
              <a:t>digitālās attīstības ceļa karti</a:t>
            </a:r>
            <a:r>
              <a:rPr kumimoji="0" lang="lv-LV" sz="2400" i="0" strike="noStrike" kern="0" cap="none" spc="0" normalizeH="0" baseline="0" noProof="0" dirty="0">
                <a:ln>
                  <a:noFill/>
                </a:ln>
                <a:solidFill>
                  <a:schemeClr val="bg1"/>
                </a:solidFill>
                <a:effectLst/>
                <a:uLnTx/>
                <a:uFillTx/>
                <a:sym typeface="Proxima Nova Regular"/>
              </a:rPr>
              <a:t>, </a:t>
            </a:r>
            <a:r>
              <a:rPr kumimoji="0" lang="lv-LV" sz="2400" b="0" i="0" u="none" strike="noStrike" kern="0" cap="none" spc="0" normalizeH="0" baseline="0" noProof="0" dirty="0">
                <a:ln>
                  <a:noFill/>
                </a:ln>
                <a:solidFill>
                  <a:schemeClr val="bg1"/>
                </a:solidFill>
                <a:effectLst/>
                <a:uLnTx/>
                <a:uFillTx/>
                <a:sym typeface="Proxima Nova Regular"/>
              </a:rPr>
              <a:t>sākotnēji jāvēršas:</a:t>
            </a:r>
          </a:p>
        </p:txBody>
      </p:sp>
      <p:pic>
        <p:nvPicPr>
          <p:cNvPr id="6" name="Image" descr="Image">
            <a:extLst>
              <a:ext uri="{FF2B5EF4-FFF2-40B4-BE49-F238E27FC236}">
                <a16:creationId xmlns:a16="http://schemas.microsoft.com/office/drawing/2014/main" id="{41BC324F-387E-DF7E-2B11-32559F81DB57}"/>
              </a:ext>
            </a:extLst>
          </p:cNvPr>
          <p:cNvPicPr>
            <a:picLocks noChangeAspect="1"/>
          </p:cNvPicPr>
          <p:nvPr/>
        </p:nvPicPr>
        <p:blipFill>
          <a:blip r:embed="rId4"/>
          <a:stretch>
            <a:fillRect/>
          </a:stretch>
        </p:blipFill>
        <p:spPr>
          <a:xfrm>
            <a:off x="7836207" y="5365892"/>
            <a:ext cx="3938481" cy="1034128"/>
          </a:xfrm>
          <a:prstGeom prst="rect">
            <a:avLst/>
          </a:prstGeom>
          <a:ln w="12700">
            <a:miter lim="400000"/>
          </a:ln>
        </p:spPr>
      </p:pic>
      <p:sp>
        <p:nvSpPr>
          <p:cNvPr id="8" name="TextBox 7">
            <a:extLst>
              <a:ext uri="{FF2B5EF4-FFF2-40B4-BE49-F238E27FC236}">
                <a16:creationId xmlns:a16="http://schemas.microsoft.com/office/drawing/2014/main" id="{A506D089-B42A-3628-7003-806F08AE2A15}"/>
              </a:ext>
            </a:extLst>
          </p:cNvPr>
          <p:cNvSpPr txBox="1"/>
          <p:nvPr/>
        </p:nvSpPr>
        <p:spPr>
          <a:xfrm>
            <a:off x="2391544" y="2132377"/>
            <a:ext cx="952538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Pct val="100000"/>
              <a:buFontTx/>
              <a:buNone/>
              <a:tabLst/>
              <a:defRPr>
                <a:solidFill>
                  <a:srgbClr val="FFFFFF"/>
                </a:solidFill>
              </a:defRPr>
            </a:pPr>
            <a:r>
              <a:rPr kumimoji="0" lang="lv-LV" sz="2000" b="0" i="0" u="none" strike="noStrike" kern="0" cap="none" spc="0" normalizeH="0" baseline="0" noProof="0" dirty="0">
                <a:ln>
                  <a:noFill/>
                </a:ln>
                <a:solidFill>
                  <a:schemeClr val="bg1"/>
                </a:solidFill>
                <a:effectLst/>
                <a:uLnTx/>
                <a:uFillTx/>
                <a:sym typeface="Proxima Nova Regular"/>
              </a:rPr>
              <a:t>LIAA atbalsta programmas ietvaros pieteikuma iesniedzējs sadarbojas ar Eiropas Digitālās inovācijas centru (EDIC), kuru attīsta</a:t>
            </a:r>
          </a:p>
          <a:p>
            <a:pPr marL="0" marR="0" lvl="0" indent="0" algn="l" defTabSz="457200" rtl="0" eaLnBrk="1" fontAlgn="auto" latinLnBrk="0" hangingPunct="0">
              <a:lnSpc>
                <a:spcPct val="100000"/>
              </a:lnSpc>
              <a:spcBef>
                <a:spcPts val="0"/>
              </a:spcBef>
              <a:spcAft>
                <a:spcPts val="0"/>
              </a:spcAft>
              <a:buClrTx/>
              <a:buSzPct val="100000"/>
              <a:buFontTx/>
              <a:buNone/>
              <a:tabLst/>
              <a:defRPr>
                <a:solidFill>
                  <a:srgbClr val="FFFFFF"/>
                </a:solidFill>
              </a:defRPr>
            </a:pPr>
            <a:r>
              <a:rPr kumimoji="0" lang="lv-LV" sz="2000" b="1" i="0" u="none" strike="noStrike" kern="0" cap="none" spc="0" normalizeH="0" baseline="0" noProof="0" dirty="0">
                <a:ln>
                  <a:noFill/>
                </a:ln>
                <a:solidFill>
                  <a:schemeClr val="bg1"/>
                </a:solidFill>
                <a:effectLst/>
                <a:uLnTx/>
                <a:uFillTx/>
                <a:sym typeface="Proxima Nova Regular"/>
              </a:rPr>
              <a:t>Latvijas IT Klasteris</a:t>
            </a:r>
          </a:p>
          <a:p>
            <a:pPr marL="0" marR="0" lvl="0" indent="0" algn="l" defTabSz="457200" rtl="0" eaLnBrk="1" fontAlgn="auto" latinLnBrk="0" hangingPunct="0">
              <a:lnSpc>
                <a:spcPct val="100000"/>
              </a:lnSpc>
              <a:spcBef>
                <a:spcPts val="0"/>
              </a:spcBef>
              <a:spcAft>
                <a:spcPts val="0"/>
              </a:spcAft>
              <a:buClrTx/>
              <a:buSzPct val="100000"/>
              <a:buFontTx/>
              <a:buNone/>
              <a:tabLst/>
              <a:defRPr>
                <a:solidFill>
                  <a:srgbClr val="FFFFFF"/>
                </a:solidFill>
              </a:defRPr>
            </a:pPr>
            <a:endParaRPr lang="lv-LV" sz="2000" b="1" dirty="0">
              <a:solidFill>
                <a:schemeClr val="bg1"/>
              </a:solidFill>
              <a:highlight>
                <a:srgbClr val="008080"/>
              </a:highlight>
            </a:endParaRPr>
          </a:p>
          <a:p>
            <a:pPr marL="0" marR="0" lvl="0" indent="0" algn="l" defTabSz="457200" rtl="0" eaLnBrk="1" fontAlgn="auto" latinLnBrk="0" hangingPunct="0">
              <a:lnSpc>
                <a:spcPct val="100000"/>
              </a:lnSpc>
              <a:spcBef>
                <a:spcPts val="0"/>
              </a:spcBef>
              <a:spcAft>
                <a:spcPts val="0"/>
              </a:spcAft>
              <a:buClrTx/>
              <a:buSzPct val="100000"/>
              <a:buFontTx/>
              <a:buNone/>
              <a:tabLst/>
              <a:defRPr>
                <a:solidFill>
                  <a:srgbClr val="FFFFFF"/>
                </a:solidFill>
              </a:defRPr>
            </a:pPr>
            <a:r>
              <a:rPr lang="lv-LV" sz="2000" dirty="0" err="1">
                <a:solidFill>
                  <a:schemeClr val="bg1"/>
                </a:solidFill>
                <a:highlight>
                  <a:srgbClr val="008080"/>
                </a:highlight>
              </a:rPr>
              <a:t>Prototipēšanas</a:t>
            </a:r>
            <a:r>
              <a:rPr lang="lv-LV" sz="2000" dirty="0">
                <a:solidFill>
                  <a:schemeClr val="bg1"/>
                </a:solidFill>
                <a:highlight>
                  <a:srgbClr val="008080"/>
                </a:highlight>
              </a:rPr>
              <a:t> gadījumā ceļa karti izsniedz </a:t>
            </a:r>
            <a:r>
              <a:rPr lang="lv-LV" sz="2000" dirty="0">
                <a:solidFill>
                  <a:schemeClr val="bg1"/>
                </a:solidFill>
                <a:highlight>
                  <a:srgbClr val="008080"/>
                </a:highlight>
                <a:hlinkClick r:id="rId5">
                  <a:extLst>
                    <a:ext uri="{A12FA001-AC4F-418D-AE19-62706E023703}">
                      <ahyp:hlinkClr xmlns:ahyp="http://schemas.microsoft.com/office/drawing/2018/hyperlinkcolor" val="tx"/>
                    </a:ext>
                  </a:extLst>
                </a:hlinkClick>
              </a:rPr>
              <a:t>Latvijas Digitālais akselerators </a:t>
            </a:r>
            <a:endParaRPr lang="lv-LV" sz="2000" dirty="0">
              <a:solidFill>
                <a:schemeClr val="bg1"/>
              </a:solidFill>
              <a:highlight>
                <a:srgbClr val="008080"/>
              </a:highlight>
            </a:endParaRPr>
          </a:p>
          <a:p>
            <a:pPr marL="0" marR="0" lvl="0" indent="0" algn="l" defTabSz="457200" rtl="0" eaLnBrk="1" fontAlgn="auto" latinLnBrk="0" hangingPunct="0">
              <a:lnSpc>
                <a:spcPct val="100000"/>
              </a:lnSpc>
              <a:spcBef>
                <a:spcPts val="0"/>
              </a:spcBef>
              <a:spcAft>
                <a:spcPts val="0"/>
              </a:spcAft>
              <a:buClrTx/>
              <a:buSzPct val="100000"/>
              <a:buFontTx/>
              <a:buNone/>
              <a:tabLst/>
              <a:defRPr>
                <a:solidFill>
                  <a:srgbClr val="FFFFFF"/>
                </a:solidFill>
              </a:defRPr>
            </a:pPr>
            <a:endParaRPr lang="lv-LV" sz="2000" dirty="0">
              <a:solidFill>
                <a:srgbClr val="FF0000"/>
              </a:solidFill>
              <a:highlight>
                <a:srgbClr val="FFFF00"/>
              </a:highlight>
            </a:endParaRPr>
          </a:p>
        </p:txBody>
      </p:sp>
      <p:sp>
        <p:nvSpPr>
          <p:cNvPr id="9" name="TextBox 8">
            <a:extLst>
              <a:ext uri="{FF2B5EF4-FFF2-40B4-BE49-F238E27FC236}">
                <a16:creationId xmlns:a16="http://schemas.microsoft.com/office/drawing/2014/main" id="{F5CBDD07-A21F-7764-2905-A3965EFBFBB7}"/>
              </a:ext>
            </a:extLst>
          </p:cNvPr>
          <p:cNvSpPr txBox="1"/>
          <p:nvPr/>
        </p:nvSpPr>
        <p:spPr>
          <a:xfrm>
            <a:off x="2403337" y="3959436"/>
            <a:ext cx="952538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Pct val="100000"/>
              <a:buFontTx/>
              <a:buNone/>
              <a:tabLst/>
              <a:defRPr>
                <a:solidFill>
                  <a:srgbClr val="FFFFFF"/>
                </a:solidFill>
              </a:defRPr>
            </a:pPr>
            <a:r>
              <a:rPr kumimoji="0" lang="lv-LV" sz="2000" b="0" i="0" u="none" strike="noStrike" kern="0" cap="none" spc="0" normalizeH="0" baseline="0" noProof="0" dirty="0">
                <a:ln>
                  <a:noFill/>
                </a:ln>
                <a:solidFill>
                  <a:schemeClr val="bg1"/>
                </a:solidFill>
                <a:effectLst/>
                <a:uLnTx/>
                <a:uFillTx/>
                <a:sym typeface="Proxima Nova Regular"/>
              </a:rPr>
              <a:t>EDIC pakalpojumi tiek sniegti saskaņā ar cenrādi (</a:t>
            </a:r>
            <a:r>
              <a:rPr kumimoji="0" lang="lv-LV" sz="2000" b="0" i="1" u="none" strike="noStrike" kern="0" cap="none" spc="0" normalizeH="0" baseline="0" noProof="0" dirty="0" err="1">
                <a:ln>
                  <a:noFill/>
                </a:ln>
                <a:solidFill>
                  <a:schemeClr val="bg1"/>
                </a:solidFill>
                <a:effectLst/>
                <a:uLnTx/>
                <a:uFillTx/>
                <a:sym typeface="Proxima Nova Regular"/>
              </a:rPr>
              <a:t>de</a:t>
            </a:r>
            <a:r>
              <a:rPr kumimoji="0" lang="lv-LV" sz="2000" b="0" i="1" u="none" strike="noStrike" kern="0" cap="none" spc="0" normalizeH="0" baseline="0" noProof="0" dirty="0">
                <a:ln>
                  <a:noFill/>
                </a:ln>
                <a:solidFill>
                  <a:schemeClr val="bg1"/>
                </a:solidFill>
                <a:effectLst/>
                <a:uLnTx/>
                <a:uFillTx/>
                <a:sym typeface="Proxima Nova Regular"/>
              </a:rPr>
              <a:t> </a:t>
            </a:r>
            <a:r>
              <a:rPr kumimoji="0" lang="lv-LV" sz="2000" b="0" i="1" u="none" strike="noStrike" kern="0" cap="none" spc="0" normalizeH="0" baseline="0" noProof="0" dirty="0" err="1">
                <a:ln>
                  <a:noFill/>
                </a:ln>
                <a:solidFill>
                  <a:schemeClr val="bg1"/>
                </a:solidFill>
                <a:effectLst/>
                <a:uLnTx/>
                <a:uFillTx/>
                <a:sym typeface="Proxima Nova Regular"/>
              </a:rPr>
              <a:t>minimis</a:t>
            </a:r>
            <a:r>
              <a:rPr kumimoji="0" lang="lv-LV" sz="2000" b="0" i="1" u="none" strike="noStrike" kern="0" cap="none" spc="0" normalizeH="0" baseline="0" noProof="0" dirty="0">
                <a:ln>
                  <a:noFill/>
                </a:ln>
                <a:solidFill>
                  <a:schemeClr val="bg1"/>
                </a:solidFill>
                <a:effectLst/>
                <a:uLnTx/>
                <a:uFillTx/>
                <a:sym typeface="Proxima Nova Regular"/>
              </a:rPr>
              <a:t> </a:t>
            </a:r>
            <a:r>
              <a:rPr kumimoji="0" lang="lv-LV" sz="2000" b="0" i="0" u="none" strike="noStrike" kern="0" cap="none" spc="0" normalizeH="0" baseline="0" noProof="0" dirty="0">
                <a:ln>
                  <a:noFill/>
                </a:ln>
                <a:solidFill>
                  <a:schemeClr val="bg1"/>
                </a:solidFill>
                <a:effectLst/>
                <a:uLnTx/>
                <a:uFillTx/>
                <a:sym typeface="Proxima Nova Regular"/>
              </a:rPr>
              <a:t>ietvaros)</a:t>
            </a:r>
          </a:p>
        </p:txBody>
      </p:sp>
      <p:pic>
        <p:nvPicPr>
          <p:cNvPr id="10" name="D burts.png" descr="D burts.png">
            <a:extLst>
              <a:ext uri="{FF2B5EF4-FFF2-40B4-BE49-F238E27FC236}">
                <a16:creationId xmlns:a16="http://schemas.microsoft.com/office/drawing/2014/main" id="{604A91B6-E19B-B4E7-596C-EFF32449BB75}"/>
              </a:ext>
            </a:extLst>
          </p:cNvPr>
          <p:cNvPicPr>
            <a:picLocks noChangeAspect="1"/>
          </p:cNvPicPr>
          <p:nvPr/>
        </p:nvPicPr>
        <p:blipFill>
          <a:blip r:embed="rId6"/>
          <a:stretch>
            <a:fillRect/>
          </a:stretch>
        </p:blipFill>
        <p:spPr>
          <a:xfrm>
            <a:off x="-11793" y="412950"/>
            <a:ext cx="2128270" cy="2275348"/>
          </a:xfrm>
          <a:prstGeom prst="rect">
            <a:avLst/>
          </a:prstGeom>
          <a:ln w="12700">
            <a:miter lim="400000"/>
          </a:ln>
        </p:spPr>
      </p:pic>
    </p:spTree>
    <p:extLst>
      <p:ext uri="{BB962C8B-B14F-4D97-AF65-F5344CB8AC3E}">
        <p14:creationId xmlns:p14="http://schemas.microsoft.com/office/powerpoint/2010/main" val="19527722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2C4968-23D8-7D5E-8A93-D28B7BB0AC2E}"/>
              </a:ext>
            </a:extLst>
          </p:cNvPr>
          <p:cNvPicPr>
            <a:picLocks noChangeAspect="1"/>
          </p:cNvPicPr>
          <p:nvPr/>
        </p:nvPicPr>
        <p:blipFill>
          <a:blip r:embed="rId3"/>
          <a:stretch>
            <a:fillRect/>
          </a:stretch>
        </p:blipFill>
        <p:spPr>
          <a:xfrm>
            <a:off x="297951" y="0"/>
            <a:ext cx="1550321" cy="2621781"/>
          </a:xfrm>
          <a:prstGeom prst="rect">
            <a:avLst/>
          </a:prstGeom>
        </p:spPr>
      </p:pic>
      <p:sp>
        <p:nvSpPr>
          <p:cNvPr id="7" name="Rectangle 4">
            <a:extLst>
              <a:ext uri="{FF2B5EF4-FFF2-40B4-BE49-F238E27FC236}">
                <a16:creationId xmlns:a16="http://schemas.microsoft.com/office/drawing/2014/main" id="{EE03BA79-8801-AF5B-9FB7-56DFFF5FF848}"/>
              </a:ext>
            </a:extLst>
          </p:cNvPr>
          <p:cNvSpPr/>
          <p:nvPr/>
        </p:nvSpPr>
        <p:spPr>
          <a:xfrm>
            <a:off x="755905" y="0"/>
            <a:ext cx="10785206" cy="5791113"/>
          </a:xfrm>
          <a:prstGeom prst="rect">
            <a:avLst/>
          </a:prstGeom>
          <a:solidFill>
            <a:srgbClr val="203864">
              <a:alpha val="63922"/>
            </a:srgbClr>
          </a:solidFill>
          <a:ln w="12700">
            <a:miter lim="400000"/>
          </a:ln>
        </p:spPr>
        <p:txBody>
          <a:bodyPr lIns="45718" tIns="45718" rIns="45718" bIns="45718" anchor="ctr"/>
          <a:lstStyle/>
          <a:p>
            <a:pPr>
              <a:defRPr sz="3600">
                <a:solidFill>
                  <a:srgbClr val="FFFFFF"/>
                </a:solidFill>
              </a:defRPr>
            </a:pPr>
            <a:endParaRPr lang="lv-LV" dirty="0">
              <a:solidFill>
                <a:srgbClr val="132B6F"/>
              </a:solidFill>
            </a:endParaRPr>
          </a:p>
        </p:txBody>
      </p:sp>
      <p:sp>
        <p:nvSpPr>
          <p:cNvPr id="4" name="TextBox 3">
            <a:extLst>
              <a:ext uri="{FF2B5EF4-FFF2-40B4-BE49-F238E27FC236}">
                <a16:creationId xmlns:a16="http://schemas.microsoft.com/office/drawing/2014/main" id="{3DFFE404-9CEA-00AD-6539-F034F5C44E23}"/>
              </a:ext>
            </a:extLst>
          </p:cNvPr>
          <p:cNvSpPr txBox="1"/>
          <p:nvPr/>
        </p:nvSpPr>
        <p:spPr>
          <a:xfrm>
            <a:off x="1282426" y="5991713"/>
            <a:ext cx="10511367" cy="829779"/>
          </a:xfrm>
          <a:prstGeom prst="rect">
            <a:avLst/>
          </a:prstGeom>
          <a:solidFill>
            <a:srgbClr val="404040">
              <a:alpha val="50000"/>
            </a:srgbClr>
          </a:solidFill>
          <a:ln>
            <a:solidFill>
              <a:srgbClr val="142971"/>
            </a:solidFill>
          </a:ln>
        </p:spPr>
        <p:style>
          <a:lnRef idx="0">
            <a:scrgbClr r="0" g="0" b="0"/>
          </a:lnRef>
          <a:fillRef idx="0">
            <a:scrgbClr r="0" g="0" b="0"/>
          </a:fillRef>
          <a:effectRef idx="0">
            <a:scrgbClr r="0" g="0" b="0"/>
          </a:effectRef>
          <a:fontRef idx="minor">
            <a:schemeClr val="lt1"/>
          </a:fontRef>
        </p:style>
        <p:txBody>
          <a:bodyPr wrap="square">
            <a:spAutoFit/>
          </a:bodyPr>
          <a:lstStyle/>
          <a:p>
            <a:pPr marL="158114" indent="-158114" defTabSz="457200">
              <a:lnSpc>
                <a:spcPct val="120000"/>
              </a:lnSpc>
              <a:spcBef>
                <a:spcPts val="300"/>
              </a:spcBef>
              <a:defRPr>
                <a:solidFill>
                  <a:srgbClr val="FFFFFF"/>
                </a:solidFill>
                <a:latin typeface="Proxima Nova Bold"/>
                <a:ea typeface="Proxima Nova Bold"/>
                <a:cs typeface="Proxima Nova Bold"/>
                <a:sym typeface="Proxima Nova Bold"/>
              </a:defRPr>
            </a:pPr>
            <a:r>
              <a:rPr lang="lv-LV" sz="2000" dirty="0">
                <a:solidFill>
                  <a:schemeClr val="bg1"/>
                </a:solidFill>
                <a:highlight>
                  <a:srgbClr val="008080"/>
                </a:highlight>
                <a:latin typeface="Proxima Nova Bold"/>
                <a:cs typeface="Arial" panose="020B0604020202020204" pitchFamily="34" charset="0"/>
              </a:rPr>
              <a:t>T</a:t>
            </a:r>
            <a:r>
              <a:rPr lang="lv-LV" sz="2000" dirty="0">
                <a:solidFill>
                  <a:schemeClr val="bg1"/>
                </a:solidFill>
                <a:highlight>
                  <a:srgbClr val="008080"/>
                </a:highlight>
                <a:cs typeface="Arial" panose="020B0604020202020204" pitchFamily="34" charset="0"/>
              </a:rPr>
              <a:t>urpmāk vienlaicīgi var iesniegt un īstenot vairākus projektus  </a:t>
            </a:r>
          </a:p>
          <a:p>
            <a:pPr marL="158114" indent="-158114" defTabSz="457200">
              <a:lnSpc>
                <a:spcPct val="120000"/>
              </a:lnSpc>
              <a:spcBef>
                <a:spcPts val="300"/>
              </a:spcBef>
              <a:defRPr>
                <a:solidFill>
                  <a:srgbClr val="FFFFFF"/>
                </a:solidFill>
                <a:latin typeface="Proxima Nova Bold"/>
                <a:ea typeface="Proxima Nova Bold"/>
                <a:cs typeface="Proxima Nova Bold"/>
                <a:sym typeface="Proxima Nova Bold"/>
              </a:defRPr>
            </a:pPr>
            <a:endParaRPr lang="lv-LV" sz="2000" dirty="0">
              <a:solidFill>
                <a:srgbClr val="FF0000"/>
              </a:solidFill>
              <a:highlight>
                <a:srgbClr val="FFFF00"/>
              </a:highlight>
              <a:latin typeface="Proxima Nova Bold"/>
            </a:endParaRPr>
          </a:p>
        </p:txBody>
      </p:sp>
      <p:sp>
        <p:nvSpPr>
          <p:cNvPr id="6" name="Text Placeholder 1">
            <a:extLst>
              <a:ext uri="{FF2B5EF4-FFF2-40B4-BE49-F238E27FC236}">
                <a16:creationId xmlns:a16="http://schemas.microsoft.com/office/drawing/2014/main" id="{BDDDD2CE-D326-8F94-876C-C91BFDB953B6}"/>
              </a:ext>
            </a:extLst>
          </p:cNvPr>
          <p:cNvSpPr txBox="1"/>
          <p:nvPr/>
        </p:nvSpPr>
        <p:spPr>
          <a:xfrm>
            <a:off x="3355860" y="366627"/>
            <a:ext cx="6734437" cy="9905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marL="0" marR="0" lvl="0" indent="0" algn="ctr" defTabSz="1828800" rtl="0" eaLnBrk="1" fontAlgn="auto" latinLnBrk="0" hangingPunct="0">
              <a:lnSpc>
                <a:spcPct val="80000"/>
              </a:lnSpc>
              <a:spcBef>
                <a:spcPts val="2000"/>
              </a:spcBef>
              <a:spcAft>
                <a:spcPts val="0"/>
              </a:spcAft>
              <a:buClrTx/>
              <a:buSzTx/>
              <a:buFontTx/>
              <a:buNone/>
              <a:tabLst/>
              <a:defRPr/>
            </a:pPr>
            <a:r>
              <a:rPr kumimoji="0" lang="lv-LV" sz="3000" b="1" i="0" u="none" strike="noStrike" kern="1200" cap="none" spc="0" normalizeH="0" baseline="0" noProof="0" dirty="0">
                <a:ln>
                  <a:noFill/>
                </a:ln>
                <a:solidFill>
                  <a:schemeClr val="bg1"/>
                </a:solidFill>
                <a:effectLst/>
                <a:highlight>
                  <a:srgbClr val="008080"/>
                </a:highlight>
                <a:uLnTx/>
                <a:uFillTx/>
                <a:cs typeface="Arial" panose="020B0604020202020204" pitchFamily="34" charset="0"/>
                <a:sym typeface="Proxima Nova Bold"/>
              </a:rPr>
              <a:t>Atbalsts vienam projektam</a:t>
            </a:r>
          </a:p>
          <a:p>
            <a:pPr marL="0" marR="0" lvl="0" indent="0" algn="ctr" defTabSz="1828800" rtl="0" eaLnBrk="1" fontAlgn="auto" latinLnBrk="0" hangingPunct="0">
              <a:lnSpc>
                <a:spcPct val="80000"/>
              </a:lnSpc>
              <a:spcBef>
                <a:spcPts val="2000"/>
              </a:spcBef>
              <a:spcAft>
                <a:spcPts val="0"/>
              </a:spcAft>
              <a:buClrTx/>
              <a:buSzTx/>
              <a:buFontTx/>
              <a:buNone/>
              <a:tabLst/>
              <a:defRPr/>
            </a:pPr>
            <a:endParaRPr kumimoji="0" lang="lv-LV" sz="2400" b="1" i="0" u="none" strike="noStrike" kern="0" cap="none" spc="0" normalizeH="0" baseline="0" noProof="0" dirty="0">
              <a:ln>
                <a:noFill/>
              </a:ln>
              <a:solidFill>
                <a:srgbClr val="FFFFFF"/>
              </a:solidFill>
              <a:effectLst/>
              <a:uLnTx/>
              <a:uFillTx/>
              <a:cs typeface="Arial" panose="020B0604020202020204" pitchFamily="34" charset="0"/>
              <a:sym typeface="Proxima Nova Regular"/>
            </a:endParaRPr>
          </a:p>
        </p:txBody>
      </p:sp>
      <p:graphicFrame>
        <p:nvGraphicFramePr>
          <p:cNvPr id="3" name="Table 2">
            <a:extLst>
              <a:ext uri="{FF2B5EF4-FFF2-40B4-BE49-F238E27FC236}">
                <a16:creationId xmlns:a16="http://schemas.microsoft.com/office/drawing/2014/main" id="{AAA9CA53-4599-6D21-1F7F-C761B5DD342E}"/>
              </a:ext>
            </a:extLst>
          </p:cNvPr>
          <p:cNvGraphicFramePr>
            <a:graphicFrameLocks noGrp="1"/>
          </p:cNvGraphicFramePr>
          <p:nvPr>
            <p:extLst>
              <p:ext uri="{D42A27DB-BD31-4B8C-83A1-F6EECF244321}">
                <p14:modId xmlns:p14="http://schemas.microsoft.com/office/powerpoint/2010/main" val="2415830815"/>
              </p:ext>
            </p:extLst>
          </p:nvPr>
        </p:nvGraphicFramePr>
        <p:xfrm>
          <a:off x="1103735" y="935353"/>
          <a:ext cx="10332360" cy="4299694"/>
        </p:xfrm>
        <a:graphic>
          <a:graphicData uri="http://schemas.openxmlformats.org/drawingml/2006/table">
            <a:tbl>
              <a:tblPr firstRow="1" firstCol="1" bandRow="1"/>
              <a:tblGrid>
                <a:gridCol w="2200800">
                  <a:extLst>
                    <a:ext uri="{9D8B030D-6E8A-4147-A177-3AD203B41FA5}">
                      <a16:colId xmlns:a16="http://schemas.microsoft.com/office/drawing/2014/main" val="1247455196"/>
                    </a:ext>
                  </a:extLst>
                </a:gridCol>
                <a:gridCol w="2929100">
                  <a:extLst>
                    <a:ext uri="{9D8B030D-6E8A-4147-A177-3AD203B41FA5}">
                      <a16:colId xmlns:a16="http://schemas.microsoft.com/office/drawing/2014/main" val="1287773447"/>
                    </a:ext>
                  </a:extLst>
                </a:gridCol>
                <a:gridCol w="5202460">
                  <a:extLst>
                    <a:ext uri="{9D8B030D-6E8A-4147-A177-3AD203B41FA5}">
                      <a16:colId xmlns:a16="http://schemas.microsoft.com/office/drawing/2014/main" val="717448017"/>
                    </a:ext>
                  </a:extLst>
                </a:gridCol>
              </a:tblGrid>
              <a:tr h="604147">
                <a:tc>
                  <a:txBody>
                    <a:bodyPr/>
                    <a:lstStyle/>
                    <a:p>
                      <a:pPr algn="l">
                        <a:lnSpc>
                          <a:spcPct val="107000"/>
                        </a:lnSpc>
                        <a:spcAft>
                          <a:spcPts val="800"/>
                        </a:spcAft>
                      </a:pPr>
                      <a:r>
                        <a:rPr lang="lv-LV" sz="1800" b="0" strike="noStrike" dirty="0">
                          <a:solidFill>
                            <a:schemeClr val="bg1"/>
                          </a:solidFill>
                          <a:effectLst/>
                          <a:latin typeface="+mn-lt"/>
                          <a:ea typeface="Calibri" panose="020F0502020204030204" pitchFamily="34" charset="0"/>
                          <a:cs typeface="Arial" panose="020B0604020202020204" pitchFamily="34" charset="0"/>
                        </a:rPr>
                        <a:t> A</a:t>
                      </a:r>
                      <a:r>
                        <a:rPr lang="lv-LV" sz="1800" b="0" dirty="0">
                          <a:solidFill>
                            <a:schemeClr val="bg1"/>
                          </a:solidFill>
                          <a:effectLst/>
                          <a:latin typeface="+mn-lt"/>
                          <a:ea typeface="Calibri" panose="020F0502020204030204" pitchFamily="34" charset="0"/>
                          <a:cs typeface="Arial" panose="020B0604020202020204" pitchFamily="34" charset="0"/>
                        </a:rPr>
                        <a:t>tbalsta apmērs</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2400" b="1" dirty="0">
                          <a:solidFill>
                            <a:schemeClr val="bg1"/>
                          </a:solidFill>
                          <a:effectLst/>
                          <a:highlight>
                            <a:srgbClr val="008080"/>
                          </a:highlight>
                          <a:latin typeface="+mn-lt"/>
                          <a:ea typeface="Calibri" panose="020F0502020204030204" pitchFamily="34" charset="0"/>
                          <a:cs typeface="Arial" panose="020B0604020202020204" pitchFamily="34" charset="0"/>
                        </a:rPr>
                        <a:t>Līdz 9 999 EUR</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tc>
                  <a:txBody>
                    <a:bodyPr/>
                    <a:lstStyle/>
                    <a:p>
                      <a:pPr algn="ctr">
                        <a:lnSpc>
                          <a:spcPct val="107000"/>
                        </a:lnSpc>
                        <a:spcAft>
                          <a:spcPts val="800"/>
                        </a:spcAft>
                      </a:pPr>
                      <a:r>
                        <a:rPr lang="lv-LV" sz="2400" b="1" dirty="0">
                          <a:solidFill>
                            <a:schemeClr val="bg1"/>
                          </a:solidFill>
                          <a:effectLst/>
                          <a:latin typeface="+mn-lt"/>
                          <a:ea typeface="Calibri" panose="020F0502020204030204" pitchFamily="34" charset="0"/>
                          <a:cs typeface="Arial" panose="020B0604020202020204" pitchFamily="34" charset="0"/>
                        </a:rPr>
                        <a:t>Līdz 100 000 EUR</a:t>
                      </a: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106991618"/>
                  </a:ext>
                </a:extLst>
              </a:tr>
              <a:tr h="846271">
                <a:tc>
                  <a:txBody>
                    <a:bodyPr/>
                    <a:lstStyle/>
                    <a:p>
                      <a:pPr algn="l">
                        <a:lnSpc>
                          <a:spcPct val="107000"/>
                        </a:lnSpc>
                        <a:spcAft>
                          <a:spcPts val="800"/>
                        </a:spcAft>
                      </a:pPr>
                      <a:r>
                        <a:rPr lang="lv-LV" sz="1800" dirty="0">
                          <a:solidFill>
                            <a:schemeClr val="bg1"/>
                          </a:solidFill>
                          <a:effectLst/>
                          <a:latin typeface="+mn-lt"/>
                          <a:ea typeface="Calibri" panose="020F0502020204030204" pitchFamily="34" charset="0"/>
                          <a:cs typeface="Arial" panose="020B0604020202020204" pitchFamily="34" charset="0"/>
                        </a:rPr>
                        <a:t> Atbalsta intensitāte</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2400" b="0" dirty="0">
                          <a:solidFill>
                            <a:schemeClr val="bg1"/>
                          </a:solidFill>
                          <a:effectLst/>
                          <a:latin typeface="+mn-lt"/>
                          <a:ea typeface="Calibri" panose="020F0502020204030204" pitchFamily="34" charset="0"/>
                          <a:cs typeface="Arial" panose="020B0604020202020204" pitchFamily="34" charset="0"/>
                        </a:rPr>
                        <a:t>100%</a:t>
                      </a:r>
                    </a:p>
                    <a:p>
                      <a:pPr marL="0" marR="0" lvl="0" indent="0" algn="ctr" defTabSz="914400" rtl="0" eaLnBrk="1" fontAlgn="auto" latinLnBrk="0" hangingPunct="1">
                        <a:lnSpc>
                          <a:spcPct val="107000"/>
                        </a:lnSpc>
                        <a:spcBef>
                          <a:spcPts val="0"/>
                        </a:spcBef>
                        <a:spcAft>
                          <a:spcPts val="800"/>
                        </a:spcAft>
                        <a:buClrTx/>
                        <a:buSzTx/>
                        <a:buFontTx/>
                        <a:buNone/>
                        <a:tabLst/>
                        <a:defRPr/>
                      </a:pPr>
                      <a:r>
                        <a:rPr lang="lv-LV" sz="1600" b="0" dirty="0">
                          <a:solidFill>
                            <a:schemeClr val="bg1"/>
                          </a:solidFill>
                          <a:effectLst/>
                          <a:latin typeface="+mn-lt"/>
                          <a:ea typeface="Calibri" panose="020F0502020204030204" pitchFamily="34" charset="0"/>
                          <a:cs typeface="Arial" panose="020B0604020202020204" pitchFamily="34" charset="0"/>
                        </a:rPr>
                        <a:t>(konsultāciju izmaksas 50%)</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tc>
                  <a:txBody>
                    <a:bodyPr/>
                    <a:lstStyle/>
                    <a:p>
                      <a:pPr algn="ctr">
                        <a:lnSpc>
                          <a:spcPct val="107000"/>
                        </a:lnSpc>
                        <a:spcAft>
                          <a:spcPts val="800"/>
                        </a:spcAft>
                      </a:pPr>
                      <a:r>
                        <a:rPr lang="lv-LV" sz="2400" b="0" dirty="0">
                          <a:solidFill>
                            <a:schemeClr val="bg1"/>
                          </a:solidFill>
                          <a:effectLst/>
                          <a:latin typeface="+mn-lt"/>
                          <a:ea typeface="Calibri" panose="020F0502020204030204" pitchFamily="34" charset="0"/>
                          <a:cs typeface="Arial" panose="020B0604020202020204" pitchFamily="34" charset="0"/>
                        </a:rPr>
                        <a:t>30-60%</a:t>
                      </a: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28575" cap="flat" cmpd="sng" algn="ctr">
                      <a:solidFill>
                        <a:schemeClr val="bg1"/>
                      </a:solidFill>
                      <a:prstDash val="sysDot"/>
                      <a:round/>
                      <a:headEnd type="none" w="med" len="med"/>
                      <a:tailEnd type="none" w="med" len="med"/>
                    </a:lnT>
                    <a:lnB w="2857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4049922703"/>
                  </a:ext>
                </a:extLst>
              </a:tr>
              <a:tr h="1324992">
                <a:tc>
                  <a:txBody>
                    <a:bodyPr/>
                    <a:lstStyle/>
                    <a:p>
                      <a:pPr algn="l">
                        <a:lnSpc>
                          <a:spcPct val="107000"/>
                        </a:lnSpc>
                        <a:spcAft>
                          <a:spcPts val="800"/>
                        </a:spcAft>
                      </a:pPr>
                      <a:r>
                        <a:rPr lang="lv-LV" sz="1800" b="1" dirty="0">
                          <a:solidFill>
                            <a:schemeClr val="bg1"/>
                          </a:solidFill>
                          <a:effectLst/>
                          <a:latin typeface="+mn-lt"/>
                          <a:ea typeface="Calibri" panose="020F0502020204030204" pitchFamily="34" charset="0"/>
                          <a:cs typeface="Arial" panose="020B0604020202020204" pitchFamily="34" charset="0"/>
                        </a:rPr>
                        <a:t> </a:t>
                      </a:r>
                      <a:endParaRPr lang="lv-LV" sz="1800" dirty="0">
                        <a:solidFill>
                          <a:schemeClr val="bg1"/>
                        </a:solidFill>
                        <a:effectLst/>
                        <a:latin typeface="+mn-lt"/>
                        <a:ea typeface="Calibri" panose="020F0502020204030204" pitchFamily="34" charset="0"/>
                        <a:cs typeface="Arial" panose="020B0604020202020204" pitchFamily="34" charset="0"/>
                      </a:endParaRPr>
                    </a:p>
                    <a:p>
                      <a:pPr algn="l">
                        <a:lnSpc>
                          <a:spcPct val="107000"/>
                        </a:lnSpc>
                        <a:spcAft>
                          <a:spcPts val="800"/>
                        </a:spcAft>
                      </a:pPr>
                      <a:r>
                        <a:rPr lang="lv-LV" sz="1800" b="0" strike="noStrike" dirty="0">
                          <a:solidFill>
                            <a:schemeClr val="bg1"/>
                          </a:solidFill>
                          <a:effectLst/>
                          <a:latin typeface="+mn-lt"/>
                          <a:ea typeface="Calibri" panose="020F0502020204030204" pitchFamily="34" charset="0"/>
                          <a:cs typeface="Arial" panose="020B0604020202020204" pitchFamily="34" charset="0"/>
                        </a:rPr>
                        <a:t> A</a:t>
                      </a:r>
                      <a:r>
                        <a:rPr lang="lv-LV" sz="1800" b="0" dirty="0">
                          <a:solidFill>
                            <a:schemeClr val="bg1"/>
                          </a:solidFill>
                          <a:effectLst/>
                          <a:latin typeface="+mn-lt"/>
                          <a:ea typeface="Calibri" panose="020F0502020204030204" pitchFamily="34" charset="0"/>
                          <a:cs typeface="Arial" panose="020B0604020202020204" pitchFamily="34" charset="0"/>
                        </a:rPr>
                        <a:t>tbalsta saņēmēji</a:t>
                      </a:r>
                      <a:endParaRPr lang="lv-LV" sz="1800" dirty="0">
                        <a:solidFill>
                          <a:schemeClr val="bg1"/>
                        </a:solidFill>
                        <a:effectLst/>
                        <a:latin typeface="+mn-lt"/>
                        <a:ea typeface="Calibri" panose="020F0502020204030204" pitchFamily="34" charset="0"/>
                        <a:cs typeface="Arial" panose="020B0604020202020204" pitchFamily="34" charset="0"/>
                      </a:endParaRPr>
                    </a:p>
                  </a:txBody>
                  <a:tcPr marL="24631" marR="24631" marT="0" marB="0">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2857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20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Komersanti (IK</a:t>
                      </a:r>
                      <a:r>
                        <a:rPr lang="lv-LV" sz="2000" b="0" i="0" u="none" strike="noStrike" cap="none" spc="0" baseline="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 MVK </a:t>
                      </a:r>
                      <a:r>
                        <a:rPr lang="lv-LV" sz="20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un lielie), t.</a:t>
                      </a:r>
                      <a:r>
                        <a:rPr lang="lv-LV" sz="2000" b="0" i="0" u="none" strike="noStrike" cap="none" spc="0" baseline="0" dirty="0">
                          <a:ln>
                            <a:noFill/>
                          </a:ln>
                          <a:solidFill>
                            <a:schemeClr val="bg1"/>
                          </a:solidFill>
                          <a:effectLst/>
                          <a:highlight>
                            <a:srgbClr val="008080"/>
                          </a:highlight>
                          <a:uFillTx/>
                          <a:latin typeface="+mn-lt"/>
                          <a:ea typeface="+mn-ea"/>
                          <a:cs typeface="Arial" panose="020B0604020202020204" pitchFamily="34" charset="0"/>
                          <a:sym typeface="Proxima Nova Regular"/>
                        </a:rPr>
                        <a:t>sk. ārvalstu filiāles, kooperatīvās sabiedrības,</a:t>
                      </a:r>
                      <a:r>
                        <a:rPr lang="lv-LV" sz="20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 </a:t>
                      </a:r>
                      <a:r>
                        <a:rPr lang="lv-LV" sz="2000" b="0" i="0" u="none" strike="noStrike" cap="none" spc="0" baseline="0" dirty="0">
                          <a:ln>
                            <a:noFill/>
                          </a:ln>
                          <a:solidFill>
                            <a:schemeClr val="bg1"/>
                          </a:solidFill>
                          <a:effectLst/>
                          <a:highlight>
                            <a:srgbClr val="008080"/>
                          </a:highlight>
                          <a:uFillTx/>
                          <a:latin typeface="+mn-lt"/>
                          <a:ea typeface="+mn-ea"/>
                          <a:cs typeface="Arial" panose="020B0604020202020204" pitchFamily="34" charset="0"/>
                          <a:sym typeface="Proxima Nova Regular"/>
                        </a:rPr>
                        <a:t>zemnieku saimniecības, </a:t>
                      </a:r>
                      <a:r>
                        <a:rPr lang="lv-LV" sz="20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biedrības, nodibinājumi</a:t>
                      </a:r>
                      <a:br>
                        <a:rPr lang="lv-LV" sz="20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br>
                      <a:r>
                        <a:rPr lang="lv-LV" sz="2000" b="0" i="0" u="none" strike="noStrike"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pētniecības organizācijas</a:t>
                      </a:r>
                      <a:r>
                        <a:rPr lang="lv-LV" sz="2000" b="0" i="0" u="none" strike="noStrike" cap="none" spc="0" baseline="0" dirty="0">
                          <a:ln>
                            <a:noFill/>
                          </a:ln>
                          <a:solidFill>
                            <a:schemeClr val="bg1"/>
                          </a:solidFill>
                          <a:effectLst/>
                          <a:highlight>
                            <a:srgbClr val="008080"/>
                          </a:highlight>
                          <a:uFillTx/>
                          <a:latin typeface="+mn-lt"/>
                          <a:ea typeface="+mn-ea"/>
                          <a:cs typeface="Arial" panose="020B0604020202020204" pitchFamily="34" charset="0"/>
                          <a:sym typeface="Proxima Nova Regular"/>
                        </a:rPr>
                        <a:t>, publiskas personas kapitālsabiedrības</a:t>
                      </a: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2857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lv-LV" sz="800" b="0" i="0" u="none" strike="noStrike" cap="none" spc="0" baseline="0" dirty="0">
                        <a:ln>
                          <a:noFill/>
                        </a:ln>
                        <a:solidFill>
                          <a:schemeClr val="bg1"/>
                        </a:solidFill>
                        <a:effectLst/>
                        <a:uFillTx/>
                        <a:latin typeface="+mn-lt"/>
                        <a:ea typeface="Calibri" panose="020F0502020204030204" pitchFamily="34" charset="0"/>
                        <a:cs typeface="Arial" panose="020B0604020202020204" pitchFamily="34" charset="0"/>
                        <a:sym typeface="Proxima Nova Regular"/>
                      </a:endParaRP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2857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2207174972"/>
                  </a:ext>
                </a:extLst>
              </a:tr>
              <a:tr h="826149">
                <a:tc>
                  <a:txBody>
                    <a:bodyPr/>
                    <a:lstStyle/>
                    <a:p>
                      <a:pPr algn="l">
                        <a:lnSpc>
                          <a:spcPct val="107000"/>
                        </a:lnSpc>
                        <a:spcAft>
                          <a:spcPts val="800"/>
                        </a:spcAft>
                      </a:pPr>
                      <a:r>
                        <a:rPr lang="lv-LV" sz="1800" dirty="0">
                          <a:solidFill>
                            <a:schemeClr val="bg1"/>
                          </a:solidFill>
                          <a:effectLst/>
                          <a:latin typeface="+mn-lt"/>
                          <a:ea typeface="Calibri" panose="020F0502020204030204" pitchFamily="34" charset="0"/>
                          <a:cs typeface="Arial" panose="020B0604020202020204" pitchFamily="34" charset="0"/>
                        </a:rPr>
                        <a:t> Atbalsts saskaņā ar</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tc>
                  <a:txBody>
                    <a:bodyPr/>
                    <a:lstStyle/>
                    <a:p>
                      <a:pPr algn="ctr">
                        <a:lnSpc>
                          <a:spcPct val="107000"/>
                        </a:lnSpc>
                        <a:spcAft>
                          <a:spcPts val="800"/>
                        </a:spcAft>
                      </a:pPr>
                      <a:r>
                        <a:rPr lang="lv-LV" sz="2400" b="0" i="1" u="none" strike="noStrike" kern="1200" cap="none" spc="0" baseline="0" dirty="0">
                          <a:ln>
                            <a:noFill/>
                          </a:ln>
                          <a:solidFill>
                            <a:schemeClr val="bg1"/>
                          </a:solidFill>
                          <a:effectLst/>
                          <a:uFillTx/>
                          <a:latin typeface="+mn-lt"/>
                          <a:ea typeface="+mn-ea"/>
                          <a:cs typeface="+mn-cs"/>
                          <a:sym typeface="Proxima Nova Regular"/>
                        </a:rPr>
                        <a:t>De </a:t>
                      </a:r>
                      <a:r>
                        <a:rPr lang="lv-LV" sz="2400" b="0" i="1" u="none" strike="noStrike" kern="1200" cap="none" spc="0" baseline="0" dirty="0" err="1">
                          <a:ln>
                            <a:noFill/>
                          </a:ln>
                          <a:solidFill>
                            <a:schemeClr val="bg1"/>
                          </a:solidFill>
                          <a:effectLst/>
                          <a:uFillTx/>
                          <a:latin typeface="+mn-lt"/>
                          <a:ea typeface="+mn-ea"/>
                          <a:cs typeface="+mn-cs"/>
                          <a:sym typeface="Proxima Nova Regular"/>
                        </a:rPr>
                        <a:t>minimis</a:t>
                      </a:r>
                      <a:endParaRPr lang="lv-LV" sz="2400" b="0" i="1" u="none" strike="noStrike" kern="1200" cap="none" spc="0" baseline="0" dirty="0">
                        <a:ln>
                          <a:noFill/>
                        </a:ln>
                        <a:solidFill>
                          <a:schemeClr val="bg1"/>
                        </a:solidFill>
                        <a:effectLst/>
                        <a:uFillTx/>
                        <a:latin typeface="+mn-lt"/>
                        <a:ea typeface="+mn-ea"/>
                        <a:cs typeface="+mn-cs"/>
                        <a:sym typeface="Proxima Nova Regular"/>
                      </a:endParaRP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tc>
                  <a:txBody>
                    <a:bodyPr/>
                    <a:lstStyle/>
                    <a:p>
                      <a:pPr algn="ctr">
                        <a:lnSpc>
                          <a:spcPct val="107000"/>
                        </a:lnSpc>
                        <a:spcAft>
                          <a:spcPts val="800"/>
                        </a:spcAft>
                      </a:pPr>
                      <a:r>
                        <a:rPr lang="lv-LV" sz="2400" b="0" i="0" u="none" strike="noStrike" kern="1200" cap="none" spc="0" baseline="0">
                          <a:ln>
                            <a:noFill/>
                          </a:ln>
                          <a:solidFill>
                            <a:schemeClr val="bg1"/>
                          </a:solidFill>
                          <a:effectLst/>
                          <a:uFillTx/>
                          <a:latin typeface="+mn-lt"/>
                          <a:ea typeface="+mn-ea"/>
                          <a:cs typeface="+mn-cs"/>
                          <a:sym typeface="Proxima Nova Regular"/>
                        </a:rPr>
                        <a:t>Reģionālais atbalsts </a:t>
                      </a:r>
                      <a:endParaRPr lang="lv-LV" sz="2400" b="0" i="0" u="none" strike="noStrike" kern="1200" cap="none" spc="0" baseline="0" dirty="0">
                        <a:ln>
                          <a:noFill/>
                        </a:ln>
                        <a:solidFill>
                          <a:schemeClr val="bg1"/>
                        </a:solidFill>
                        <a:effectLst/>
                        <a:uFillTx/>
                        <a:latin typeface="+mn-lt"/>
                        <a:ea typeface="+mn-ea"/>
                        <a:cs typeface="+mn-cs"/>
                        <a:sym typeface="Proxima Nova Regular"/>
                      </a:endParaRPr>
                    </a:p>
                    <a:p>
                      <a:pPr algn="ctr">
                        <a:lnSpc>
                          <a:spcPct val="107000"/>
                        </a:lnSpc>
                        <a:spcAft>
                          <a:spcPts val="800"/>
                        </a:spcAft>
                      </a:pPr>
                      <a:r>
                        <a:rPr lang="lv-LV" sz="2400" b="0" i="0" u="none" strike="noStrike" kern="1200" cap="none" spc="0" baseline="0" dirty="0">
                          <a:ln>
                            <a:noFill/>
                          </a:ln>
                          <a:solidFill>
                            <a:schemeClr val="bg1"/>
                          </a:solidFill>
                          <a:effectLst/>
                          <a:uFillTx/>
                          <a:latin typeface="+mn-lt"/>
                          <a:ea typeface="+mn-ea"/>
                          <a:cs typeface="+mn-cs"/>
                          <a:sym typeface="Proxima Nova Regular"/>
                        </a:rPr>
                        <a:t>vai </a:t>
                      </a:r>
                      <a:r>
                        <a:rPr lang="lv-LV" sz="2400" b="0" i="1" u="none" strike="noStrike" kern="1200" cap="none" spc="0" baseline="0" dirty="0" err="1">
                          <a:ln>
                            <a:noFill/>
                          </a:ln>
                          <a:solidFill>
                            <a:schemeClr val="bg1"/>
                          </a:solidFill>
                          <a:effectLst/>
                          <a:uFillTx/>
                          <a:latin typeface="+mn-lt"/>
                          <a:ea typeface="+mn-ea"/>
                          <a:cs typeface="+mn-cs"/>
                          <a:sym typeface="Proxima Nova Regular"/>
                        </a:rPr>
                        <a:t>de</a:t>
                      </a:r>
                      <a:r>
                        <a:rPr lang="lv-LV" sz="2400" b="0" i="1" u="none" strike="noStrike" kern="1200" cap="none" spc="0" baseline="0" dirty="0">
                          <a:ln>
                            <a:noFill/>
                          </a:ln>
                          <a:solidFill>
                            <a:schemeClr val="bg1"/>
                          </a:solidFill>
                          <a:effectLst/>
                          <a:uFillTx/>
                          <a:latin typeface="+mn-lt"/>
                          <a:ea typeface="+mn-ea"/>
                          <a:cs typeface="+mn-cs"/>
                          <a:sym typeface="Proxima Nova Regular"/>
                        </a:rPr>
                        <a:t> </a:t>
                      </a:r>
                      <a:r>
                        <a:rPr lang="lv-LV" sz="2400" b="0" i="1" u="none" strike="noStrike" kern="1200" cap="none" spc="0" baseline="0" dirty="0" err="1">
                          <a:ln>
                            <a:noFill/>
                          </a:ln>
                          <a:solidFill>
                            <a:schemeClr val="bg1"/>
                          </a:solidFill>
                          <a:effectLst/>
                          <a:uFillTx/>
                          <a:latin typeface="+mn-lt"/>
                          <a:ea typeface="+mn-ea"/>
                          <a:cs typeface="+mn-cs"/>
                          <a:sym typeface="Proxima Nova Regular"/>
                        </a:rPr>
                        <a:t>minimis</a:t>
                      </a:r>
                      <a:endParaRPr lang="lv-LV" sz="2400" b="0" i="1" u="none" strike="noStrike" kern="1200" cap="none" spc="0" baseline="0" dirty="0">
                        <a:ln>
                          <a:noFill/>
                        </a:ln>
                        <a:solidFill>
                          <a:schemeClr val="bg1"/>
                        </a:solidFill>
                        <a:effectLst/>
                        <a:uFillTx/>
                        <a:latin typeface="+mn-lt"/>
                        <a:ea typeface="+mn-ea"/>
                        <a:cs typeface="+mn-cs"/>
                        <a:sym typeface="Proxima Nova Regular"/>
                      </a:endParaRP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3186849847"/>
                  </a:ext>
                </a:extLst>
              </a:tr>
              <a:tr h="675225">
                <a:tc>
                  <a:txBody>
                    <a:bodyPr/>
                    <a:lstStyle/>
                    <a:p>
                      <a:pPr algn="l">
                        <a:lnSpc>
                          <a:spcPct val="107000"/>
                        </a:lnSpc>
                        <a:spcAft>
                          <a:spcPts val="800"/>
                        </a:spcAft>
                      </a:pPr>
                      <a:r>
                        <a:rPr lang="lv-LV" sz="1800" dirty="0">
                          <a:solidFill>
                            <a:schemeClr val="bg1"/>
                          </a:solidFill>
                          <a:effectLst/>
                          <a:latin typeface="+mn-lt"/>
                          <a:ea typeface="Calibri" panose="020F0502020204030204" pitchFamily="34" charset="0"/>
                          <a:cs typeface="Arial" panose="020B0604020202020204" pitchFamily="34" charset="0"/>
                        </a:rPr>
                        <a:t>Atbalstāmo darbību īstenošanas laiks</a:t>
                      </a:r>
                    </a:p>
                  </a:txBody>
                  <a:tcPr marL="24631" marR="24631" marT="0" marB="0" anchor="ctr">
                    <a:lnL w="12700" cap="flat" cmpd="sng" algn="ctr">
                      <a:solidFill>
                        <a:schemeClr val="bg1">
                          <a:lumMod val="75000"/>
                        </a:schemeClr>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tc>
                  <a:txBody>
                    <a:bodyPr/>
                    <a:lstStyle/>
                    <a:p>
                      <a:pPr algn="ctr">
                        <a:lnSpc>
                          <a:spcPct val="107000"/>
                        </a:lnSpc>
                        <a:spcAft>
                          <a:spcPts val="800"/>
                        </a:spcAft>
                      </a:pPr>
                      <a:r>
                        <a:rPr lang="lv-LV" sz="2400" b="0" kern="1200" dirty="0">
                          <a:solidFill>
                            <a:schemeClr val="bg1"/>
                          </a:solidFill>
                          <a:effectLst/>
                          <a:latin typeface="+mn-lt"/>
                          <a:ea typeface="Calibri" panose="020F0502020204030204" pitchFamily="34" charset="0"/>
                          <a:cs typeface="Arial" panose="020B0604020202020204" pitchFamily="34" charset="0"/>
                        </a:rPr>
                        <a:t>12 mēnešu laikā</a:t>
                      </a:r>
                    </a:p>
                  </a:txBody>
                  <a:tcPr marL="24631" marR="24631" marT="0" marB="0"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tc>
                  <a:txBody>
                    <a:bodyPr/>
                    <a:lstStyle/>
                    <a:p>
                      <a:pPr marL="0" algn="ctr" defTabSz="914400" rtl="0" eaLnBrk="1" latinLnBrk="0" hangingPunct="1">
                        <a:lnSpc>
                          <a:spcPct val="107000"/>
                        </a:lnSpc>
                        <a:spcAft>
                          <a:spcPts val="800"/>
                        </a:spcAft>
                      </a:pPr>
                      <a:r>
                        <a:rPr lang="lv-LV" sz="2400" b="0" i="0" u="none" strike="noStrike" kern="1200" cap="none" spc="0" baseline="0" dirty="0">
                          <a:ln>
                            <a:noFill/>
                          </a:ln>
                          <a:solidFill>
                            <a:schemeClr val="bg1"/>
                          </a:solidFill>
                          <a:effectLst/>
                          <a:highlight>
                            <a:srgbClr val="008080"/>
                          </a:highlight>
                          <a:uFillTx/>
                          <a:latin typeface="+mn-lt"/>
                          <a:ea typeface="Calibri" panose="020F0502020204030204" pitchFamily="34" charset="0"/>
                          <a:cs typeface="Arial" panose="020B0604020202020204" pitchFamily="34" charset="0"/>
                          <a:sym typeface="Proxima Nova Regular"/>
                        </a:rPr>
                        <a:t>līdz 31.03.2026</a:t>
                      </a:r>
                    </a:p>
                  </a:txBody>
                  <a:tcPr marL="24631" marR="24631" marT="0" marB="0" anchor="ctr">
                    <a:lnL w="28575" cap="flat" cmpd="sng" algn="ctr">
                      <a:solidFill>
                        <a:schemeClr val="bg1"/>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724061761"/>
                  </a:ext>
                </a:extLst>
              </a:tr>
            </a:tbl>
          </a:graphicData>
        </a:graphic>
      </p:graphicFrame>
    </p:spTree>
    <p:extLst>
      <p:ext uri="{BB962C8B-B14F-4D97-AF65-F5344CB8AC3E}">
        <p14:creationId xmlns:p14="http://schemas.microsoft.com/office/powerpoint/2010/main" val="2522299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59E2E-FB3C-A97D-212C-9E85CA9C257B}"/>
              </a:ext>
            </a:extLst>
          </p:cNvPr>
          <p:cNvPicPr>
            <a:picLocks noChangeAspect="1"/>
          </p:cNvPicPr>
          <p:nvPr/>
        </p:nvPicPr>
        <p:blipFill>
          <a:blip r:embed="rId3"/>
          <a:stretch>
            <a:fillRect/>
          </a:stretch>
        </p:blipFill>
        <p:spPr>
          <a:xfrm>
            <a:off x="295712" y="235927"/>
            <a:ext cx="1550321" cy="2621781"/>
          </a:xfrm>
          <a:prstGeom prst="rect">
            <a:avLst/>
          </a:prstGeom>
        </p:spPr>
      </p:pic>
      <p:sp>
        <p:nvSpPr>
          <p:cNvPr id="2" name="Rectangle 4">
            <a:extLst>
              <a:ext uri="{FF2B5EF4-FFF2-40B4-BE49-F238E27FC236}">
                <a16:creationId xmlns:a16="http://schemas.microsoft.com/office/drawing/2014/main" id="{3372E7B5-D182-E219-37D9-2317C7F55309}"/>
              </a:ext>
            </a:extLst>
          </p:cNvPr>
          <p:cNvSpPr/>
          <p:nvPr/>
        </p:nvSpPr>
        <p:spPr>
          <a:xfrm>
            <a:off x="776346" y="169334"/>
            <a:ext cx="10514951" cy="6519331"/>
          </a:xfrm>
          <a:prstGeom prst="rect">
            <a:avLst/>
          </a:prstGeom>
          <a:solidFill>
            <a:srgbClr val="203864">
              <a:alpha val="64000"/>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lv-LV" sz="3600" b="0" i="0" u="none" strike="noStrike" kern="0" cap="none" spc="0" normalizeH="0" baseline="0" noProof="0">
              <a:ln>
                <a:noFill/>
              </a:ln>
              <a:solidFill>
                <a:srgbClr val="132B6F"/>
              </a:solidFill>
              <a:effectLst/>
              <a:uLnTx/>
              <a:uFillTx/>
              <a:latin typeface="Proxima Nova Regular"/>
              <a:sym typeface="Proxima Nova Regular"/>
            </a:endParaRPr>
          </a:p>
        </p:txBody>
      </p:sp>
      <p:sp>
        <p:nvSpPr>
          <p:cNvPr id="60" name="Attiecināmās izmaksas:"/>
          <p:cNvSpPr txBox="1"/>
          <p:nvPr/>
        </p:nvSpPr>
        <p:spPr>
          <a:xfrm>
            <a:off x="2366457" y="235927"/>
            <a:ext cx="9239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2400">
                <a:solidFill>
                  <a:srgbClr val="8B8B8B"/>
                </a:solidFill>
                <a:latin typeface="Proxima Nova Bold"/>
                <a:ea typeface="Proxima Nova Bold"/>
                <a:cs typeface="Proxima Nova Bold"/>
                <a:sym typeface="Proxima Nova Bold"/>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2800" b="1" i="0" u="none" strike="noStrike" kern="0" cap="none" spc="0" normalizeH="0" baseline="0" noProof="0" dirty="0">
              <a:ln>
                <a:noFill/>
              </a:ln>
              <a:solidFill>
                <a:srgbClr val="142971"/>
              </a:solidFill>
              <a:effectLst/>
              <a:uLnTx/>
              <a:uFillTx/>
              <a:latin typeface="Proxima Nova Bold"/>
              <a:sym typeface="Proxima Nova Bold"/>
            </a:endParaRPr>
          </a:p>
        </p:txBody>
      </p:sp>
      <p:sp>
        <p:nvSpPr>
          <p:cNvPr id="61" name="gatavo risinājumu, aparatūras, sensoru, iekārtu, programmatūras un informācijas tehnoloģiju infrastruktūras iegādes, uzstādīšanas un pielāgošanas izmaksas…"/>
          <p:cNvSpPr txBox="1"/>
          <p:nvPr/>
        </p:nvSpPr>
        <p:spPr>
          <a:xfrm>
            <a:off x="900703" y="1154175"/>
            <a:ext cx="10166901" cy="427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marR="0" lvl="0" indent="-342900" algn="l"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r>
              <a:rPr kumimoji="0" lang="lv-LV" sz="2000" b="0" i="0" u="none" strike="noStrike" kern="0" cap="none" spc="0" normalizeH="0" baseline="0" noProof="0" dirty="0">
                <a:ln>
                  <a:noFill/>
                </a:ln>
                <a:solidFill>
                  <a:schemeClr val="bg1"/>
                </a:solidFill>
                <a:effectLst/>
                <a:uLnTx/>
                <a:uFillTx/>
                <a:sym typeface="Proxima Nova Regular"/>
              </a:rPr>
              <a:t>Atbalsta programmas </a:t>
            </a:r>
            <a:r>
              <a:rPr kumimoji="0" lang="lv-LV" sz="2000" b="1" i="0" u="none" strike="noStrike" kern="0" cap="none" spc="0" normalizeH="0" baseline="0" noProof="0" dirty="0">
                <a:ln>
                  <a:noFill/>
                </a:ln>
                <a:solidFill>
                  <a:schemeClr val="bg1"/>
                </a:solidFill>
                <a:effectLst/>
                <a:uLnTx/>
                <a:uFillTx/>
                <a:sym typeface="Proxima Nova Regular"/>
              </a:rPr>
              <a:t>īstenošanas vieta ir Latvijas Republika</a:t>
            </a:r>
          </a:p>
          <a:p>
            <a:pPr marL="342900" marR="0" lvl="0" indent="-342900" algn="l"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lang="lv-LV" sz="2000" dirty="0">
              <a:solidFill>
                <a:schemeClr val="bg1"/>
              </a:solidFill>
            </a:endParaRPr>
          </a:p>
          <a:p>
            <a:pPr marL="342900" marR="0" lvl="0" indent="-3429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r>
              <a:rPr lang="lv-LV" sz="2000" dirty="0">
                <a:solidFill>
                  <a:schemeClr val="bg1"/>
                </a:solidFill>
              </a:rPr>
              <a:t>Atbalstāmās darbības var uzsākt pēc pieteikuma iesniegšanas, bet tās </a:t>
            </a:r>
            <a:r>
              <a:rPr lang="lv-LV" sz="2000" b="1" dirty="0">
                <a:solidFill>
                  <a:schemeClr val="bg1"/>
                </a:solidFill>
              </a:rPr>
              <a:t>nevar būt pabeigtas pirms līguma noslēgšanas ar LIAA </a:t>
            </a:r>
          </a:p>
          <a:p>
            <a:pPr marR="0" lvl="0" algn="just" defTabSz="457200" rtl="0" eaLnBrk="1" fontAlgn="auto" latinLnBrk="0" hangingPunct="1">
              <a:lnSpc>
                <a:spcPct val="100000"/>
              </a:lnSpc>
              <a:spcBef>
                <a:spcPts val="0"/>
              </a:spcBef>
              <a:spcAft>
                <a:spcPts val="0"/>
              </a:spcAft>
              <a:buClrTx/>
              <a:buSzPct val="120000"/>
              <a:tabLst/>
              <a:defRPr>
                <a:solidFill>
                  <a:srgbClr val="FFFFFF"/>
                </a:solidFill>
              </a:defRPr>
            </a:pPr>
            <a:endParaRPr lang="lv-LV" sz="2000" dirty="0">
              <a:solidFill>
                <a:schemeClr val="bg1"/>
              </a:solidFill>
              <a:highlight>
                <a:srgbClr val="00FFFF"/>
              </a:highlight>
            </a:endParaRPr>
          </a:p>
          <a:p>
            <a:pPr marL="342900" marR="0" lvl="0" indent="-3429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r>
              <a:rPr lang="lv-LV" sz="2000" dirty="0">
                <a:solidFill>
                  <a:schemeClr val="bg1"/>
                </a:solidFill>
              </a:rPr>
              <a:t>Attiecināmas izmaksas un iepirkuma līguma priekšmets pieteikumā tiek iekļauts saskaņā ar </a:t>
            </a:r>
            <a:r>
              <a:rPr lang="lv-LV" sz="2000" b="1" dirty="0">
                <a:solidFill>
                  <a:schemeClr val="bg1"/>
                </a:solidFill>
              </a:rPr>
              <a:t>digitālās attīstības ceļa karti </a:t>
            </a:r>
            <a:r>
              <a:rPr lang="lv-LV" sz="2000" dirty="0">
                <a:solidFill>
                  <a:schemeClr val="bg1"/>
                </a:solidFill>
              </a:rPr>
              <a:t>(pieteikumam pievienojamais dokuments), kuru ir izsniedzis </a:t>
            </a:r>
            <a:r>
              <a:rPr kumimoji="0" lang="lv-LV" sz="2000" i="0" u="none" strike="noStrike" kern="0" cap="none" spc="0" normalizeH="0" baseline="0" noProof="0" dirty="0">
                <a:ln>
                  <a:noFill/>
                </a:ln>
                <a:solidFill>
                  <a:schemeClr val="bg1"/>
                </a:solidFill>
                <a:effectLst/>
                <a:uLnTx/>
                <a:uFillTx/>
                <a:sym typeface="Proxima Nova Regular"/>
              </a:rPr>
              <a:t>Eiropas Digitālās inovācijas </a:t>
            </a:r>
            <a:r>
              <a:rPr lang="lv-LV" sz="2000" dirty="0">
                <a:solidFill>
                  <a:schemeClr val="bg1"/>
                </a:solidFill>
              </a:rPr>
              <a:t>centrs (Latvijas IT Klasteris) </a:t>
            </a:r>
            <a:r>
              <a:rPr lang="lv-LV" sz="2000" dirty="0">
                <a:solidFill>
                  <a:schemeClr val="bg1"/>
                </a:solidFill>
                <a:highlight>
                  <a:srgbClr val="008080"/>
                </a:highlight>
              </a:rPr>
              <a:t>vai </a:t>
            </a:r>
            <a:r>
              <a:rPr lang="lv-LV" sz="2000" dirty="0" err="1">
                <a:solidFill>
                  <a:schemeClr val="bg1"/>
                </a:solidFill>
                <a:highlight>
                  <a:srgbClr val="008080"/>
                </a:highlight>
              </a:rPr>
              <a:t>prototipēšanas</a:t>
            </a:r>
            <a:r>
              <a:rPr lang="lv-LV" sz="2000" dirty="0">
                <a:solidFill>
                  <a:schemeClr val="bg1"/>
                </a:solidFill>
                <a:highlight>
                  <a:srgbClr val="008080"/>
                </a:highlight>
              </a:rPr>
              <a:t> gadījumā Latvijas Digitālais akselerators</a:t>
            </a:r>
          </a:p>
          <a:p>
            <a:pPr marL="342900" marR="0" lvl="0" indent="-3429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lang="lv-LV" sz="2000" dirty="0">
              <a:solidFill>
                <a:schemeClr val="bg1"/>
              </a:solidFill>
              <a:highlight>
                <a:srgbClr val="FFFF00"/>
              </a:highlight>
            </a:endParaRPr>
          </a:p>
          <a:p>
            <a:pPr marL="342900" marR="0" lvl="0" indent="-342900" algn="just"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lang="lv-LV" sz="2400" dirty="0">
              <a:solidFill>
                <a:schemeClr val="bg1"/>
              </a:solidFill>
              <a:highlight>
                <a:srgbClr val="FFFF00"/>
              </a:highlight>
            </a:endParaRPr>
          </a:p>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FFFFF"/>
                </a:solidFill>
              </a:defRPr>
            </a:pPr>
            <a:endParaRPr kumimoji="0" lang="lv-LV" sz="2400" b="0" i="0" u="none" strike="noStrike" kern="0" cap="none" spc="0" normalizeH="0" baseline="0" noProof="0" dirty="0">
              <a:ln>
                <a:noFill/>
              </a:ln>
              <a:solidFill>
                <a:schemeClr val="bg1"/>
              </a:solidFill>
              <a:effectLst/>
              <a:highlight>
                <a:srgbClr val="FFFF00"/>
              </a:highlight>
              <a:uLnTx/>
              <a:uFillTx/>
              <a:sym typeface="Proxima Nova Regular"/>
            </a:endParaRPr>
          </a:p>
          <a:p>
            <a:pPr marL="457200" marR="0" lvl="0" indent="-457200" algn="l" defTabSz="457200" rtl="0" eaLnBrk="1" fontAlgn="auto" latinLnBrk="0" hangingPunct="1">
              <a:lnSpc>
                <a:spcPct val="100000"/>
              </a:lnSpc>
              <a:spcBef>
                <a:spcPts val="0"/>
              </a:spcBef>
              <a:spcAft>
                <a:spcPts val="0"/>
              </a:spcAft>
              <a:buClrTx/>
              <a:buSzPct val="120000"/>
              <a:buFont typeface="Wingdings" panose="05000000000000000000" pitchFamily="2" charset="2"/>
              <a:buChar char="ü"/>
              <a:tabLst/>
              <a:defRPr>
                <a:solidFill>
                  <a:srgbClr val="FFFFFF"/>
                </a:solidFill>
              </a:defRPr>
            </a:pPr>
            <a:endParaRPr kumimoji="0" lang="lv-LV" sz="2400" b="0" i="0" u="none" strike="noStrike" kern="0" cap="none" spc="0" normalizeH="0" baseline="0" noProof="0" dirty="0">
              <a:ln>
                <a:noFill/>
              </a:ln>
              <a:solidFill>
                <a:schemeClr val="bg1"/>
              </a:solidFill>
              <a:effectLst/>
              <a:highlight>
                <a:srgbClr val="FFFF00"/>
              </a:highlight>
              <a:uLnTx/>
              <a:uFillTx/>
              <a:sym typeface="Proxima Nova Regular"/>
            </a:endParaRPr>
          </a:p>
        </p:txBody>
      </p:sp>
      <p:sp>
        <p:nvSpPr>
          <p:cNvPr id="11" name="Text Placeholder 1">
            <a:extLst>
              <a:ext uri="{FF2B5EF4-FFF2-40B4-BE49-F238E27FC236}">
                <a16:creationId xmlns:a16="http://schemas.microsoft.com/office/drawing/2014/main" id="{85D96699-607A-3DD7-EBEC-EF9224050354}"/>
              </a:ext>
            </a:extLst>
          </p:cNvPr>
          <p:cNvSpPr txBox="1"/>
          <p:nvPr/>
        </p:nvSpPr>
        <p:spPr>
          <a:xfrm>
            <a:off x="3499699" y="361627"/>
            <a:ext cx="5192602" cy="9905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pPr marL="0" marR="0" lvl="0" indent="0" algn="ctr" defTabSz="1828800" rtl="0" eaLnBrk="1" fontAlgn="auto" latinLnBrk="0" hangingPunct="0">
              <a:lnSpc>
                <a:spcPct val="80000"/>
              </a:lnSpc>
              <a:spcBef>
                <a:spcPts val="2000"/>
              </a:spcBef>
              <a:spcAft>
                <a:spcPts val="0"/>
              </a:spcAft>
              <a:buClrTx/>
              <a:buSzTx/>
              <a:buFontTx/>
              <a:buNone/>
              <a:tabLst/>
              <a:defRPr/>
            </a:pPr>
            <a:r>
              <a:rPr kumimoji="0" lang="lv-LV" sz="3000" b="1" i="0" u="none" strike="noStrike" kern="1200" cap="none" spc="0" normalizeH="0" baseline="0" noProof="0" dirty="0">
                <a:ln>
                  <a:noFill/>
                </a:ln>
                <a:solidFill>
                  <a:schemeClr val="bg1"/>
                </a:solidFill>
                <a:effectLst/>
                <a:uLnTx/>
                <a:uFillTx/>
                <a:cs typeface="Arial" panose="020B0604020202020204" pitchFamily="34" charset="0"/>
                <a:sym typeface="Proxima Nova Bold"/>
              </a:rPr>
              <a:t>Svarīgi nosacījumi!</a:t>
            </a:r>
          </a:p>
          <a:p>
            <a:pPr marL="0" marR="0" lvl="0" indent="0" algn="ctr" defTabSz="1828800" rtl="0" eaLnBrk="1" fontAlgn="auto" latinLnBrk="0" hangingPunct="0">
              <a:lnSpc>
                <a:spcPct val="80000"/>
              </a:lnSpc>
              <a:spcBef>
                <a:spcPts val="2000"/>
              </a:spcBef>
              <a:spcAft>
                <a:spcPts val="0"/>
              </a:spcAft>
              <a:buClrTx/>
              <a:buSzTx/>
              <a:buFontTx/>
              <a:buNone/>
              <a:tabLst/>
              <a:defRPr/>
            </a:pPr>
            <a:endParaRPr kumimoji="0" lang="lv-LV" sz="2400" b="1" i="0" u="none" strike="noStrike" kern="0" cap="none" spc="0" normalizeH="0" baseline="0" noProof="0" dirty="0">
              <a:ln>
                <a:noFill/>
              </a:ln>
              <a:solidFill>
                <a:srgbClr val="FFFFFF"/>
              </a:solidFill>
              <a:effectLst/>
              <a:uLnTx/>
              <a:uFillTx/>
              <a:cs typeface="Arial" panose="020B0604020202020204" pitchFamily="34" charset="0"/>
              <a:sym typeface="Proxima Nova Regular"/>
            </a:endParaRPr>
          </a:p>
        </p:txBody>
      </p:sp>
    </p:spTree>
    <p:extLst>
      <p:ext uri="{BB962C8B-B14F-4D97-AF65-F5344CB8AC3E}">
        <p14:creationId xmlns:p14="http://schemas.microsoft.com/office/powerpoint/2010/main" val="11492374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ody"/>
          <p:cNvSpPr txBox="1">
            <a:spLocks noGrp="1"/>
          </p:cNvSpPr>
          <p:nvPr>
            <p:ph type="body" sz="quarter" idx="1"/>
          </p:nvPr>
        </p:nvSpPr>
        <p:spPr>
          <a:prstGeom prst="rect">
            <a:avLst/>
          </a:prstGeom>
        </p:spPr>
        <p:txBody>
          <a:bodyPr/>
          <a:lstStyle>
            <a:lvl1pPr defTabSz="749300">
              <a:lnSpc>
                <a:spcPct val="80000"/>
              </a:lnSpc>
              <a:spcBef>
                <a:spcPts val="800"/>
              </a:spcBef>
              <a:defRPr sz="4900"/>
            </a:lvl1pPr>
          </a:lstStyle>
          <a:p>
            <a:r>
              <a:t> </a:t>
            </a:r>
          </a:p>
        </p:txBody>
      </p:sp>
      <p:sp>
        <p:nvSpPr>
          <p:cNvPr id="2" name="Rectangle 4">
            <a:extLst>
              <a:ext uri="{FF2B5EF4-FFF2-40B4-BE49-F238E27FC236}">
                <a16:creationId xmlns:a16="http://schemas.microsoft.com/office/drawing/2014/main" id="{13B67773-90A6-8C01-108D-3947873229CB}"/>
              </a:ext>
            </a:extLst>
          </p:cNvPr>
          <p:cNvSpPr/>
          <p:nvPr/>
        </p:nvSpPr>
        <p:spPr>
          <a:xfrm>
            <a:off x="2155372" y="698642"/>
            <a:ext cx="9339942" cy="5618021"/>
          </a:xfrm>
          <a:prstGeom prst="rect">
            <a:avLst/>
          </a:prstGeom>
          <a:solidFill>
            <a:srgbClr val="203864">
              <a:alpha val="64000"/>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defRPr>
            </a:pPr>
            <a:endParaRPr kumimoji="0" sz="3600" b="0" i="0" u="none" strike="noStrike" kern="0" cap="none" spc="0" normalizeH="0" baseline="0" noProof="0">
              <a:ln>
                <a:noFill/>
              </a:ln>
              <a:solidFill>
                <a:srgbClr val="132B6F"/>
              </a:solidFill>
              <a:effectLst/>
              <a:uLnTx/>
              <a:uFillTx/>
              <a:latin typeface="Proxima Nova Regular"/>
              <a:sym typeface="Proxima Nova Regular"/>
            </a:endParaRPr>
          </a:p>
        </p:txBody>
      </p:sp>
      <p:sp>
        <p:nvSpPr>
          <p:cNvPr id="3" name="Gatavo risinājumu, aparatūras, sensoru, iekārtu, programmatūras un IT infrastruktūras iegādes, uzstādīšanai un pielāgošanai…">
            <a:extLst>
              <a:ext uri="{FF2B5EF4-FFF2-40B4-BE49-F238E27FC236}">
                <a16:creationId xmlns:a16="http://schemas.microsoft.com/office/drawing/2014/main" id="{B396A2E3-12FB-F372-07B7-C57145D66CDA}"/>
              </a:ext>
            </a:extLst>
          </p:cNvPr>
          <p:cNvSpPr txBox="1"/>
          <p:nvPr/>
        </p:nvSpPr>
        <p:spPr>
          <a:xfrm>
            <a:off x="2803152" y="1016000"/>
            <a:ext cx="3020600" cy="24577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spAutoFit/>
          </a:bodyPr>
          <a:lstStyle/>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sz="1800" b="0" i="0" u="none" strike="noStrike" kern="0" cap="none" spc="0" normalizeH="0" baseline="0" noProof="0">
              <a:ln>
                <a:noFill/>
              </a:ln>
              <a:solidFill>
                <a:srgbClr val="4472C4">
                  <a:lumMod val="75000"/>
                </a:srgbClr>
              </a:solidFill>
              <a:effectLst/>
              <a:uLnTx/>
              <a:uFillTx/>
              <a:latin typeface="Proxima Nova Regular"/>
              <a:sym typeface="Proxima Nova Regular"/>
            </a:endParaRPr>
          </a:p>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lang="lv-LV" sz="1800" b="0" i="0" u="none" strike="noStrike" kern="0" cap="none" spc="0" normalizeH="0" baseline="0" noProof="0">
              <a:ln>
                <a:noFill/>
              </a:ln>
              <a:solidFill>
                <a:srgbClr val="4472C4">
                  <a:lumMod val="75000"/>
                </a:srgbClr>
              </a:solidFill>
              <a:effectLst/>
              <a:uLnTx/>
              <a:uFillTx/>
              <a:sym typeface="Proxima Nova Regular"/>
            </a:endParaRPr>
          </a:p>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lang="lv-LV" sz="1800" b="0" i="0" u="none" strike="noStrike" kern="0" cap="none" spc="0" normalizeH="0" baseline="0" noProof="0">
              <a:ln>
                <a:noFill/>
              </a:ln>
              <a:solidFill>
                <a:srgbClr val="4472C4">
                  <a:lumMod val="75000"/>
                </a:srgbClr>
              </a:solidFill>
              <a:effectLst/>
              <a:uLnTx/>
              <a:uFillTx/>
              <a:sym typeface="Proxima Nova Regular"/>
            </a:endParaRPr>
          </a:p>
          <a:p>
            <a:pPr marL="0" marR="0" lvl="0" indent="0" algn="l" defTabSz="457200" rtl="0" eaLnBrk="1" fontAlgn="auto" latinLnBrk="0" hangingPunct="0">
              <a:lnSpc>
                <a:spcPts val="2900"/>
              </a:lnSpc>
              <a:spcBef>
                <a:spcPts val="0"/>
              </a:spcBef>
              <a:spcAft>
                <a:spcPts val="2400"/>
              </a:spcAft>
              <a:buClrTx/>
              <a:buSzPct val="120000"/>
              <a:buFontTx/>
              <a:buNone/>
              <a:tabLst/>
              <a:defRPr>
                <a:solidFill>
                  <a:srgbClr val="FFFFFF"/>
                </a:solidFill>
              </a:defRPr>
            </a:pPr>
            <a:endParaRPr kumimoji="0" lang="lv-LV" sz="1800" b="0" i="0" u="none" strike="noStrike" kern="0" cap="none" spc="0" normalizeH="0" baseline="0" noProof="0">
              <a:ln>
                <a:noFill/>
              </a:ln>
              <a:solidFill>
                <a:srgbClr val="4472C4">
                  <a:lumMod val="75000"/>
                </a:srgbClr>
              </a:solidFill>
              <a:effectLst/>
              <a:uLnTx/>
              <a:uFillTx/>
              <a:sym typeface="Proxima Nova Regular"/>
            </a:endParaRPr>
          </a:p>
        </p:txBody>
      </p:sp>
      <p:graphicFrame>
        <p:nvGraphicFramePr>
          <p:cNvPr id="5" name="Table 5">
            <a:extLst>
              <a:ext uri="{FF2B5EF4-FFF2-40B4-BE49-F238E27FC236}">
                <a16:creationId xmlns:a16="http://schemas.microsoft.com/office/drawing/2014/main" id="{063E8892-7477-0A45-2C88-5E2B69F77F39}"/>
              </a:ext>
            </a:extLst>
          </p:cNvPr>
          <p:cNvGraphicFramePr>
            <a:graphicFrameLocks noGrp="1"/>
          </p:cNvGraphicFramePr>
          <p:nvPr>
            <p:extLst>
              <p:ext uri="{D42A27DB-BD31-4B8C-83A1-F6EECF244321}">
                <p14:modId xmlns:p14="http://schemas.microsoft.com/office/powerpoint/2010/main" val="4012793395"/>
              </p:ext>
            </p:extLst>
          </p:nvPr>
        </p:nvGraphicFramePr>
        <p:xfrm>
          <a:off x="2479930" y="818609"/>
          <a:ext cx="8957443" cy="4976736"/>
        </p:xfrm>
        <a:graphic>
          <a:graphicData uri="http://schemas.openxmlformats.org/drawingml/2006/table">
            <a:tbl>
              <a:tblPr firstRow="1" bandRow="1">
                <a:tableStyleId>{3B4B98B0-60AC-42C2-AFA5-B58CD77FA1E5}</a:tableStyleId>
              </a:tblPr>
              <a:tblGrid>
                <a:gridCol w="3366672">
                  <a:extLst>
                    <a:ext uri="{9D8B030D-6E8A-4147-A177-3AD203B41FA5}">
                      <a16:colId xmlns:a16="http://schemas.microsoft.com/office/drawing/2014/main" val="1954375791"/>
                    </a:ext>
                  </a:extLst>
                </a:gridCol>
                <a:gridCol w="5590771">
                  <a:extLst>
                    <a:ext uri="{9D8B030D-6E8A-4147-A177-3AD203B41FA5}">
                      <a16:colId xmlns:a16="http://schemas.microsoft.com/office/drawing/2014/main" val="1851418146"/>
                    </a:ext>
                  </a:extLst>
                </a:gridCol>
              </a:tblGrid>
              <a:tr h="770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0" i="0" u="none" strike="noStrike" cap="none" spc="0" normalizeH="0" baseline="0" noProof="0" dirty="0">
                          <a:ln>
                            <a:noFill/>
                          </a:ln>
                          <a:solidFill>
                            <a:schemeClr val="bg1"/>
                          </a:solidFill>
                          <a:effectLst/>
                          <a:uFillTx/>
                          <a:latin typeface="Proxima Nova Bold"/>
                          <a:sym typeface="Proxima Nova Regular"/>
                        </a:rPr>
                        <a:t>Atbalstāmie procesi</a:t>
                      </a:r>
                      <a:endParaRPr kumimoji="0" lang="lv-LV" sz="2400" b="0" i="0" u="none" strike="noStrike" cap="none" spc="0" normalizeH="0" baseline="0" dirty="0">
                        <a:ln>
                          <a:noFill/>
                        </a:ln>
                        <a:solidFill>
                          <a:schemeClr val="bg1"/>
                        </a:solidFill>
                        <a:effectLst/>
                        <a:uFillTx/>
                        <a:latin typeface="Proxima Nova Bold"/>
                        <a:sym typeface="Proxima Nova Bold"/>
                      </a:endParaRPr>
                    </a:p>
                  </a:txBody>
                  <a:tcPr anchor="ctr">
                    <a:lnL>
                      <a:noFill/>
                    </a:lnL>
                    <a:lnR>
                      <a:noFill/>
                    </a:lnR>
                    <a:lnT w="12700" cap="flat" cmpd="sng" algn="ctr">
                      <a:noFill/>
                      <a:prstDash val="solid"/>
                      <a:round/>
                      <a:headEnd type="none" w="med" len="med"/>
                      <a:tailEnd type="none" w="med" len="med"/>
                    </a:lnT>
                    <a:lnB w="285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lv-LV" sz="2400" b="0" i="0" u="none" strike="noStrike" cap="none" spc="0" normalizeH="0" baseline="0" dirty="0">
                          <a:ln>
                            <a:noFill/>
                          </a:ln>
                          <a:solidFill>
                            <a:schemeClr val="bg1"/>
                          </a:solidFill>
                          <a:effectLst/>
                          <a:uFillTx/>
                          <a:latin typeface="Proxima Nova Bold"/>
                          <a:ea typeface="+mn-ea"/>
                          <a:cs typeface="+mn-cs"/>
                          <a:sym typeface="Proxima Nova Regular"/>
                        </a:rPr>
                        <a:t>Jomas</a:t>
                      </a:r>
                    </a:p>
                  </a:txBody>
                  <a:tcPr anchor="ctr">
                    <a:lnL>
                      <a:noFill/>
                    </a:lnL>
                    <a:lnR>
                      <a:noFill/>
                    </a:lnR>
                    <a:lnT w="12700" cap="flat" cmpd="sng" algn="ctr">
                      <a:noFill/>
                      <a:prstDash val="solid"/>
                      <a:round/>
                      <a:headEnd type="none" w="med" len="med"/>
                      <a:tailEnd type="none" w="med" len="med"/>
                    </a:lnT>
                    <a:lnB w="285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905658"/>
                  </a:ext>
                </a:extLst>
              </a:tr>
              <a:tr h="770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a:solidFill>
                            <a:schemeClr val="bg1"/>
                          </a:solidFill>
                        </a:rPr>
                        <a:t>1. Administratīvie procesi </a:t>
                      </a:r>
                    </a:p>
                  </a:txBody>
                  <a:tcPr anchor="ctr">
                    <a:lnL>
                      <a:noFill/>
                    </a:lnL>
                    <a:lnR>
                      <a:noFill/>
                    </a:lnR>
                    <a:lnT w="28575" cap="flat" cmpd="sng" algn="ctr">
                      <a:solidFill>
                        <a:schemeClr val="bg1"/>
                      </a:solidFill>
                      <a:prstDash val="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finanses un grāmatvedība, administrācija, dokumentu vadība, projektu vadība, kopdarbība, sistēmu savietojamība</a:t>
                      </a:r>
                    </a:p>
                  </a:txBody>
                  <a:tcPr anchor="ctr">
                    <a:lnL>
                      <a:noFill/>
                    </a:lnL>
                    <a:lnR>
                      <a:noFill/>
                    </a:lnR>
                    <a:lnT w="28575" cap="flat" cmpd="sng" algn="ctr">
                      <a:solidFill>
                        <a:schemeClr val="bg1"/>
                      </a:solidFill>
                      <a:prstDash val="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845"/>
                  </a:ext>
                </a:extLst>
              </a:tr>
              <a:tr h="770496">
                <a:tc>
                  <a:txBody>
                    <a:bodyPr/>
                    <a:lstStyle/>
                    <a:p>
                      <a:pPr algn="l"/>
                      <a:r>
                        <a:rPr lang="lv-LV" sz="2000">
                          <a:solidFill>
                            <a:schemeClr val="bg1"/>
                          </a:solidFill>
                        </a:rPr>
                        <a:t>2. Personāla vadības procesi </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cilvēku resursu vadība, darba laika uzskaite, darba deleģēšana, personāla iesaiste, novērtēšana un motivācija</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253718"/>
                  </a:ext>
                </a:extLst>
              </a:tr>
              <a:tr h="853075">
                <a:tc>
                  <a:txBody>
                    <a:bodyPr/>
                    <a:lstStyle/>
                    <a:p>
                      <a:pPr algn="l"/>
                      <a:r>
                        <a:rPr lang="lv-LV" sz="2000">
                          <a:solidFill>
                            <a:schemeClr val="bg1"/>
                          </a:solidFill>
                        </a:rPr>
                        <a:t>3. Pārdošanas procesi </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a:ln>
                            <a:noFill/>
                          </a:ln>
                          <a:solidFill>
                            <a:schemeClr val="bg1"/>
                          </a:solidFill>
                          <a:effectLst/>
                          <a:uLnTx/>
                          <a:uFillTx/>
                          <a:latin typeface="+mn-lt"/>
                          <a:ea typeface="+mn-ea"/>
                          <a:cs typeface="+mn-cs"/>
                          <a:sym typeface="Proxima Nova Regular"/>
                        </a:rPr>
                        <a:t>klientu piesaiste un darījumu vadības automatizācija, pārdošana un darījumu atsekošana, e-komercija, digitālais mārketings, digitālie risinājumi mazumtirdzniecībai, klientu attiecību pārvaldība (</a:t>
                      </a:r>
                      <a:r>
                        <a:rPr kumimoji="0" lang="lv-LV" sz="1800" b="0" i="1" u="none" strike="noStrike" kern="0" cap="none" spc="0" normalizeH="0" baseline="0" err="1">
                          <a:ln>
                            <a:noFill/>
                          </a:ln>
                          <a:solidFill>
                            <a:schemeClr val="bg1"/>
                          </a:solidFill>
                          <a:effectLst/>
                          <a:uLnTx/>
                          <a:uFillTx/>
                          <a:latin typeface="+mn-lt"/>
                          <a:ea typeface="+mn-ea"/>
                          <a:cs typeface="+mn-cs"/>
                          <a:sym typeface="Proxima Nova Regular"/>
                        </a:rPr>
                        <a:t>Customer</a:t>
                      </a:r>
                      <a:r>
                        <a:rPr kumimoji="0" lang="lv-LV" sz="1800" b="0" i="1" u="none" strike="noStrike" kern="0" cap="none" spc="0" normalizeH="0" baseline="0">
                          <a:ln>
                            <a:noFill/>
                          </a:ln>
                          <a:solidFill>
                            <a:schemeClr val="bg1"/>
                          </a:solidFill>
                          <a:effectLst/>
                          <a:uLnTx/>
                          <a:uFillTx/>
                          <a:latin typeface="+mn-lt"/>
                          <a:ea typeface="+mn-ea"/>
                          <a:cs typeface="+mn-cs"/>
                          <a:sym typeface="Proxima Nova Regular"/>
                        </a:rPr>
                        <a:t> </a:t>
                      </a:r>
                      <a:r>
                        <a:rPr kumimoji="0" lang="lv-LV" sz="1800" b="0" i="1" u="none" strike="noStrike" kern="0" cap="none" spc="0" normalizeH="0" baseline="0" err="1">
                          <a:ln>
                            <a:noFill/>
                          </a:ln>
                          <a:solidFill>
                            <a:schemeClr val="bg1"/>
                          </a:solidFill>
                          <a:effectLst/>
                          <a:uLnTx/>
                          <a:uFillTx/>
                          <a:latin typeface="+mn-lt"/>
                          <a:ea typeface="+mn-ea"/>
                          <a:cs typeface="+mn-cs"/>
                          <a:sym typeface="Proxima Nova Regular"/>
                        </a:rPr>
                        <a:t>relationship</a:t>
                      </a:r>
                      <a:r>
                        <a:rPr kumimoji="0" lang="lv-LV" sz="1800" b="0" i="1" u="none" strike="noStrike" kern="0" cap="none" spc="0" normalizeH="0" baseline="0">
                          <a:ln>
                            <a:noFill/>
                          </a:ln>
                          <a:solidFill>
                            <a:schemeClr val="bg1"/>
                          </a:solidFill>
                          <a:effectLst/>
                          <a:uLnTx/>
                          <a:uFillTx/>
                          <a:latin typeface="+mn-lt"/>
                          <a:ea typeface="+mn-ea"/>
                          <a:cs typeface="+mn-cs"/>
                          <a:sym typeface="Proxima Nova Regular"/>
                        </a:rPr>
                        <a:t> </a:t>
                      </a:r>
                      <a:r>
                        <a:rPr kumimoji="0" lang="lv-LV" sz="1800" b="0" i="1" u="none" strike="noStrike" kern="0" cap="none" spc="0" normalizeH="0" baseline="0" err="1">
                          <a:ln>
                            <a:noFill/>
                          </a:ln>
                          <a:solidFill>
                            <a:schemeClr val="bg1"/>
                          </a:solidFill>
                          <a:effectLst/>
                          <a:uLnTx/>
                          <a:uFillTx/>
                          <a:latin typeface="+mn-lt"/>
                          <a:ea typeface="+mn-ea"/>
                          <a:cs typeface="+mn-cs"/>
                          <a:sym typeface="Proxima Nova Regular"/>
                        </a:rPr>
                        <a:t>management</a:t>
                      </a:r>
                      <a:r>
                        <a:rPr kumimoji="0" lang="lv-LV" sz="1800" b="0" i="1" u="none" strike="noStrike" kern="0" cap="none" spc="0" normalizeH="0" baseline="0">
                          <a:ln>
                            <a:noFill/>
                          </a:ln>
                          <a:solidFill>
                            <a:schemeClr val="bg1"/>
                          </a:solidFill>
                          <a:effectLst/>
                          <a:uLnTx/>
                          <a:uFillTx/>
                          <a:latin typeface="+mn-lt"/>
                          <a:ea typeface="+mn-ea"/>
                          <a:cs typeface="+mn-cs"/>
                          <a:sym typeface="Proxima Nova Regular"/>
                        </a:rPr>
                        <a:t> </a:t>
                      </a:r>
                      <a:r>
                        <a:rPr kumimoji="0" lang="lv-LV" sz="1800" b="0" i="0" u="none" strike="noStrike" kern="0" cap="none" spc="0" normalizeH="0" baseline="0">
                          <a:ln>
                            <a:noFill/>
                          </a:ln>
                          <a:solidFill>
                            <a:schemeClr val="bg1"/>
                          </a:solidFill>
                          <a:effectLst/>
                          <a:uLnTx/>
                          <a:uFillTx/>
                          <a:latin typeface="+mn-lt"/>
                          <a:ea typeface="+mn-ea"/>
                          <a:cs typeface="+mn-cs"/>
                          <a:sym typeface="Proxima Nova Regular"/>
                        </a:rPr>
                        <a:t>– CRM)</a:t>
                      </a:r>
                    </a:p>
                  </a:txBody>
                  <a:tcPr anchor="ctr">
                    <a:lnL>
                      <a:noFill/>
                    </a:lnL>
                    <a:lnR>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897903"/>
                  </a:ext>
                </a:extLst>
              </a:tr>
              <a:tr h="853075">
                <a:tc>
                  <a:txBody>
                    <a:bodyPr/>
                    <a:lstStyle/>
                    <a:p>
                      <a:pPr algn="l"/>
                      <a:r>
                        <a:rPr lang="lv-LV" sz="2000" dirty="0">
                          <a:solidFill>
                            <a:schemeClr val="bg1"/>
                          </a:solidFill>
                        </a:rPr>
                        <a:t>4. Resursu pārvaldības procesi </a:t>
                      </a:r>
                    </a:p>
                  </a:txBody>
                  <a:tcPr anchor="ctr">
                    <a:lnL>
                      <a:noFill/>
                    </a:lnL>
                    <a:lnR>
                      <a:noFill/>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resursu vadība (</a:t>
                      </a:r>
                      <a:r>
                        <a:rPr kumimoji="0" lang="lv-LV" sz="1800" b="0" i="1" u="none" strike="noStrike" kern="0" cap="none" spc="0" normalizeH="0" baseline="0" dirty="0">
                          <a:ln>
                            <a:noFill/>
                          </a:ln>
                          <a:solidFill>
                            <a:schemeClr val="bg1"/>
                          </a:solidFill>
                          <a:effectLst/>
                          <a:uLnTx/>
                          <a:uFillTx/>
                          <a:latin typeface="+mn-lt"/>
                          <a:ea typeface="+mn-ea"/>
                          <a:cs typeface="+mn-cs"/>
                          <a:sym typeface="Proxima Nova Regular"/>
                        </a:rPr>
                        <a:t>Enterprise </a:t>
                      </a:r>
                      <a:r>
                        <a:rPr kumimoji="0" lang="lv-LV" sz="1800" b="0" i="1" u="none" strike="noStrike" kern="0" cap="none" spc="0" normalizeH="0" baseline="0" dirty="0" err="1">
                          <a:ln>
                            <a:noFill/>
                          </a:ln>
                          <a:solidFill>
                            <a:schemeClr val="bg1"/>
                          </a:solidFill>
                          <a:effectLst/>
                          <a:uLnTx/>
                          <a:uFillTx/>
                          <a:latin typeface="+mn-lt"/>
                          <a:ea typeface="+mn-ea"/>
                          <a:cs typeface="+mn-cs"/>
                          <a:sym typeface="Proxima Nova Regular"/>
                        </a:rPr>
                        <a:t>resource</a:t>
                      </a:r>
                      <a:r>
                        <a:rPr kumimoji="0" lang="lv-LV" sz="1800" b="0" i="1" u="none" strike="noStrike" kern="0" cap="none" spc="0" normalizeH="0" baseline="0" dirty="0">
                          <a:ln>
                            <a:noFill/>
                          </a:ln>
                          <a:solidFill>
                            <a:schemeClr val="bg1"/>
                          </a:solidFill>
                          <a:effectLst/>
                          <a:uLnTx/>
                          <a:uFillTx/>
                          <a:latin typeface="+mn-lt"/>
                          <a:ea typeface="+mn-ea"/>
                          <a:cs typeface="+mn-cs"/>
                          <a:sym typeface="Proxima Nova Regular"/>
                        </a:rPr>
                        <a:t> </a:t>
                      </a:r>
                      <a:r>
                        <a:rPr kumimoji="0" lang="lv-LV" sz="1800" b="0" i="1" u="none" strike="noStrike" kern="0" cap="none" spc="0" normalizeH="0" baseline="0" dirty="0" err="1">
                          <a:ln>
                            <a:noFill/>
                          </a:ln>
                          <a:solidFill>
                            <a:schemeClr val="bg1"/>
                          </a:solidFill>
                          <a:effectLst/>
                          <a:uLnTx/>
                          <a:uFillTx/>
                          <a:latin typeface="+mn-lt"/>
                          <a:ea typeface="+mn-ea"/>
                          <a:cs typeface="+mn-cs"/>
                          <a:sym typeface="Proxima Nova Regular"/>
                        </a:rPr>
                        <a:t>planning</a:t>
                      </a:r>
                      <a:r>
                        <a:rPr kumimoji="0" lang="lv-LV" sz="1800" b="0" i="1" u="none" strike="noStrike" kern="0" cap="none" spc="0" normalizeH="0" baseline="0" dirty="0">
                          <a:ln>
                            <a:noFill/>
                          </a:ln>
                          <a:solidFill>
                            <a:schemeClr val="bg1"/>
                          </a:solidFill>
                          <a:effectLst/>
                          <a:uLnTx/>
                          <a:uFillTx/>
                          <a:latin typeface="+mn-lt"/>
                          <a:ea typeface="+mn-ea"/>
                          <a:cs typeface="+mn-cs"/>
                          <a:sym typeface="Proxima Nova Regular"/>
                        </a:rPr>
                        <a:t> </a:t>
                      </a:r>
                      <a:r>
                        <a:rPr kumimoji="0" lang="lv-LV" sz="1800" b="0" i="0" u="none" strike="noStrike" kern="0" cap="none" spc="0" normalizeH="0" baseline="0" dirty="0">
                          <a:ln>
                            <a:noFill/>
                          </a:ln>
                          <a:solidFill>
                            <a:schemeClr val="bg1"/>
                          </a:solidFill>
                          <a:effectLst/>
                          <a:uLnTx/>
                          <a:uFillTx/>
                          <a:latin typeface="+mn-lt"/>
                          <a:ea typeface="+mn-ea"/>
                          <a:cs typeface="+mn-cs"/>
                          <a:sym typeface="Proxima Nova Regular"/>
                        </a:rPr>
                        <a:t>– ERP, noliktavu pārvaldības sistēmas), energoresursu pārvaldība, efektīvāka izmantošana</a:t>
                      </a:r>
                    </a:p>
                  </a:txBody>
                  <a:tcPr anchor="ctr">
                    <a:lnL>
                      <a:noFill/>
                    </a:lnL>
                    <a:lnR>
                      <a:noFill/>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149888"/>
                  </a:ext>
                </a:extLst>
              </a:tr>
            </a:tbl>
          </a:graphicData>
        </a:graphic>
      </p:graphicFrame>
      <p:pic>
        <p:nvPicPr>
          <p:cNvPr id="4" name="Picture 3">
            <a:extLst>
              <a:ext uri="{FF2B5EF4-FFF2-40B4-BE49-F238E27FC236}">
                <a16:creationId xmlns:a16="http://schemas.microsoft.com/office/drawing/2014/main" id="{A243124E-AA8A-9E17-E510-CA2D90DC4283}"/>
              </a:ext>
            </a:extLst>
          </p:cNvPr>
          <p:cNvPicPr>
            <a:picLocks noChangeAspect="1"/>
          </p:cNvPicPr>
          <p:nvPr/>
        </p:nvPicPr>
        <p:blipFill>
          <a:blip r:embed="rId2"/>
          <a:stretch>
            <a:fillRect/>
          </a:stretch>
        </p:blipFill>
        <p:spPr>
          <a:xfrm>
            <a:off x="352157" y="300148"/>
            <a:ext cx="638175" cy="133350"/>
          </a:xfrm>
          <a:prstGeom prst="rect">
            <a:avLst/>
          </a:prstGeom>
        </p:spPr>
      </p:pic>
    </p:spTree>
    <p:extLst>
      <p:ext uri="{BB962C8B-B14F-4D97-AF65-F5344CB8AC3E}">
        <p14:creationId xmlns:p14="http://schemas.microsoft.com/office/powerpoint/2010/main" val="335535605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8F8F8F"/>
      </a:accent3>
      <a:accent4>
        <a:srgbClr val="707070"/>
      </a:accent4>
      <a:accent5>
        <a:srgbClr val="B0BCDE"/>
      </a:accent5>
      <a:accent6>
        <a:srgbClr val="D7712B"/>
      </a:accent6>
      <a:hlink>
        <a:srgbClr val="0000FF"/>
      </a:hlink>
      <a:folHlink>
        <a:srgbClr val="FF00FF"/>
      </a:folHlink>
    </a:clrScheme>
    <a:fontScheme name="Office Theme">
      <a:majorFont>
        <a:latin typeface="Helvetica"/>
        <a:ea typeface="Helvetica"/>
        <a:cs typeface="Helvetica"/>
      </a:majorFont>
      <a:minorFont>
        <a:latin typeface="Proxima Nova Regular"/>
        <a:ea typeface="Proxima Nova Regular"/>
        <a:cs typeface="Proxima Nova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8F8F8F"/>
      </a:accent3>
      <a:accent4>
        <a:srgbClr val="707070"/>
      </a:accent4>
      <a:accent5>
        <a:srgbClr val="B0BCDE"/>
      </a:accent5>
      <a:accent6>
        <a:srgbClr val="D7712B"/>
      </a:accent6>
      <a:hlink>
        <a:srgbClr val="0000FF"/>
      </a:hlink>
      <a:folHlink>
        <a:srgbClr val="FF00FF"/>
      </a:folHlink>
    </a:clrScheme>
    <a:fontScheme name="Office Theme">
      <a:majorFont>
        <a:latin typeface="Helvetica"/>
        <a:ea typeface="Helvetica"/>
        <a:cs typeface="Helvetica"/>
      </a:majorFont>
      <a:minorFont>
        <a:latin typeface="Proxima Nova Regular"/>
        <a:ea typeface="Proxima Nova Regular"/>
        <a:cs typeface="Proxima Nova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roxima Nova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3385</TotalTime>
  <Words>2358</Words>
  <Application>Microsoft Office PowerPoint</Application>
  <PresentationFormat>Widescreen</PresentationFormat>
  <Paragraphs>309</Paragraphs>
  <Slides>27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Courier New</vt:lpstr>
      <vt:lpstr>Helvetica Neue Medium</vt:lpstr>
      <vt:lpstr>Proxima Nova Bold</vt:lpstr>
      <vt:lpstr>Proxima Nova Regular</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Ilga Maļina</cp:lastModifiedBy>
  <cp:revision>11</cp:revision>
  <dcterms:modified xsi:type="dcterms:W3CDTF">2024-08-16T10:58:59Z</dcterms:modified>
</cp:coreProperties>
</file>